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9" r:id="rId7"/>
    <p:sldId id="260" r:id="rId8"/>
    <p:sldId id="270" r:id="rId9"/>
    <p:sldId id="261" r:id="rId10"/>
    <p:sldId id="271" r:id="rId11"/>
    <p:sldId id="272" r:id="rId12"/>
    <p:sldId id="263" r:id="rId13"/>
    <p:sldId id="273" r:id="rId14"/>
    <p:sldId id="264" r:id="rId15"/>
    <p:sldId id="274" r:id="rId16"/>
    <p:sldId id="265" r:id="rId17"/>
    <p:sldId id="275" r:id="rId18"/>
    <p:sldId id="266" r:id="rId19"/>
    <p:sldId id="276" r:id="rId20"/>
    <p:sldId id="267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ontserrat Bold" panose="020B0604020202020204" charset="0"/>
      <p:regular r:id="rId26"/>
    </p:embeddedFont>
    <p:embeddedFont>
      <p:font typeface="Montserrat Classic" panose="020B0604020202020204" charset="0"/>
      <p:regular r:id="rId27"/>
    </p:embeddedFont>
    <p:embeddedFont>
      <p:font typeface="Montserrat Medium" panose="00000600000000000000" pitchFamily="2" charset="0"/>
      <p:regular r:id="rId28"/>
      <p:italic r:id="rId29"/>
    </p:embeddedFont>
    <p:embeddedFont>
      <p:font typeface="Montserrat Semi-Bold" panose="020B0604020202020204" charset="0"/>
      <p:regular r:id="rId30"/>
    </p:embeddedFont>
    <p:embeddedFont>
      <p:font typeface="Nunito Sans Heavy" panose="020B0604020202020204" charset="0"/>
      <p:regular r:id="rId31"/>
    </p:embeddedFont>
    <p:embeddedFont>
      <p:font typeface="Nunito Sans Ultra-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2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kaggwalaw.com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934" y="598063"/>
            <a:ext cx="3491331" cy="1205883"/>
          </a:xfrm>
          <a:custGeom>
            <a:avLst/>
            <a:gdLst/>
            <a:ahLst/>
            <a:cxnLst/>
            <a:rect l="l" t="t" r="r" b="b"/>
            <a:pathLst>
              <a:path w="3491331" h="1205883">
                <a:moveTo>
                  <a:pt x="0" y="0"/>
                </a:moveTo>
                <a:lnTo>
                  <a:pt x="3491331" y="0"/>
                </a:lnTo>
                <a:lnTo>
                  <a:pt x="3491331" y="1205883"/>
                </a:lnTo>
                <a:lnTo>
                  <a:pt x="0" y="1205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21" t="-25905" r="-7309" b="-20724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497387" y="0"/>
            <a:ext cx="8790613" cy="10287000"/>
          </a:xfrm>
          <a:custGeom>
            <a:avLst/>
            <a:gdLst/>
            <a:ahLst/>
            <a:cxnLst/>
            <a:rect l="l" t="t" r="r" b="b"/>
            <a:pathLst>
              <a:path w="8790613" h="10287000">
                <a:moveTo>
                  <a:pt x="8790613" y="0"/>
                </a:moveTo>
                <a:lnTo>
                  <a:pt x="0" y="0"/>
                </a:lnTo>
                <a:lnTo>
                  <a:pt x="0" y="10287000"/>
                </a:lnTo>
                <a:lnTo>
                  <a:pt x="8790613" y="10287000"/>
                </a:lnTo>
                <a:lnTo>
                  <a:pt x="8790613" y="0"/>
                </a:lnTo>
                <a:close/>
              </a:path>
            </a:pathLst>
          </a:custGeom>
          <a:blipFill>
            <a:blip r:embed="rId3"/>
            <a:stretch>
              <a:fillRect l="-17564" r="-58079"/>
            </a:stretch>
          </a:blipFill>
        </p:spPr>
      </p:sp>
      <p:grpSp>
        <p:nvGrpSpPr>
          <p:cNvPr id="4" name="Group 4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31502" y="2332308"/>
            <a:ext cx="10846098" cy="3723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74"/>
              </a:lnSpc>
            </a:pPr>
            <a:r>
              <a:rPr lang="en-GB" sz="7200" spc="-30" dirty="0">
                <a:solidFill>
                  <a:srgbClr val="FF0000"/>
                </a:solidFill>
                <a:latin typeface="Montserrat Classic" panose="020B0604020202020204" charset="0"/>
              </a:rPr>
              <a:t>Arbitration</a:t>
            </a:r>
            <a:r>
              <a:rPr lang="en-GB" sz="7200" spc="-114" dirty="0">
                <a:solidFill>
                  <a:srgbClr val="FF0000"/>
                </a:solidFill>
                <a:latin typeface="Montserrat Classic" panose="020B0604020202020204" charset="0"/>
              </a:rPr>
              <a:t> </a:t>
            </a:r>
            <a:r>
              <a:rPr lang="en-GB" sz="7200" spc="-40" dirty="0">
                <a:solidFill>
                  <a:srgbClr val="FF0000"/>
                </a:solidFill>
                <a:latin typeface="Montserrat Classic" panose="020B0604020202020204" charset="0"/>
              </a:rPr>
              <a:t>Procedure</a:t>
            </a:r>
            <a:r>
              <a:rPr lang="en-GB" sz="7200" spc="-114" dirty="0">
                <a:solidFill>
                  <a:srgbClr val="FF0000"/>
                </a:solidFill>
                <a:latin typeface="Montserrat Classic" panose="020B0604020202020204" charset="0"/>
              </a:rPr>
              <a:t> </a:t>
            </a:r>
            <a:r>
              <a:rPr lang="en-GB" sz="7200" dirty="0">
                <a:solidFill>
                  <a:srgbClr val="FF0000"/>
                </a:solidFill>
                <a:latin typeface="Montserrat Classic" panose="020B0604020202020204" charset="0"/>
              </a:rPr>
              <a:t>and</a:t>
            </a:r>
            <a:r>
              <a:rPr lang="en-GB" sz="7200" spc="-105" dirty="0">
                <a:solidFill>
                  <a:srgbClr val="FF0000"/>
                </a:solidFill>
                <a:latin typeface="Montserrat Classic" panose="020B0604020202020204" charset="0"/>
              </a:rPr>
              <a:t> </a:t>
            </a:r>
            <a:r>
              <a:rPr lang="en-GB" sz="7200" spc="-30" dirty="0">
                <a:solidFill>
                  <a:srgbClr val="FF0000"/>
                </a:solidFill>
                <a:latin typeface="Montserrat Classic" panose="020B0604020202020204" charset="0"/>
              </a:rPr>
              <a:t>Writing</a:t>
            </a:r>
            <a:r>
              <a:rPr lang="en-GB" sz="7200" spc="-114" dirty="0">
                <a:solidFill>
                  <a:srgbClr val="FF0000"/>
                </a:solidFill>
                <a:latin typeface="Montserrat Classic" panose="020B0604020202020204" charset="0"/>
              </a:rPr>
              <a:t> </a:t>
            </a:r>
            <a:r>
              <a:rPr lang="en-GB" sz="7200" dirty="0">
                <a:solidFill>
                  <a:srgbClr val="FF0000"/>
                </a:solidFill>
                <a:latin typeface="Montserrat Classic" panose="020B0604020202020204" charset="0"/>
              </a:rPr>
              <a:t>an</a:t>
            </a:r>
            <a:r>
              <a:rPr lang="en-GB" sz="7200" spc="-90" dirty="0">
                <a:solidFill>
                  <a:srgbClr val="FF0000"/>
                </a:solidFill>
                <a:latin typeface="Montserrat Classic" panose="020B0604020202020204" charset="0"/>
              </a:rPr>
              <a:t> </a:t>
            </a:r>
            <a:r>
              <a:rPr lang="en-GB" sz="7200" spc="-20" dirty="0">
                <a:solidFill>
                  <a:srgbClr val="FF0000"/>
                </a:solidFill>
                <a:latin typeface="Montserrat Classic" panose="020B0604020202020204" charset="0"/>
              </a:rPr>
              <a:t>enforceable Arbitral</a:t>
            </a:r>
            <a:r>
              <a:rPr lang="en-GB" sz="7200" spc="-125" dirty="0">
                <a:solidFill>
                  <a:srgbClr val="FF0000"/>
                </a:solidFill>
                <a:latin typeface="Montserrat Classic" panose="020B0604020202020204" charset="0"/>
              </a:rPr>
              <a:t> </a:t>
            </a:r>
            <a:r>
              <a:rPr lang="en-GB" sz="7200" spc="-40" dirty="0">
                <a:solidFill>
                  <a:srgbClr val="FF0000"/>
                </a:solidFill>
                <a:latin typeface="Montserrat Classic" panose="020B0604020202020204" charset="0"/>
              </a:rPr>
              <a:t>Award</a:t>
            </a:r>
            <a:r>
              <a:rPr lang="en-GB" sz="7200" spc="-50" dirty="0">
                <a:solidFill>
                  <a:srgbClr val="FF0000"/>
                </a:solidFill>
              </a:rPr>
              <a:t>.</a:t>
            </a:r>
            <a:endParaRPr lang="en-US" sz="7200" spc="-306" dirty="0">
              <a:solidFill>
                <a:srgbClr val="FF0000"/>
              </a:solidFill>
              <a:latin typeface="Nunito Sans Heavy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698934" y="6483304"/>
            <a:ext cx="9063640" cy="2774996"/>
            <a:chOff x="0" y="0"/>
            <a:chExt cx="12084854" cy="3699995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2753285" cy="3699995"/>
              <a:chOff x="0" y="0"/>
              <a:chExt cx="3663950" cy="49237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1750" y="31750"/>
                <a:ext cx="3600450" cy="4859020"/>
              </a:xfrm>
              <a:custGeom>
                <a:avLst/>
                <a:gdLst/>
                <a:ahLst/>
                <a:cxnLst/>
                <a:rect l="l" t="t" r="r" b="b"/>
                <a:pathLst>
                  <a:path w="3600450" h="4859020">
                    <a:moveTo>
                      <a:pt x="3600450" y="4499610"/>
                    </a:moveTo>
                    <a:cubicBezTo>
                      <a:pt x="3600450" y="4699000"/>
                      <a:pt x="3439160" y="4859020"/>
                      <a:pt x="3241040" y="4859020"/>
                    </a:cubicBezTo>
                    <a:lnTo>
                      <a:pt x="359410" y="4859020"/>
                    </a:lnTo>
                    <a:cubicBezTo>
                      <a:pt x="160020" y="4859020"/>
                      <a:pt x="0" y="4697730"/>
                      <a:pt x="0" y="4499610"/>
                    </a:cubicBezTo>
                    <a:lnTo>
                      <a:pt x="0" y="359410"/>
                    </a:lnTo>
                    <a:cubicBezTo>
                      <a:pt x="0" y="160020"/>
                      <a:pt x="161290" y="0"/>
                      <a:pt x="359410" y="0"/>
                    </a:cubicBezTo>
                    <a:lnTo>
                      <a:pt x="3239770" y="0"/>
                    </a:lnTo>
                    <a:cubicBezTo>
                      <a:pt x="3439160" y="0"/>
                      <a:pt x="3599180" y="161290"/>
                      <a:pt x="3599180" y="359410"/>
                    </a:cubicBezTo>
                    <a:lnTo>
                      <a:pt x="3600450" y="449961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6231" r="-6231"/>
                </a:stretch>
              </a:blip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0" y="0"/>
                <a:ext cx="3663950" cy="4923790"/>
              </a:xfrm>
              <a:custGeom>
                <a:avLst/>
                <a:gdLst/>
                <a:ahLst/>
                <a:cxnLst/>
                <a:rect l="l" t="t" r="r" b="b"/>
                <a:pathLst>
                  <a:path w="3663950" h="4923790">
                    <a:moveTo>
                      <a:pt x="3271520" y="4923790"/>
                    </a:moveTo>
                    <a:lnTo>
                      <a:pt x="391160" y="4923790"/>
                    </a:lnTo>
                    <a:cubicBezTo>
                      <a:pt x="175260" y="4923790"/>
                      <a:pt x="0" y="4748530"/>
                      <a:pt x="0" y="4532630"/>
                    </a:cubicBezTo>
                    <a:lnTo>
                      <a:pt x="0" y="392430"/>
                    </a:lnTo>
                    <a:cubicBezTo>
                      <a:pt x="0" y="175260"/>
                      <a:pt x="175260" y="0"/>
                      <a:pt x="391160" y="0"/>
                    </a:cubicBezTo>
                    <a:lnTo>
                      <a:pt x="3271520" y="0"/>
                    </a:lnTo>
                    <a:cubicBezTo>
                      <a:pt x="3487420" y="0"/>
                      <a:pt x="3662680" y="175260"/>
                      <a:pt x="3662680" y="391160"/>
                    </a:cubicBezTo>
                    <a:lnTo>
                      <a:pt x="3662680" y="4531360"/>
                    </a:lnTo>
                    <a:cubicBezTo>
                      <a:pt x="3663950" y="4747260"/>
                      <a:pt x="3487420" y="4923790"/>
                      <a:pt x="3271520" y="4923790"/>
                    </a:cubicBezTo>
                    <a:close/>
                    <a:moveTo>
                      <a:pt x="391160" y="63500"/>
                    </a:moveTo>
                    <a:cubicBezTo>
                      <a:pt x="210820" y="63500"/>
                      <a:pt x="63500" y="210820"/>
                      <a:pt x="63500" y="391160"/>
                    </a:cubicBezTo>
                    <a:lnTo>
                      <a:pt x="63500" y="4531360"/>
                    </a:lnTo>
                    <a:cubicBezTo>
                      <a:pt x="63500" y="4712970"/>
                      <a:pt x="210820" y="4859020"/>
                      <a:pt x="391160" y="4859020"/>
                    </a:cubicBezTo>
                    <a:lnTo>
                      <a:pt x="3271520" y="4859020"/>
                    </a:lnTo>
                    <a:cubicBezTo>
                      <a:pt x="3453130" y="4859020"/>
                      <a:pt x="3599180" y="4711700"/>
                      <a:pt x="3599180" y="4531360"/>
                    </a:cubicBezTo>
                    <a:lnTo>
                      <a:pt x="3599180" y="391160"/>
                    </a:lnTo>
                    <a:cubicBezTo>
                      <a:pt x="3599180" y="209550"/>
                      <a:pt x="3451860" y="63500"/>
                      <a:pt x="3271520" y="63500"/>
                    </a:cubicBezTo>
                    <a:lnTo>
                      <a:pt x="391160" y="63500"/>
                    </a:lnTo>
                    <a:close/>
                  </a:path>
                </a:pathLst>
              </a:custGeom>
              <a:solidFill>
                <a:srgbClr val="ED1D25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3129227" y="2536480"/>
              <a:ext cx="4108099" cy="729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14"/>
                </a:lnSpc>
              </a:pPr>
              <a:r>
                <a:rPr lang="en-US" sz="3296" spc="-158" dirty="0">
                  <a:solidFill>
                    <a:srgbClr val="ED1D25"/>
                  </a:solidFill>
                  <a:latin typeface="Montserrat Bold"/>
                </a:rPr>
                <a:t>David Kaggwa,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319362" y="2697727"/>
              <a:ext cx="3127927" cy="555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529"/>
                </a:lnSpc>
              </a:pPr>
              <a:r>
                <a:rPr lang="en-US" sz="2521" spc="-121" dirty="0" err="1">
                  <a:solidFill>
                    <a:srgbClr val="ED1D25"/>
                  </a:solidFill>
                  <a:latin typeface="Montserrat Semi-Bold"/>
                </a:rPr>
                <a:t>FCIArb</a:t>
              </a:r>
              <a:r>
                <a:rPr lang="en-US" sz="2521" spc="-121" dirty="0">
                  <a:solidFill>
                    <a:srgbClr val="ED1D25"/>
                  </a:solidFill>
                  <a:latin typeface="Montserrat Semi-Bold"/>
                </a:rPr>
                <a:t>, FICCP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129227" y="3240964"/>
              <a:ext cx="8955627" cy="459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6"/>
                </a:lnSpc>
              </a:pPr>
              <a:r>
                <a:rPr lang="en-US" sz="2104" spc="-101" dirty="0">
                  <a:solidFill>
                    <a:srgbClr val="545454"/>
                  </a:solidFill>
                  <a:latin typeface="Montserrat Medium"/>
                </a:rPr>
                <a:t>LLM (Construction Law &amp; Arbitration) RGU </a:t>
              </a:r>
              <a:r>
                <a:rPr lang="en-US" sz="2104" spc="-101" dirty="0" err="1">
                  <a:solidFill>
                    <a:srgbClr val="545454"/>
                  </a:solidFill>
                  <a:latin typeface="Montserrat Medium"/>
                </a:rPr>
                <a:t>Arberdeen</a:t>
              </a:r>
              <a:endParaRPr lang="en-US" sz="2104" spc="-101" dirty="0">
                <a:solidFill>
                  <a:srgbClr val="545454"/>
                </a:solidFill>
                <a:latin typeface="Montserrat Medium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5C0ADB6-F991-4BFC-AD9C-E1C42AFB9D13}"/>
              </a:ext>
            </a:extLst>
          </p:cNvPr>
          <p:cNvSpPr txBox="1"/>
          <p:nvPr/>
        </p:nvSpPr>
        <p:spPr>
          <a:xfrm>
            <a:off x="3276600" y="6303747"/>
            <a:ext cx="5867400" cy="161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" marR="0" lvl="0" indent="0" algn="ctr" defTabSz="914400" eaLnBrk="1" fontAlgn="auto" latinLnBrk="0" hangingPunct="1">
              <a:lnSpc>
                <a:spcPts val="372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Uganda</a:t>
            </a:r>
            <a:r>
              <a:rPr kumimoji="0" lang="en-GB" sz="3000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Law</a:t>
            </a:r>
            <a:r>
              <a:rPr kumimoji="0" lang="en-GB" sz="3000" b="0" i="0" u="none" strike="noStrike" kern="0" cap="none" spc="-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Society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Classic" panose="020B0604020202020204" charset="0"/>
              <a:cs typeface="Calibri Light"/>
            </a:endParaRPr>
          </a:p>
          <a:p>
            <a:pPr marL="25400" marR="17780" lvl="0" indent="0" algn="ctr" defTabSz="914400" eaLnBrk="1" fontAlgn="auto" latinLnBrk="0" hangingPunct="1">
              <a:lnSpc>
                <a:spcPts val="259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Continuing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Legal</a:t>
            </a:r>
            <a:r>
              <a:rPr kumimoji="0" lang="en-GB" sz="30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Education </a:t>
            </a:r>
          </a:p>
          <a:p>
            <a:pPr marL="25400" marR="17780" lvl="0" indent="0" algn="ctr" defTabSz="914400" eaLnBrk="1" fontAlgn="auto" latinLnBrk="0" hangingPunct="1">
              <a:lnSpc>
                <a:spcPts val="259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Golf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Course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Hotel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Classic" panose="020B0604020202020204" charset="0"/>
              <a:cs typeface="Calibri Light"/>
            </a:endParaRPr>
          </a:p>
          <a:p>
            <a:pPr marL="1905" marR="0" lvl="0" indent="0" algn="ctr" defTabSz="914400" eaLnBrk="1" fontAlgn="auto" latinLnBrk="0" hangingPunct="1">
              <a:lnSpc>
                <a:spcPts val="2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12</a:t>
            </a:r>
            <a:r>
              <a:rPr kumimoji="0" lang="en-GB" sz="3000" b="0" i="0" u="none" strike="noStrike" kern="0" cap="none" spc="0" normalizeH="0" baseline="24305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th</a:t>
            </a:r>
            <a:r>
              <a:rPr kumimoji="0" lang="en-GB" sz="3000" b="0" i="0" u="none" strike="noStrike" kern="0" cap="none" spc="142" normalizeH="0" baseline="24305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December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Classic" panose="020B0604020202020204" charset="0"/>
                <a:cs typeface="Calibri Light"/>
              </a:rPr>
              <a:t>2017.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Classic" panose="020B0604020202020204" charset="0"/>
              <a:cs typeface="Calibri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15425" y="0"/>
            <a:ext cx="8772575" cy="10287000"/>
          </a:xfrm>
          <a:custGeom>
            <a:avLst/>
            <a:gdLst/>
            <a:ahLst/>
            <a:cxnLst/>
            <a:rect l="l" t="t" r="r" b="b"/>
            <a:pathLst>
              <a:path w="8772575" h="10287000">
                <a:moveTo>
                  <a:pt x="0" y="0"/>
                </a:moveTo>
                <a:lnTo>
                  <a:pt x="8772575" y="0"/>
                </a:lnTo>
                <a:lnTo>
                  <a:pt x="87725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746" r="-59721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243" y="4430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1561" y="1525993"/>
            <a:ext cx="10363160" cy="100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</a:pPr>
            <a:r>
              <a:rPr kumimoji="0" lang="en-GB" sz="4000" b="1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Conducting</a:t>
            </a:r>
            <a:r>
              <a:rPr kumimoji="0" lang="en-GB" sz="4000" b="1" i="0" u="none" strike="noStrike" kern="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the</a:t>
            </a:r>
            <a:r>
              <a:rPr kumimoji="0" lang="en-GB" sz="4000" b="1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Hearing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  <a:p>
            <a:pPr>
              <a:lnSpc>
                <a:spcPts val="4042"/>
              </a:lnSpc>
            </a:pPr>
            <a:endParaRPr lang="en-US" sz="3286" spc="-115" dirty="0">
              <a:solidFill>
                <a:srgbClr val="545454"/>
              </a:solidFill>
              <a:latin typeface="Montserrat Class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D48558-779D-4494-BBB0-4EA663B5A1B5}"/>
              </a:ext>
            </a:extLst>
          </p:cNvPr>
          <p:cNvSpPr txBox="1"/>
          <p:nvPr/>
        </p:nvSpPr>
        <p:spPr>
          <a:xfrm>
            <a:off x="431502" y="2381472"/>
            <a:ext cx="10286206" cy="8086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5080" lvl="0" indent="-229235" algn="just" defTabSz="914400" eaLnBrk="1" fontAlgn="auto" latinLnBrk="0" hangingPunct="1">
              <a:spcBef>
                <a:spcPts val="53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</a:t>
            </a:r>
            <a:r>
              <a:rPr kumimoji="0" lang="en-GB" sz="3000" b="0" i="0" u="none" strike="noStrike" kern="0" cap="none" spc="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7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master</a:t>
            </a:r>
            <a:r>
              <a:rPr kumimoji="0" lang="en-GB" sz="3000" b="0" i="0" u="none" strike="noStrike" kern="0" cap="none" spc="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7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ceremonies</a:t>
            </a:r>
            <a:r>
              <a:rPr kumimoji="0" lang="en-GB" sz="3000" b="0" i="0" u="none" strike="noStrike" kern="0" cap="none" spc="7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7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4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open</a:t>
            </a:r>
            <a:r>
              <a:rPr kumimoji="0" lang="en-GB" sz="3000" b="0" i="0" u="none" strike="noStrike" kern="0" cap="none" spc="4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4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Hearing</a:t>
            </a:r>
            <a:r>
              <a:rPr kumimoji="0" lang="en-GB" sz="3000" b="0" i="0" u="none" strike="noStrike" kern="0" cap="none" spc="4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by</a:t>
            </a:r>
            <a:r>
              <a:rPr kumimoji="0" lang="en-GB" sz="3000" b="0" i="0" u="none" strike="noStrike" kern="0" cap="none" spc="4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introducing</a:t>
            </a:r>
            <a:r>
              <a:rPr kumimoji="0" lang="en-GB" sz="3000" b="0" i="0" u="none" strike="noStrike" kern="0" cap="none" spc="4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himself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formally</a:t>
            </a:r>
            <a:r>
              <a:rPr kumimoji="0" lang="en-GB" sz="3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setting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ground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rules.</a:t>
            </a:r>
          </a:p>
          <a:p>
            <a:pPr marL="241300" marR="5080" lvl="0" indent="-229235" algn="just" defTabSz="914400" eaLnBrk="1" fontAlgn="auto" latinLnBrk="0" hangingPunct="1">
              <a:spcBef>
                <a:spcPts val="53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5080" lvl="0" indent="-229235" algn="just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He</a:t>
            </a:r>
            <a:r>
              <a:rPr kumimoji="0" lang="en-GB" sz="3000" b="0" i="0" u="none" strike="noStrike" kern="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then</a:t>
            </a:r>
            <a:r>
              <a:rPr kumimoji="0" lang="en-GB" sz="3000" b="0" i="0" u="none" strike="noStrike" kern="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ask</a:t>
            </a:r>
            <a:r>
              <a:rPr kumimoji="0" lang="en-GB" sz="3000" b="0" i="0" u="none" strike="noStrike" kern="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their</a:t>
            </a:r>
            <a:r>
              <a:rPr kumimoji="0" lang="en-GB" sz="3000" b="0" i="0" u="none" strike="noStrike" kern="0" cap="none" spc="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advocates</a:t>
            </a:r>
            <a:r>
              <a:rPr kumimoji="0" lang="en-GB" sz="3000" b="0" i="0" u="none" strike="noStrike" kern="0" cap="none" spc="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introduce</a:t>
            </a:r>
            <a:r>
              <a:rPr kumimoji="0" lang="en-GB" sz="3000" b="0" i="0" u="none" strike="noStrike" kern="0" cap="none" spc="5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themselves</a:t>
            </a:r>
            <a:r>
              <a:rPr kumimoji="0" lang="en-GB" sz="3000" b="0" i="0" u="none" strike="noStrike" kern="0" cap="none" spc="5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any</a:t>
            </a:r>
            <a:r>
              <a:rPr kumimoji="0" lang="en-GB" sz="3000" b="0" i="0" u="none" strike="noStrike" kern="0" cap="none" spc="5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other</a:t>
            </a:r>
            <a:r>
              <a:rPr kumimoji="0" lang="en-GB" sz="3000" b="0" i="0" u="none" strike="noStrike" kern="0" cap="none" spc="5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people</a:t>
            </a:r>
            <a:r>
              <a:rPr kumimoji="0" lang="en-GB" sz="3000" b="0" i="0" u="none" strike="noStrike" kern="0" cap="none" spc="5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such</a:t>
            </a:r>
            <a:r>
              <a:rPr kumimoji="0" lang="en-GB" sz="3000" b="0" i="0" u="none" strike="noStrike" kern="0" cap="none" spc="5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witnesses.</a:t>
            </a:r>
          </a:p>
          <a:p>
            <a:pPr marL="241300" marR="5080" lvl="0" indent="-229235" algn="just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5080" lvl="0" indent="-229235" algn="just" defTabSz="914400" rtl="0" eaLnBrk="1" fontAlgn="auto" latinLnBrk="0" hangingPunct="1">
              <a:spcBef>
                <a:spcPts val="53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If</a:t>
            </a:r>
            <a:r>
              <a:rPr kumimoji="0" lang="en-GB" sz="30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there</a:t>
            </a:r>
            <a:r>
              <a:rPr kumimoji="0" lang="en-GB" sz="30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is</a:t>
            </a:r>
            <a:r>
              <a:rPr kumimoji="0" lang="en-GB" sz="30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any</a:t>
            </a:r>
            <a:r>
              <a:rPr kumimoji="0" lang="en-GB" sz="30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doubt</a:t>
            </a:r>
            <a:r>
              <a:rPr kumimoji="0" lang="en-GB" sz="30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in</a:t>
            </a:r>
            <a:r>
              <a:rPr kumimoji="0" lang="en-GB" sz="30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his</a:t>
            </a:r>
            <a:r>
              <a:rPr kumimoji="0" lang="en-GB" sz="30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mind,</a:t>
            </a:r>
            <a:r>
              <a:rPr kumimoji="0" lang="en-GB" sz="30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the</a:t>
            </a:r>
            <a:r>
              <a:rPr kumimoji="0" lang="en-GB" sz="30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Arbitrator</a:t>
            </a:r>
            <a:r>
              <a:rPr kumimoji="0" lang="en-GB" sz="3000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should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ask</a:t>
            </a:r>
            <a:r>
              <a:rPr kumimoji="0" lang="en-GB" sz="3000" b="0" i="0" u="none" strike="noStrike" kern="0" cap="none" spc="4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the</a:t>
            </a:r>
            <a:r>
              <a:rPr kumimoji="0" lang="en-GB" sz="3000" b="0" i="0" u="none" strike="noStrike" kern="0" cap="none" spc="4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parties</a:t>
            </a:r>
            <a:r>
              <a:rPr kumimoji="0" lang="en-GB" sz="3000" b="0" i="0" u="none" strike="noStrike" kern="0" cap="none" spc="4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to</a:t>
            </a:r>
            <a:r>
              <a:rPr kumimoji="0" lang="en-GB" sz="3000" b="0" i="0" u="none" strike="noStrike" kern="0" cap="none" spc="4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vouch</a:t>
            </a:r>
            <a:r>
              <a:rPr kumimoji="0" lang="en-GB" sz="3000" b="0" i="0" u="none" strike="noStrike" kern="0" cap="none" spc="4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for</a:t>
            </a:r>
            <a:r>
              <a:rPr kumimoji="0" lang="en-GB" sz="3000" b="0" i="0" u="none" strike="noStrike" kern="0" cap="none" spc="4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the</a:t>
            </a:r>
            <a:r>
              <a:rPr kumimoji="0" lang="en-GB" sz="3000" b="0" i="0" u="none" strike="noStrike" kern="0" cap="none" spc="4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presence</a:t>
            </a:r>
            <a:r>
              <a:rPr kumimoji="0" lang="en-GB" sz="3000" b="0" i="0" u="none" strike="noStrike" kern="0" cap="none" spc="4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of</a:t>
            </a:r>
            <a:r>
              <a:rPr kumimoji="0" lang="en-GB" sz="3000" b="0" i="0" u="none" strike="noStrike" kern="0" cap="none" spc="45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anyone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not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clearly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identified,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asking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any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remaining</a:t>
            </a:r>
            <a:r>
              <a:rPr kumimoji="0" lang="en-GB" sz="30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unknowns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to</a:t>
            </a:r>
            <a:r>
              <a:rPr kumimoji="0" lang="en-GB" sz="3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explain</a:t>
            </a:r>
            <a:r>
              <a:rPr kumimoji="0" lang="en-GB" sz="30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their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presence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and,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if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appropriate,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ask</a:t>
            </a:r>
            <a:r>
              <a:rPr kumimoji="0" lang="en-GB" sz="3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them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to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leave.</a:t>
            </a:r>
          </a:p>
          <a:p>
            <a:pPr marL="241300" marR="5080" lvl="0" indent="-229235" algn="just" defTabSz="914400" rtl="0" eaLnBrk="1" fontAlgn="auto" latinLnBrk="0" hangingPunct="1">
              <a:spcBef>
                <a:spcPts val="53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Calibri"/>
            </a:endParaRPr>
          </a:p>
          <a:p>
            <a:pPr marL="241300" marR="0" lvl="0" indent="-228600" algn="just" defTabSz="914400" rtl="0" eaLnBrk="1" fontAlgn="auto" latinLnBrk="0" hangingPunct="1">
              <a:spcBef>
                <a:spcPts val="56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This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is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a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private</a:t>
            </a:r>
            <a:r>
              <a:rPr kumimoji="0" lang="en-GB" sz="30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Calibri"/>
              </a:rPr>
              <a:t>matter.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Calibri"/>
            </a:endParaRPr>
          </a:p>
          <a:p>
            <a:pPr marL="241300" marR="5080" lvl="0" indent="-229235" algn="just" defTabSz="914400" eaLnBrk="1" fontAlgn="auto" latinLnBrk="0" hangingPunct="1">
              <a:lnSpc>
                <a:spcPct val="90000"/>
              </a:lnSpc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070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79457" y="0"/>
            <a:ext cx="8908543" cy="10287000"/>
          </a:xfrm>
          <a:custGeom>
            <a:avLst/>
            <a:gdLst/>
            <a:ahLst/>
            <a:cxnLst/>
            <a:rect l="l" t="t" r="r" b="b"/>
            <a:pathLst>
              <a:path w="8908543" h="10287000">
                <a:moveTo>
                  <a:pt x="0" y="0"/>
                </a:moveTo>
                <a:lnTo>
                  <a:pt x="8908543" y="0"/>
                </a:lnTo>
                <a:lnTo>
                  <a:pt x="89085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21" r="-66772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316" y="-25695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5105" y="1701801"/>
            <a:ext cx="10789342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</a:pPr>
            <a:r>
              <a:rPr kumimoji="0" lang="en-GB" sz="4000" b="1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Interlocutory</a:t>
            </a:r>
            <a:r>
              <a:rPr kumimoji="0" lang="en-GB" sz="4000" b="1" i="0" u="none" strike="noStrike" kern="0" cap="none" spc="-1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applications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3B5992-D9BC-4837-87AB-5F5CB466A89E}"/>
              </a:ext>
            </a:extLst>
          </p:cNvPr>
          <p:cNvSpPr txBox="1"/>
          <p:nvPr/>
        </p:nvSpPr>
        <p:spPr>
          <a:xfrm>
            <a:off x="601561" y="2445526"/>
            <a:ext cx="10116147" cy="5504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665" marR="0" lvl="0" indent="-227965" defTabSz="914400" eaLnBrk="1" fontAlgn="auto" latinLnBrk="0" hangingPunct="1">
              <a:spcBef>
                <a:spcPts val="49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S.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16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Act,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tribunal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can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rule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its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jurisdiction.</a:t>
            </a:r>
          </a:p>
          <a:p>
            <a:pPr marL="12700" marR="0" lvl="0" defTabSz="914400" eaLnBrk="1" fontAlgn="auto" latinLnBrk="0" hangingPunct="1">
              <a:spcBef>
                <a:spcPts val="495"/>
              </a:spcBef>
              <a:spcAft>
                <a:spcPts val="0"/>
              </a:spcAft>
              <a:buClrTx/>
              <a:buSzTx/>
              <a:tabLst>
                <a:tab pos="24066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0" lvl="0" indent="-227329" defTabSz="91440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029" algn="l"/>
              </a:tabLst>
              <a:defRPr/>
            </a:pP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Amendments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pleadings.</a:t>
            </a:r>
          </a:p>
          <a:p>
            <a:pPr marL="12700" marR="0" lvl="0" defTabSz="914400" eaLnBrk="1" fontAlgn="auto" latinLnBrk="0" hangingPunct="1">
              <a:spcBef>
                <a:spcPts val="520"/>
              </a:spcBef>
              <a:spcAft>
                <a:spcPts val="0"/>
              </a:spcAft>
              <a:buClrTx/>
              <a:buSzTx/>
              <a:tabLst>
                <a:tab pos="240029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5080" lvl="0" indent="-227965" algn="just" defTabSz="914400" eaLnBrk="1" fontAlgn="auto" latinLnBrk="0" hangingPunct="1">
              <a:spcBef>
                <a:spcPts val="110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Security</a:t>
            </a:r>
            <a:r>
              <a:rPr kumimoji="0" lang="en-GB" sz="3000" b="0" i="0" u="none" strike="noStrike" kern="0" cap="none" spc="5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5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costs,</a:t>
            </a:r>
            <a:r>
              <a:rPr kumimoji="0" lang="en-GB" sz="3000" b="0" i="0" u="none" strike="noStrike" kern="0" cap="none" spc="5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5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case</a:t>
            </a:r>
            <a:r>
              <a:rPr kumimoji="0" lang="en-GB" sz="3000" b="0" i="0" u="none" strike="noStrike" kern="0" cap="none" spc="5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</a:t>
            </a:r>
            <a:r>
              <a:rPr kumimoji="0" lang="en-GB" sz="3000" b="0" i="0" u="none" strike="noStrike" kern="0" cap="none" spc="5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party</a:t>
            </a:r>
            <a:r>
              <a:rPr kumimoji="0" lang="en-GB" sz="3000" b="0" i="0" u="none" strike="noStrike" kern="0" cap="none" spc="5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defending</a:t>
            </a:r>
            <a:r>
              <a:rPr kumimoji="0" lang="en-GB" sz="3000" b="0" i="0" u="none" strike="noStrike" kern="0" cap="none" spc="5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</a:t>
            </a:r>
            <a:r>
              <a:rPr kumimoji="0" lang="en-GB" sz="3000" b="0" i="0" u="none" strike="noStrike" kern="0" cap="none" spc="5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claim</a:t>
            </a:r>
            <a:r>
              <a:rPr kumimoji="0" lang="en-GB" sz="3000" b="0" i="0" u="none" strike="noStrike" kern="0" cap="none" spc="5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feels</a:t>
            </a:r>
            <a:r>
              <a:rPr kumimoji="0" lang="en-GB" sz="3000" b="0" i="0" u="none" strike="noStrike" kern="0" cap="none" spc="5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5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its 	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claimant</a:t>
            </a:r>
            <a:r>
              <a:rPr kumimoji="0" lang="en-GB" sz="3000" b="0" i="0" u="none" strike="noStrike" kern="0" cap="none" spc="3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may</a:t>
            </a:r>
            <a:r>
              <a:rPr kumimoji="0" lang="en-GB" sz="3000" b="0" i="0" u="none" strike="noStrike" kern="0" cap="none" spc="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not</a:t>
            </a:r>
            <a:r>
              <a:rPr kumimoji="0" lang="en-GB" sz="3000" b="0" i="0" u="none" strike="noStrike" kern="0" cap="none" spc="3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able</a:t>
            </a:r>
            <a:r>
              <a:rPr kumimoji="0" lang="en-GB" sz="3000" b="0" i="0" u="none" strike="noStrike" kern="0" cap="none" spc="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3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pay</a:t>
            </a:r>
            <a:r>
              <a:rPr kumimoji="0" lang="en-GB" sz="3000" b="0" i="0" u="none" strike="noStrike" kern="0" cap="none" spc="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costs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3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if</a:t>
            </a:r>
            <a:r>
              <a:rPr kumimoji="0" lang="en-GB" sz="3000" b="0" i="0" u="none" strike="noStrike" kern="0" cap="none" spc="3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 	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claim</a:t>
            </a:r>
            <a:r>
              <a:rPr kumimoji="0" lang="en-GB" sz="30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unsuccessful,</a:t>
            </a:r>
            <a:r>
              <a:rPr kumimoji="0" lang="en-GB" sz="30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responding</a:t>
            </a:r>
            <a:r>
              <a:rPr kumimoji="0" lang="en-GB" sz="300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party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can</a:t>
            </a:r>
            <a:r>
              <a:rPr kumimoji="0" lang="en-GB" sz="30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consider</a:t>
            </a:r>
            <a:r>
              <a:rPr kumimoji="0" lang="en-GB" sz="30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applying</a:t>
            </a:r>
            <a:r>
              <a:rPr kumimoji="0" lang="en-GB" sz="30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 	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tribunal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security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these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costs.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951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97830" y="0"/>
            <a:ext cx="8690170" cy="10287000"/>
          </a:xfrm>
          <a:custGeom>
            <a:avLst/>
            <a:gdLst/>
            <a:ahLst/>
            <a:cxnLst/>
            <a:rect l="l" t="t" r="r" b="b"/>
            <a:pathLst>
              <a:path w="8690170" h="10287000">
                <a:moveTo>
                  <a:pt x="0" y="0"/>
                </a:moveTo>
                <a:lnTo>
                  <a:pt x="8690170" y="0"/>
                </a:lnTo>
                <a:lnTo>
                  <a:pt x="86901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75" r="-12797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493" y="0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1561" y="1432384"/>
            <a:ext cx="10789342" cy="52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</a:pPr>
            <a:r>
              <a:rPr kumimoji="0" lang="en-GB" sz="4000" b="1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Settlement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7AC06-A1E3-4A9D-BA25-EFCDE2D7033E}"/>
              </a:ext>
            </a:extLst>
          </p:cNvPr>
          <p:cNvSpPr txBox="1"/>
          <p:nvPr/>
        </p:nvSpPr>
        <p:spPr>
          <a:xfrm>
            <a:off x="622295" y="2336772"/>
            <a:ext cx="101161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5080" lvl="0" indent="-229235" algn="just" defTabSz="914400" eaLnBrk="1" fontAlgn="auto" latinLnBrk="0" hangingPunct="1">
              <a:spcBef>
                <a:spcPts val="53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case</a:t>
            </a:r>
            <a:r>
              <a:rPr kumimoji="0" lang="en-GB" sz="3000" b="0" i="0" u="none" strike="noStrike" kern="0" cap="none" spc="3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</a:t>
            </a:r>
            <a:r>
              <a:rPr kumimoji="0" lang="en-GB" sz="3000" b="0" i="0" u="none" strike="noStrike" kern="0" cap="none" spc="3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3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settle</a:t>
            </a:r>
            <a:r>
              <a:rPr kumimoji="0" lang="en-GB" sz="3000" b="0" i="0" u="none" strike="noStrike" kern="0" cap="none" spc="3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dispute</a:t>
            </a:r>
            <a:r>
              <a:rPr kumimoji="0" lang="en-GB" sz="3000" b="0" i="0" u="none" strike="noStrike" kern="0" cap="none" spc="3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before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hearing,</a:t>
            </a:r>
            <a:r>
              <a:rPr kumimoji="0" lang="en-GB" sz="3000" b="0" i="0" u="none" strike="noStrike" kern="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then</a:t>
            </a:r>
            <a:r>
              <a:rPr kumimoji="0" lang="en-GB" sz="3000" b="0" i="0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have</a:t>
            </a:r>
            <a:r>
              <a:rPr kumimoji="0" lang="en-GB" sz="3000" b="0" i="0" u="none" strike="noStrike" kern="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</a:t>
            </a:r>
            <a:r>
              <a:rPr kumimoji="0" lang="en-GB" sz="3000" b="0" i="0" u="none" strike="noStrike" kern="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choice</a:t>
            </a:r>
            <a:r>
              <a:rPr kumimoji="0" lang="en-GB" sz="3000" b="0" i="0" u="none" strike="noStrike" kern="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whether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they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ask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</a:t>
            </a:r>
            <a:r>
              <a:rPr kumimoji="0" lang="en-GB" sz="3000" b="0" i="0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write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up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their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agreed</a:t>
            </a:r>
            <a:r>
              <a:rPr kumimoji="0" lang="en-GB" sz="3000" b="0" i="0" u="none" strike="noStrike" kern="0" cap="none" spc="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terms</a:t>
            </a:r>
            <a:r>
              <a:rPr kumimoji="0" lang="en-GB" sz="3000" b="0" i="0" u="none" strike="noStrike" kern="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settling</a:t>
            </a:r>
            <a:r>
              <a:rPr kumimoji="0" lang="en-GB" sz="3000" b="0" i="0" u="none" strike="noStrike" kern="0" cap="none" spc="2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their</a:t>
            </a:r>
            <a:r>
              <a:rPr kumimoji="0" lang="en-GB" sz="3000" b="0" i="0" u="none" strike="noStrike" kern="0" cap="none" spc="2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dispute</a:t>
            </a:r>
            <a:r>
              <a:rPr kumimoji="0" lang="en-GB" sz="3000" b="0" i="0" u="none" strike="noStrike" kern="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</a:t>
            </a:r>
            <a:r>
              <a:rPr kumimoji="0" lang="en-GB" sz="3000" b="0" i="0" u="none" strike="noStrike" kern="0" cap="none" spc="2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Agreed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4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(or</a:t>
            </a:r>
            <a:r>
              <a:rPr kumimoji="0" lang="en-GB" sz="3000" b="0" i="0" u="none" strike="noStrike" kern="0" cap="none" spc="4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‘Consent</a:t>
            </a:r>
            <a:r>
              <a:rPr kumimoji="0" lang="en-GB" sz="3000" b="0" i="0" u="none" strike="noStrike" kern="0" cap="none" spc="4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Award’)</a:t>
            </a:r>
            <a:r>
              <a:rPr kumimoji="0" lang="en-GB" sz="3000" b="0" i="0" u="none" strike="noStrike" kern="0" cap="none" spc="4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</a:t>
            </a:r>
            <a:r>
              <a:rPr kumimoji="0" lang="en-GB" sz="3000" b="0" i="0" u="none" strike="noStrike" kern="0" cap="none" spc="4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just</a:t>
            </a:r>
            <a:r>
              <a:rPr kumimoji="0" lang="en-GB" sz="3000" b="0" i="0" u="none" strike="noStrike" kern="0" cap="none" spc="45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inform</a:t>
            </a:r>
            <a:r>
              <a:rPr kumimoji="0" lang="en-GB" sz="3000" b="0" i="0" u="none" strike="noStrike" kern="0" cap="none" spc="4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</a:t>
            </a:r>
            <a:r>
              <a:rPr kumimoji="0" lang="en-GB" sz="3000" b="0" i="0" u="none" strike="noStrike" kern="0" cap="none" spc="8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8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they</a:t>
            </a:r>
            <a:r>
              <a:rPr kumimoji="0" lang="en-GB" sz="3000" b="0" i="0" u="none" strike="noStrike" kern="0" cap="none" spc="8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have</a:t>
            </a:r>
            <a:r>
              <a:rPr kumimoji="0" lang="en-GB" sz="3000" b="0" i="0" u="none" strike="noStrike" kern="0" cap="none" spc="8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settled</a:t>
            </a:r>
            <a:r>
              <a:rPr kumimoji="0" lang="en-GB" sz="3000" b="0" i="0" u="none" strike="noStrike" kern="0" cap="none" spc="8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8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8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they</a:t>
            </a:r>
            <a:r>
              <a:rPr kumimoji="0" lang="en-GB" sz="3000" b="0" i="0" u="none" strike="noStrike" kern="0" cap="none" spc="8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longer</a:t>
            </a:r>
            <a:r>
              <a:rPr kumimoji="0" lang="en-GB" sz="3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require</a:t>
            </a:r>
            <a:r>
              <a:rPr kumimoji="0" lang="en-GB" sz="3000" b="0" i="0" u="none" strike="noStrike" kern="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his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services.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97830" y="0"/>
            <a:ext cx="8690170" cy="10287000"/>
          </a:xfrm>
          <a:custGeom>
            <a:avLst/>
            <a:gdLst/>
            <a:ahLst/>
            <a:cxnLst/>
            <a:rect l="l" t="t" r="r" b="b"/>
            <a:pathLst>
              <a:path w="8690170" h="10287000">
                <a:moveTo>
                  <a:pt x="0" y="0"/>
                </a:moveTo>
                <a:lnTo>
                  <a:pt x="8690170" y="0"/>
                </a:lnTo>
                <a:lnTo>
                  <a:pt x="86901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75" r="-12797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38158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99789" y="1388911"/>
            <a:ext cx="10789342" cy="525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</a:pPr>
            <a:r>
              <a:rPr kumimoji="0" lang="en-GB" sz="4000" b="1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Characteristics</a:t>
            </a:r>
            <a:r>
              <a:rPr kumimoji="0" lang="en-GB" sz="4000" b="1" i="0" u="none" strike="noStrike" kern="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of</a:t>
            </a:r>
            <a:r>
              <a:rPr kumimoji="0" lang="en-GB" sz="4000" b="1" i="0" u="none" strike="noStrike" kern="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an</a:t>
            </a:r>
            <a:r>
              <a:rPr kumimoji="0" lang="en-GB" sz="4000" b="1" i="0" u="none" strike="noStrike" kern="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arbitral</a:t>
            </a:r>
            <a:r>
              <a:rPr kumimoji="0" lang="en-GB" sz="4000" b="1" i="0" u="none" strike="noStrike" kern="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award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6125C2-0D1C-4E10-A7F1-C45F7DD1A994}"/>
              </a:ext>
            </a:extLst>
          </p:cNvPr>
          <p:cNvSpPr txBox="1"/>
          <p:nvPr/>
        </p:nvSpPr>
        <p:spPr>
          <a:xfrm>
            <a:off x="599789" y="2161975"/>
            <a:ext cx="10286206" cy="8107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665" marR="0" lvl="0" indent="-227965" defTabSz="914400" eaLnBrk="1" fontAlgn="auto" latinLnBrk="0" hangingPunct="1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Analyse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dispute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issues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from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evidence.</a:t>
            </a:r>
          </a:p>
          <a:p>
            <a:pPr marL="240665" marR="0" lvl="0" indent="-227965" defTabSz="914400" eaLnBrk="1" fontAlgn="auto" latinLnBrk="0" hangingPunct="1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0" lvl="0" indent="-227329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029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enforceable</a:t>
            </a:r>
          </a:p>
          <a:p>
            <a:pPr marL="240029" marR="0" lvl="0" indent="-227329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029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665" marR="0" lvl="0" indent="-227965" defTabSz="91440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certain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capable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performance</a:t>
            </a:r>
          </a:p>
          <a:p>
            <a:pPr marL="240665" marR="0" lvl="0" indent="-227965" defTabSz="914400" eaLnBrk="1" fontAlgn="auto" latinLnBrk="0" hangingPunct="1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665" marR="0" lvl="0" indent="-227965" defTabSz="91440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clear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unambiguous</a:t>
            </a:r>
          </a:p>
          <a:p>
            <a:pPr marL="240665" marR="0" lvl="0" indent="-227965" defTabSz="91440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0" lvl="0" indent="-227329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029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Deal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with</a:t>
            </a:r>
            <a:r>
              <a:rPr kumimoji="0" lang="en-GB" sz="3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pleaded</a:t>
            </a:r>
            <a:r>
              <a:rPr kumimoji="0" lang="en-GB" sz="3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issues</a:t>
            </a:r>
          </a:p>
          <a:p>
            <a:pPr marL="240029" marR="0" lvl="0" indent="-227329" defTabSz="914400" eaLnBrk="1" fontAlgn="auto" latinLnBrk="0" hangingPunct="1">
              <a:lnSpc>
                <a:spcPct val="100000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029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665" marR="0" lvl="0" indent="-227965" defTabSz="91440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Comply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fully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with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submission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(that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is,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agreement)</a:t>
            </a:r>
          </a:p>
          <a:p>
            <a:pPr marL="240665" marR="0" lvl="0" indent="-227965" defTabSz="91440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665" marR="0" lvl="0" indent="-227965" defTabSz="91440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Decide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evidence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adduced,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more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less.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819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74793" y="0"/>
            <a:ext cx="9013207" cy="10287000"/>
          </a:xfrm>
          <a:custGeom>
            <a:avLst/>
            <a:gdLst/>
            <a:ahLst/>
            <a:cxnLst/>
            <a:rect l="l" t="t" r="r" b="b"/>
            <a:pathLst>
              <a:path w="9013207" h="10287000">
                <a:moveTo>
                  <a:pt x="0" y="0"/>
                </a:moveTo>
                <a:lnTo>
                  <a:pt x="9013207" y="0"/>
                </a:lnTo>
                <a:lnTo>
                  <a:pt x="90132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175" r="-17130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555308" y="70492"/>
            <a:ext cx="9046887" cy="10822786"/>
            <a:chOff x="0" y="0"/>
            <a:chExt cx="2382719" cy="28504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2719" cy="2850446"/>
            </a:xfrm>
            <a:custGeom>
              <a:avLst/>
              <a:gdLst/>
              <a:ahLst/>
              <a:cxnLst/>
              <a:rect l="l" t="t" r="r" b="b"/>
              <a:pathLst>
                <a:path w="2382719" h="2850446">
                  <a:moveTo>
                    <a:pt x="203200" y="0"/>
                  </a:moveTo>
                  <a:lnTo>
                    <a:pt x="2179519" y="0"/>
                  </a:lnTo>
                  <a:lnTo>
                    <a:pt x="2382719" y="2850446"/>
                  </a:lnTo>
                  <a:lnTo>
                    <a:pt x="0" y="28504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2128719" cy="2840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89004" y="1292141"/>
            <a:ext cx="7681676" cy="54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</a:pPr>
            <a:r>
              <a:rPr kumimoji="0" lang="en-GB" sz="4000" b="1" i="0" u="none" strike="noStrike" kern="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Types</a:t>
            </a:r>
            <a:r>
              <a:rPr kumimoji="0" lang="en-GB" sz="4000" b="1" i="0" u="none" strike="noStrike" kern="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of</a:t>
            </a:r>
            <a:r>
              <a:rPr kumimoji="0" lang="en-GB" sz="4000" b="1" i="0" u="none" strike="noStrike" kern="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Awards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8AD02-B0EA-4C78-9776-3BC8E2F1ACB0}"/>
              </a:ext>
            </a:extLst>
          </p:cNvPr>
          <p:cNvSpPr txBox="1"/>
          <p:nvPr/>
        </p:nvSpPr>
        <p:spPr>
          <a:xfrm>
            <a:off x="601562" y="2157256"/>
            <a:ext cx="12352438" cy="755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just" defTabSz="914400" eaLnBrk="1" fontAlgn="auto" latinLnBrk="0" hangingPunct="1"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</a:t>
            </a:r>
            <a:r>
              <a:rPr kumimoji="0" lang="en-GB" sz="3000" b="0" i="0" u="none" strike="noStrike" kern="0" cap="none" spc="3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interim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(or</a:t>
            </a:r>
            <a:r>
              <a:rPr kumimoji="0" lang="en-GB" sz="3000" b="0" i="0" u="none" strike="noStrike" kern="0" cap="none" spc="3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partial)</a:t>
            </a:r>
            <a:r>
              <a:rPr kumimoji="0" lang="en-GB" sz="3000" b="0" i="0" u="none" strike="noStrike" kern="0" cap="none" spc="3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one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does</a:t>
            </a:r>
            <a:r>
              <a:rPr kumimoji="0" lang="en-GB" sz="3000" b="0" i="0" u="none" strike="noStrike" kern="0" cap="none" spc="3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not</a:t>
            </a:r>
            <a:r>
              <a:rPr kumimoji="0" lang="en-GB" sz="3000" b="0" i="0" u="none" strike="noStrike" kern="0" cap="none" spc="3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dispose</a:t>
            </a:r>
            <a:r>
              <a:rPr kumimoji="0" lang="en-GB" sz="3000" b="0" i="0" u="none" strike="noStrike" kern="0" cap="none" spc="3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</a:t>
            </a:r>
            <a:r>
              <a:rPr kumimoji="0" lang="en-GB" sz="3000" b="0" i="0" u="none" strike="noStrike" kern="0" cap="none" spc="3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matters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dispute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but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</a:t>
            </a:r>
            <a:r>
              <a:rPr kumimoji="0" lang="en-GB" sz="30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does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dispose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finally</a:t>
            </a:r>
            <a:r>
              <a:rPr kumimoji="0" lang="en-GB" sz="30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those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matters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which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decides.</a:t>
            </a:r>
          </a:p>
          <a:p>
            <a:pPr marL="12700" marR="5080" lvl="0" indent="0" algn="just" defTabSz="914400" eaLnBrk="1" fontAlgn="auto" latinLnBrk="0" hangingPunct="1"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665" marR="0" lvl="0" indent="-227965" defTabSz="914400" eaLnBrk="1" fontAlgn="auto" latinLnBrk="0" hangingPunct="1">
              <a:spcBef>
                <a:spcPts val="33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Rules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preliminary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point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law.</a:t>
            </a:r>
          </a:p>
          <a:p>
            <a:pPr marL="240665" marR="0" lvl="0" indent="-227965" defTabSz="914400" eaLnBrk="1" fontAlgn="auto" latinLnBrk="0" hangingPunct="1">
              <a:spcBef>
                <a:spcPts val="33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665" marR="0" lvl="0" indent="-227965" defTabSz="914400" eaLnBrk="1" fontAlgn="auto" latinLnBrk="0" hangingPunct="1">
              <a:spcBef>
                <a:spcPts val="33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Liability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then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quantum.</a:t>
            </a:r>
          </a:p>
          <a:p>
            <a:pPr marL="240665" marR="0" lvl="0" indent="-227965" defTabSz="914400" eaLnBrk="1" fontAlgn="auto" latinLnBrk="0" hangingPunct="1">
              <a:spcBef>
                <a:spcPts val="33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0" lvl="0" indent="-227329" defTabSz="914400" eaLnBrk="1" fontAlgn="auto" latinLnBrk="0" hangingPunct="1">
              <a:spcBef>
                <a:spcPts val="32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029" algn="l"/>
              </a:tabLst>
              <a:defRPr/>
            </a:pP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Substantive</a:t>
            </a:r>
            <a:r>
              <a:rPr kumimoji="0" lang="en-GB" sz="3000" b="0" i="0" u="none" strike="noStrike" kern="0" cap="none" spc="-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matters</a:t>
            </a:r>
            <a:r>
              <a:rPr kumimoji="0" lang="en-GB" sz="3000" b="0" i="0" u="none" strike="noStrike" kern="0" cap="none" spc="-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before</a:t>
            </a:r>
            <a:r>
              <a:rPr kumimoji="0" lang="en-GB" sz="3000" b="0" i="0" u="none" strike="noStrike" kern="0" cap="none" spc="-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costs</a:t>
            </a:r>
          </a:p>
          <a:p>
            <a:pPr marL="240029" marR="0" lvl="0" indent="-227329" defTabSz="914400" eaLnBrk="1" fontAlgn="auto" latinLnBrk="0" hangingPunct="1">
              <a:spcBef>
                <a:spcPts val="32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029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665" marR="0" lvl="0" indent="-227965" defTabSz="914400" eaLnBrk="1" fontAlgn="auto" latinLnBrk="0" hangingPunct="1">
              <a:spcBef>
                <a:spcPts val="32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Declaratory.</a:t>
            </a:r>
          </a:p>
          <a:p>
            <a:pPr marL="240665" marR="0" lvl="0" indent="-227965" defTabSz="914400" eaLnBrk="1" fontAlgn="auto" latinLnBrk="0" hangingPunct="1">
              <a:spcBef>
                <a:spcPts val="32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12700" marR="6985" lvl="0" indent="0" algn="just" defTabSz="914400" eaLnBrk="1" fontAlgn="auto" latinLnBrk="0" hangingPunct="1">
              <a:spcBef>
                <a:spcPts val="9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final</a:t>
            </a:r>
            <a:r>
              <a:rPr kumimoji="0" lang="en-GB" sz="30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Arbitrator’s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last</a:t>
            </a:r>
            <a:r>
              <a:rPr kumimoji="0" lang="en-GB" sz="30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act</a:t>
            </a:r>
            <a:r>
              <a:rPr kumimoji="0" lang="en-GB" sz="3000" b="0" i="0" u="none" strike="noStrike" kern="0" cap="none" spc="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ends</a:t>
            </a:r>
            <a:r>
              <a:rPr kumimoji="0" lang="en-GB" sz="3000" b="0" i="0" u="none" strike="noStrike" kern="0" cap="none" spc="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arbitration.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arbitrator’s</a:t>
            </a:r>
            <a:r>
              <a:rPr kumimoji="0" lang="en-GB" sz="30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function</a:t>
            </a:r>
            <a:r>
              <a:rPr kumimoji="0" lang="en-GB" sz="30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ceases</a:t>
            </a:r>
            <a:r>
              <a:rPr kumimoji="0" lang="en-GB" sz="30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with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</a:t>
            </a:r>
            <a:r>
              <a:rPr kumimoji="0" lang="en-GB" sz="30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final</a:t>
            </a:r>
            <a:r>
              <a:rPr kumimoji="0" lang="en-GB" sz="30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Award;</a:t>
            </a:r>
            <a:r>
              <a:rPr kumimoji="0" lang="en-GB" sz="30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he</a:t>
            </a:r>
            <a:r>
              <a:rPr kumimoji="0" lang="en-GB" sz="30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said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functus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officio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–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he</a:t>
            </a:r>
            <a:r>
              <a:rPr kumimoji="0" lang="en-GB" sz="3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longer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6811A87-82FC-4D57-AF4A-819D7CD01802}"/>
              </a:ext>
            </a:extLst>
          </p:cNvPr>
          <p:cNvSpPr/>
          <p:nvPr/>
        </p:nvSpPr>
        <p:spPr>
          <a:xfrm>
            <a:off x="-17721" y="0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74793" y="0"/>
            <a:ext cx="9013207" cy="10287000"/>
          </a:xfrm>
          <a:custGeom>
            <a:avLst/>
            <a:gdLst/>
            <a:ahLst/>
            <a:cxnLst/>
            <a:rect l="l" t="t" r="r" b="b"/>
            <a:pathLst>
              <a:path w="9013207" h="10287000">
                <a:moveTo>
                  <a:pt x="0" y="0"/>
                </a:moveTo>
                <a:lnTo>
                  <a:pt x="9013207" y="0"/>
                </a:lnTo>
                <a:lnTo>
                  <a:pt x="90132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175" r="-17130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555308" y="70492"/>
            <a:ext cx="9046887" cy="10822786"/>
            <a:chOff x="0" y="0"/>
            <a:chExt cx="2382719" cy="28504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2719" cy="2850446"/>
            </a:xfrm>
            <a:custGeom>
              <a:avLst/>
              <a:gdLst/>
              <a:ahLst/>
              <a:cxnLst/>
              <a:rect l="l" t="t" r="r" b="b"/>
              <a:pathLst>
                <a:path w="2382719" h="2850446">
                  <a:moveTo>
                    <a:pt x="203200" y="0"/>
                  </a:moveTo>
                  <a:lnTo>
                    <a:pt x="2179519" y="0"/>
                  </a:lnTo>
                  <a:lnTo>
                    <a:pt x="2382719" y="2850446"/>
                  </a:lnTo>
                  <a:lnTo>
                    <a:pt x="0" y="28504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2128719" cy="2840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06858" y="995297"/>
            <a:ext cx="1078430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</a:pPr>
            <a:r>
              <a:rPr kumimoji="0" lang="en-GB" sz="4000" b="1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Formal</a:t>
            </a:r>
            <a:r>
              <a:rPr kumimoji="0" lang="en-GB" sz="4000" b="1" i="0" u="none" strike="noStrike" kern="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Requirements</a:t>
            </a:r>
            <a:r>
              <a:rPr kumimoji="0" lang="en-GB" sz="4000" b="1" i="0" u="none" strike="noStrike" kern="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of</a:t>
            </a:r>
            <a:r>
              <a:rPr kumimoji="0" lang="en-GB" sz="4000" b="1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an</a:t>
            </a:r>
            <a:r>
              <a:rPr kumimoji="0" lang="en-GB" sz="4000" b="1" i="0" u="none" strike="noStrike" kern="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Award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9CC95-1A85-4FC6-A10E-3F0B528B1EF3}"/>
              </a:ext>
            </a:extLst>
          </p:cNvPr>
          <p:cNvSpPr txBox="1"/>
          <p:nvPr/>
        </p:nvSpPr>
        <p:spPr>
          <a:xfrm>
            <a:off x="381000" y="1768681"/>
            <a:ext cx="12047361" cy="828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0" lvl="0" indent="-228600" algn="just" defTabSz="914400" eaLnBrk="1" fontAlgn="auto" latinLnBrk="0" hangingPunct="1">
              <a:spcBef>
                <a:spcPts val="10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must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writing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signed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by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arbitrator.</a:t>
            </a:r>
          </a:p>
          <a:p>
            <a:pPr marL="241300" marR="0" lvl="0" indent="-228600" algn="just" defTabSz="914400" eaLnBrk="1" fontAlgn="auto" latinLnBrk="0" hangingPunct="1">
              <a:spcBef>
                <a:spcPts val="10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5080" lvl="0" indent="-229235" algn="just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Your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appointment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noted,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listing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letters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exchanged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which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may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include</a:t>
            </a:r>
            <a:r>
              <a:rPr kumimoji="0" lang="en-GB" sz="3000" b="0" i="0" u="none" strike="noStrike" kern="0" cap="none" spc="5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further</a:t>
            </a:r>
            <a:r>
              <a:rPr kumimoji="0" lang="en-GB" sz="3000" b="0" i="0" u="none" strike="noStrike" kern="0" cap="none" spc="5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agreements</a:t>
            </a:r>
            <a:r>
              <a:rPr kumimoji="0" lang="en-GB" sz="3000" b="0" i="0" u="none" strike="noStrike" kern="0" cap="none" spc="5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between</a:t>
            </a:r>
            <a:r>
              <a:rPr kumimoji="0" lang="en-GB" sz="3000" b="0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5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6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5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5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your</a:t>
            </a:r>
            <a:r>
              <a:rPr kumimoji="0" lang="en-GB" sz="3000" b="0" i="0" u="none" strike="noStrike" kern="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powers</a:t>
            </a:r>
            <a:r>
              <a:rPr kumimoji="0" lang="en-GB" sz="3000" b="0" i="0" u="none" strike="noStrike" kern="0" cap="none" spc="6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restrictions</a:t>
            </a:r>
            <a:r>
              <a:rPr kumimoji="0" lang="en-GB" sz="3000" b="0" i="0" u="none" strike="noStrike" kern="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their</a:t>
            </a:r>
            <a:r>
              <a:rPr kumimoji="0" lang="en-GB" sz="3000" b="0" i="0" u="none" strike="noStrike" kern="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</a:t>
            </a:r>
            <a:r>
              <a:rPr kumimoji="0" lang="en-GB" sz="3000" b="0" i="0" u="none" strike="noStrike" kern="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(such</a:t>
            </a:r>
            <a:r>
              <a:rPr kumimoji="0" lang="en-GB" sz="3000" b="0" i="0" u="none" strike="noStrike" kern="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decide</a:t>
            </a:r>
            <a:r>
              <a:rPr kumimoji="0" lang="en-GB" sz="3000" b="0" i="0" u="none" strike="noStrike" kern="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dispute</a:t>
            </a:r>
            <a:r>
              <a:rPr kumimoji="0" lang="en-GB" sz="3000" b="0" i="0" u="none" strike="noStrike" kern="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according</a:t>
            </a:r>
            <a:r>
              <a:rPr kumimoji="0" lang="en-GB" sz="3000" b="0" i="0" u="none" strike="noStrike" kern="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‘equitable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principles’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rather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than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strict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law).</a:t>
            </a:r>
          </a:p>
          <a:p>
            <a:pPr marL="241300" marR="5080" lvl="0" indent="-229235" algn="just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5080" lvl="0" indent="-229235" algn="just" defTabSz="914400" eaLnBrk="1" fontAlgn="auto" latinLnBrk="0" hangingPunct="1">
              <a:spcBef>
                <a:spcPts val="100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contract</a:t>
            </a:r>
            <a:r>
              <a:rPr kumimoji="0" lang="en-GB" sz="3000" b="0" i="0" u="none" strike="noStrike" kern="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clearly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identified</a:t>
            </a:r>
            <a:r>
              <a:rPr kumimoji="0" lang="en-GB" sz="3000" b="0" i="0" u="none" strike="noStrike" kern="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its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clause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</a:t>
            </a:r>
            <a:r>
              <a:rPr kumimoji="0" lang="en-GB" sz="3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agreement.</a:t>
            </a:r>
          </a:p>
          <a:p>
            <a:pPr marL="241300" marR="5080" lvl="0" indent="-229235" algn="just" defTabSz="914400" eaLnBrk="1" fontAlgn="auto" latinLnBrk="0" hangingPunct="1">
              <a:spcBef>
                <a:spcPts val="100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5080" lvl="0" indent="-229235" algn="just" defTabSz="91440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3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</a:t>
            </a:r>
            <a:r>
              <a:rPr kumimoji="0" lang="en-GB" sz="3000" b="0" i="0" u="none" strike="noStrike" kern="0" cap="none" spc="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clause</a:t>
            </a:r>
            <a:r>
              <a:rPr kumimoji="0" lang="en-GB" sz="3000" b="0" i="0" u="none" strike="noStrike" kern="0" cap="none" spc="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major</a:t>
            </a:r>
            <a:r>
              <a:rPr kumimoji="0" lang="en-GB" sz="3000" b="0" i="0" u="none" strike="noStrike" kern="0" cap="none" spc="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source</a:t>
            </a:r>
            <a:r>
              <a:rPr kumimoji="0" lang="en-GB" sz="3000" b="0" i="0" u="none" strike="noStrike" kern="0" cap="none" spc="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your</a:t>
            </a:r>
            <a:r>
              <a:rPr kumimoji="0" lang="en-GB" sz="3000" b="0" i="0" u="none" strike="noStrike" kern="0" cap="none" spc="3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authority</a:t>
            </a:r>
            <a:r>
              <a:rPr kumimoji="0" lang="en-GB" sz="3000" b="0" i="0" u="none" strike="noStrike" kern="0" cap="none" spc="3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3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probably</a:t>
            </a:r>
            <a:r>
              <a:rPr kumimoji="0" lang="en-GB" sz="3000" b="0" i="0" u="none" strike="noStrike" kern="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refers</a:t>
            </a:r>
            <a:r>
              <a:rPr kumimoji="0" lang="en-GB" sz="3000" b="0" i="0" u="none" strike="noStrike" kern="0" cap="none" spc="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‘dispute’</a:t>
            </a:r>
            <a:r>
              <a:rPr kumimoji="0" lang="en-GB" sz="3000" b="0" i="0" u="none" strike="noStrike" kern="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</a:t>
            </a:r>
            <a:r>
              <a:rPr kumimoji="0" lang="en-GB" sz="3000" b="0" i="0" u="none" strike="noStrike" kern="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‘difference’,</a:t>
            </a:r>
            <a:r>
              <a:rPr kumimoji="0" lang="en-GB" sz="3000" b="0" i="0" u="none" strike="noStrike" kern="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</a:t>
            </a:r>
            <a:r>
              <a:rPr kumimoji="0" lang="en-GB" sz="3000" b="0" i="0" u="none" strike="noStrike" kern="0" cap="none" spc="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note</a:t>
            </a:r>
            <a:r>
              <a:rPr kumimoji="0" lang="en-GB" sz="3000" b="0" i="0" u="none" strike="noStrike" kern="0" cap="none" spc="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either</a:t>
            </a:r>
            <a:r>
              <a:rPr kumimoji="0" lang="en-GB" sz="3000" b="0" i="0" u="none" strike="noStrike" kern="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both</a:t>
            </a:r>
            <a:r>
              <a:rPr kumimoji="0" lang="en-GB" sz="3000" b="0" i="0" u="none" strike="noStrike" kern="0" cap="none" spc="5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5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these</a:t>
            </a:r>
            <a:r>
              <a:rPr kumimoji="0" lang="en-GB" sz="3000" b="0" i="0" u="none" strike="noStrike" kern="0" cap="none" spc="5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have</a:t>
            </a:r>
            <a:r>
              <a:rPr kumimoji="0" lang="en-GB" sz="3000" b="0" i="0" u="none" strike="noStrike" kern="0" cap="none" spc="5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arisen,</a:t>
            </a:r>
            <a:r>
              <a:rPr kumimoji="0" lang="en-GB" sz="3000" b="0" i="0" u="none" strike="noStrike" kern="0" cap="none" spc="5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otherwise</a:t>
            </a:r>
            <a:r>
              <a:rPr kumimoji="0" lang="en-GB" sz="3000" b="0" i="0" u="none" strike="noStrike" kern="0" cap="none" spc="5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</a:t>
            </a:r>
            <a:r>
              <a:rPr kumimoji="0" lang="en-GB" sz="3000" b="0" i="0" u="none" strike="noStrike" kern="0" cap="none" spc="5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may</a:t>
            </a:r>
            <a:r>
              <a:rPr kumimoji="0" lang="en-GB" sz="3000" b="0" i="0" u="none" strike="noStrike" kern="0" cap="none" spc="5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not</a:t>
            </a:r>
            <a:r>
              <a:rPr kumimoji="0" lang="en-GB" sz="3000" b="0" i="0" u="none" strike="noStrike" kern="0" cap="none" spc="5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have</a:t>
            </a:r>
            <a:r>
              <a:rPr kumimoji="0" lang="en-GB" sz="3000" b="0" i="0" u="none" strike="noStrike" kern="0" cap="none" spc="5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5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necessary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jurisdiction</a:t>
            </a:r>
            <a:r>
              <a:rPr kumimoji="0" lang="en-GB" sz="3000" b="0" i="0" u="none" strike="noStrike" kern="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make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your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4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/>
              </a:rPr>
              <a:t>.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Calibri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2CADA83-DB08-47CC-800F-24C8EA29688C}"/>
              </a:ext>
            </a:extLst>
          </p:cNvPr>
          <p:cNvSpPr/>
          <p:nvPr/>
        </p:nvSpPr>
        <p:spPr>
          <a:xfrm>
            <a:off x="11083" y="7974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</p:spTree>
    <p:extLst>
      <p:ext uri="{BB962C8B-B14F-4D97-AF65-F5344CB8AC3E}">
        <p14:creationId xmlns:p14="http://schemas.microsoft.com/office/powerpoint/2010/main" val="1210875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17475" y="0"/>
            <a:ext cx="8870525" cy="10287000"/>
          </a:xfrm>
          <a:custGeom>
            <a:avLst/>
            <a:gdLst/>
            <a:ahLst/>
            <a:cxnLst/>
            <a:rect l="l" t="t" r="r" b="b"/>
            <a:pathLst>
              <a:path w="8870525" h="10287000">
                <a:moveTo>
                  <a:pt x="0" y="0"/>
                </a:moveTo>
                <a:lnTo>
                  <a:pt x="8870525" y="0"/>
                </a:lnTo>
                <a:lnTo>
                  <a:pt x="8870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29" r="-12903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8590" y="1124196"/>
            <a:ext cx="10617498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</a:pPr>
            <a:r>
              <a:rPr kumimoji="0" lang="en-GB" sz="4000" b="1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Formal</a:t>
            </a:r>
            <a:r>
              <a:rPr kumimoji="0" lang="en-GB" sz="4000" b="1" i="0" u="none" strike="noStrike" kern="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Requirements</a:t>
            </a:r>
            <a:r>
              <a:rPr kumimoji="0" lang="en-GB" sz="4000" b="1" i="0" u="none" strike="noStrike" kern="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of</a:t>
            </a:r>
            <a:r>
              <a:rPr kumimoji="0" lang="en-GB" sz="4000" b="1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an</a:t>
            </a:r>
            <a:r>
              <a:rPr kumimoji="0" lang="en-GB" sz="4000" b="1" i="0" u="none" strike="noStrike" kern="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Award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24729-8DFC-42EA-9717-0195825AA1D6}"/>
              </a:ext>
            </a:extLst>
          </p:cNvPr>
          <p:cNvSpPr txBox="1"/>
          <p:nvPr/>
        </p:nvSpPr>
        <p:spPr>
          <a:xfrm>
            <a:off x="249693" y="1907518"/>
            <a:ext cx="10995291" cy="8120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5715" lvl="0" indent="-229235" algn="just" defTabSz="914400" eaLnBrk="1" fontAlgn="auto" latinLnBrk="0" hangingPunct="1">
              <a:spcBef>
                <a:spcPts val="104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Location.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location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(seat)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also</a:t>
            </a:r>
            <a:r>
              <a:rPr kumimoji="0" lang="en-GB" sz="3000" b="0" i="0" u="none" strike="noStrike" kern="0" cap="none" spc="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important</a:t>
            </a:r>
            <a:r>
              <a:rPr kumimoji="0" lang="en-GB" sz="3000" b="0" i="0" u="none" strike="noStrike" kern="0" cap="none" spc="2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case</a:t>
            </a:r>
            <a:r>
              <a:rPr kumimoji="0" lang="en-GB" sz="30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22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2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enforced</a:t>
            </a:r>
            <a:r>
              <a:rPr kumimoji="0" lang="en-GB" sz="3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another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jurisdiction,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under some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convention</a:t>
            </a:r>
            <a:r>
              <a:rPr kumimoji="0" lang="en-GB" sz="3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</a:t>
            </a:r>
            <a:r>
              <a:rPr kumimoji="0" lang="en-GB" sz="3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treaty</a:t>
            </a:r>
            <a:r>
              <a:rPr kumimoji="0" lang="en-GB" sz="30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or,</a:t>
            </a:r>
            <a:r>
              <a:rPr kumimoji="0" lang="en-GB" sz="30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more usually,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‘New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York’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Convention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1958.</a:t>
            </a:r>
          </a:p>
          <a:p>
            <a:pPr marL="241300" marR="5715" lvl="0" indent="-229235" algn="just" defTabSz="914400" eaLnBrk="1" fontAlgn="auto" latinLnBrk="0" hangingPunct="1">
              <a:spcBef>
                <a:spcPts val="104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5080" lvl="0" indent="-229235" algn="just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details</a:t>
            </a:r>
            <a:r>
              <a:rPr kumimoji="0" lang="en-GB" sz="3000" b="0" i="0" u="none" strike="noStrike" kern="0" cap="none" spc="2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2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dispute</a:t>
            </a:r>
            <a:r>
              <a:rPr kumimoji="0" lang="en-GB" sz="3000" b="0" i="0" u="none" strike="noStrike" kern="0" cap="none" spc="2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need</a:t>
            </a:r>
            <a:r>
              <a:rPr kumimoji="0" lang="en-GB" sz="3000" b="0" i="0" u="none" strike="noStrike" kern="0" cap="none" spc="2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2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2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listed,</a:t>
            </a:r>
            <a:r>
              <a:rPr kumimoji="0" lang="en-GB" sz="3000" b="0" i="0" u="none" strike="noStrike" kern="0" cap="none" spc="2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from</a:t>
            </a:r>
            <a:r>
              <a:rPr kumimoji="0" lang="en-GB" sz="3000" b="0" i="0" u="none" strike="noStrike" kern="0" cap="none" spc="2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contentions</a:t>
            </a:r>
            <a:r>
              <a:rPr kumimoji="0" lang="en-GB" sz="3000" b="0" i="0" u="none" strike="noStrike" kern="0" cap="none" spc="2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2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4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4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their</a:t>
            </a:r>
            <a:r>
              <a:rPr kumimoji="0" lang="en-GB" sz="3000" b="0" i="0" u="none" strike="noStrike" kern="0" cap="none" spc="4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submissions,</a:t>
            </a:r>
            <a:r>
              <a:rPr kumimoji="0" lang="en-GB" sz="3000" b="0" i="0" u="none" strike="noStrike" kern="0" cap="none" spc="3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followed</a:t>
            </a:r>
            <a:r>
              <a:rPr kumimoji="0" lang="en-GB" sz="3000" b="0" i="0" u="none" strike="noStrike" kern="0" cap="none" spc="4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by</a:t>
            </a:r>
            <a:r>
              <a:rPr kumimoji="0" lang="en-GB" sz="3000" b="0" i="0" u="none" strike="noStrike" kern="0" cap="none" spc="4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4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details</a:t>
            </a:r>
            <a:r>
              <a:rPr kumimoji="0" lang="en-GB" sz="3000" b="0" i="0" u="none" strike="noStrike" kern="0" cap="none" spc="4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4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4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proceedings,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interlocutory</a:t>
            </a:r>
            <a:r>
              <a:rPr kumimoji="0" lang="en-GB" sz="3000" b="0" i="0" u="none" strike="noStrike" kern="0" cap="none" spc="2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matters</a:t>
            </a:r>
            <a:r>
              <a:rPr kumimoji="0" lang="en-GB" sz="3000" b="0" i="0" u="none" strike="noStrike" kern="0" cap="none" spc="2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2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any</a:t>
            </a:r>
            <a:r>
              <a:rPr kumimoji="0" lang="en-GB" sz="3000" b="0" i="0" u="none" strike="noStrike" kern="0" cap="none" spc="2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hearings</a:t>
            </a:r>
            <a:r>
              <a:rPr kumimoji="0" lang="en-GB" sz="3000" b="0" i="0" u="none" strike="noStrike" kern="0" cap="none" spc="2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2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evidence</a:t>
            </a:r>
            <a:r>
              <a:rPr kumimoji="0" lang="en-GB" sz="3000" b="0" i="0" u="none" strike="noStrike" kern="0" cap="none" spc="2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including</a:t>
            </a:r>
            <a:r>
              <a:rPr kumimoji="0" lang="en-GB" sz="3000" b="0" i="0" u="none" strike="noStrike" kern="0" cap="none" spc="2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parties’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representatives</a:t>
            </a:r>
            <a:r>
              <a:rPr kumimoji="0" lang="en-GB" sz="30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witnesses</a:t>
            </a:r>
            <a:r>
              <a:rPr kumimoji="0" lang="en-GB" sz="300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they</a:t>
            </a:r>
            <a:r>
              <a:rPr kumimoji="0" lang="en-GB" sz="30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called,</a:t>
            </a:r>
            <a:r>
              <a:rPr kumimoji="0" lang="en-GB" sz="300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divided</a:t>
            </a:r>
            <a:r>
              <a:rPr kumimoji="0" lang="en-GB" sz="30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between</a:t>
            </a:r>
            <a:r>
              <a:rPr kumimoji="0" lang="en-GB" sz="300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witnesses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fact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experts.</a:t>
            </a:r>
          </a:p>
          <a:p>
            <a:pPr marL="241300" marR="5080" lvl="0" indent="-229235" algn="just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8255" lvl="0" indent="-229235" algn="just" defTabSz="914400" eaLnBrk="1" fontAlgn="auto" latinLnBrk="0" hangingPunct="1">
              <a:spcBef>
                <a:spcPts val="101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2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must</a:t>
            </a:r>
            <a:r>
              <a:rPr kumimoji="0" lang="en-GB" sz="3000" b="0" i="0" u="none" strike="noStrike" kern="0" cap="none" spc="3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have</a:t>
            </a:r>
            <a:r>
              <a:rPr kumimoji="0" lang="en-GB" sz="3000" b="0" i="0" u="none" strike="noStrike" kern="0" cap="none" spc="3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reasons</a:t>
            </a:r>
            <a:r>
              <a:rPr kumimoji="0" lang="en-GB" sz="3000" b="0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unless</a:t>
            </a:r>
            <a:r>
              <a:rPr kumimoji="0" lang="en-GB" sz="3000" b="0" i="0" u="none" strike="noStrike" kern="0" cap="none" spc="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3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expressly</a:t>
            </a:r>
            <a:r>
              <a:rPr kumimoji="0" lang="en-GB" sz="3000" b="0" i="0" u="none" strike="noStrike" kern="0" cap="none" spc="2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</a:t>
            </a:r>
            <a:r>
              <a:rPr kumimoji="0" lang="en-GB" sz="3000" b="0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3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dispense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with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reasons.</a:t>
            </a:r>
          </a:p>
          <a:p>
            <a:pPr marL="241300" marR="8255" lvl="0" indent="-229235" algn="just" defTabSz="914400" eaLnBrk="1" fontAlgn="auto" latinLnBrk="0" hangingPunct="1">
              <a:spcBef>
                <a:spcPts val="101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FA307C8-5EAE-4832-B024-6D53EB34648C}"/>
              </a:ext>
            </a:extLst>
          </p:cNvPr>
          <p:cNvSpPr/>
          <p:nvPr/>
        </p:nvSpPr>
        <p:spPr>
          <a:xfrm>
            <a:off x="21467" y="0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17475" y="0"/>
            <a:ext cx="8870525" cy="10287000"/>
          </a:xfrm>
          <a:custGeom>
            <a:avLst/>
            <a:gdLst/>
            <a:ahLst/>
            <a:cxnLst/>
            <a:rect l="l" t="t" r="r" b="b"/>
            <a:pathLst>
              <a:path w="8870525" h="10287000">
                <a:moveTo>
                  <a:pt x="0" y="0"/>
                </a:moveTo>
                <a:lnTo>
                  <a:pt x="8870525" y="0"/>
                </a:lnTo>
                <a:lnTo>
                  <a:pt x="88705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29" r="-12903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954436" y="713684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13151" y="952875"/>
            <a:ext cx="1077473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</a:pPr>
            <a:r>
              <a:rPr kumimoji="0" lang="en-GB" sz="4000" b="1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Formal</a:t>
            </a:r>
            <a:r>
              <a:rPr kumimoji="0" lang="en-GB" sz="4000" b="1" i="0" u="none" strike="noStrike" kern="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Requirements</a:t>
            </a:r>
            <a:r>
              <a:rPr kumimoji="0" lang="en-GB" sz="4000" b="1" i="0" u="none" strike="noStrike" kern="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of</a:t>
            </a:r>
            <a:r>
              <a:rPr kumimoji="0" lang="en-GB" sz="4000" b="1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an</a:t>
            </a:r>
            <a:r>
              <a:rPr kumimoji="0" lang="en-GB" sz="4000" b="1" i="0" u="none" strike="noStrike" kern="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Award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D8EEC-E665-42B8-859D-5B0C22665FE0}"/>
              </a:ext>
            </a:extLst>
          </p:cNvPr>
          <p:cNvSpPr txBox="1"/>
          <p:nvPr/>
        </p:nvSpPr>
        <p:spPr>
          <a:xfrm>
            <a:off x="0" y="1482947"/>
            <a:ext cx="11646195" cy="851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029" marR="6985" indent="-227965">
              <a:spcBef>
                <a:spcPts val="480"/>
              </a:spcBef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</a:t>
            </a:r>
            <a:r>
              <a:rPr kumimoji="0" lang="en-GB" sz="30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state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who</a:t>
            </a:r>
            <a:r>
              <a:rPr kumimoji="0" lang="en-GB" sz="30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are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parties;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identify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them</a:t>
            </a:r>
            <a:r>
              <a:rPr kumimoji="0" lang="en-GB" sz="30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precisely.</a:t>
            </a:r>
            <a:r>
              <a:rPr lang="en-GB" sz="3000" kern="0" spc="630" dirty="0">
                <a:solidFill>
                  <a:sysClr val="windowText" lastClr="000000"/>
                </a:solidFill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If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this</a:t>
            </a:r>
            <a:r>
              <a:rPr kumimoji="0" lang="en-GB" sz="30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not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done,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your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will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unenforceable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because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uncertain.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6985" lvl="0" indent="-227965" defTabSz="914400" eaLnBrk="1" fontAlgn="auto" latinLnBrk="0" hangingPunct="1">
              <a:spcBef>
                <a:spcPts val="48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6985" lvl="0" indent="-227965" defTabSz="914400" eaLnBrk="1" fontAlgn="auto" latinLnBrk="0" hangingPunct="1">
              <a:spcBef>
                <a:spcPts val="48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Your</a:t>
            </a:r>
            <a:r>
              <a:rPr kumimoji="0" lang="en-GB" sz="30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recitals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list</a:t>
            </a:r>
            <a:r>
              <a:rPr kumimoji="0" lang="en-GB" sz="3000" b="0" i="0" u="none" strike="noStrike" kern="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</a:t>
            </a:r>
            <a:r>
              <a:rPr kumimoji="0" lang="en-GB" sz="30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agreed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facts</a:t>
            </a:r>
            <a:r>
              <a:rPr kumimoji="0" lang="en-GB" sz="30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details</a:t>
            </a:r>
            <a:r>
              <a:rPr kumimoji="0" lang="en-GB" sz="30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dispute,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set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scene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your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Award.</a:t>
            </a:r>
          </a:p>
          <a:p>
            <a:pPr marL="240029" marR="6985" lvl="0" indent="-227965" defTabSz="914400" eaLnBrk="1" fontAlgn="auto" latinLnBrk="0" hangingPunct="1">
              <a:spcBef>
                <a:spcPts val="48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5715" lvl="0" indent="-227965" defTabSz="914400" eaLnBrk="1" fontAlgn="auto" latinLnBrk="0" hangingPunct="1">
              <a:spcBef>
                <a:spcPts val="969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take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note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evidence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submissions,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‘find’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facts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are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disputed,</a:t>
            </a:r>
            <a:r>
              <a:rPr kumimoji="0" lang="en-GB" sz="3000" b="0" i="0" u="none" strike="noStrike" kern="0" cap="none" spc="2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‘hold’</a:t>
            </a:r>
            <a:r>
              <a:rPr kumimoji="0" lang="en-GB" sz="3000" b="0" i="0" u="none" strike="noStrike" kern="0" cap="none" spc="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your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opinion</a:t>
            </a:r>
            <a:r>
              <a:rPr kumimoji="0" lang="en-GB" sz="3000" b="0" i="0" u="none" strike="noStrike" kern="0" cap="none" spc="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application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law</a:t>
            </a:r>
            <a:r>
              <a:rPr kumimoji="0" lang="en-GB" sz="3000" b="0" i="0" u="none" strike="noStrike" kern="0" cap="none" spc="25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those</a:t>
            </a:r>
            <a:r>
              <a:rPr kumimoji="0" lang="en-GB" sz="3000" b="0" i="0" u="none" strike="noStrike" kern="0" cap="none" spc="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facts,</a:t>
            </a:r>
            <a:r>
              <a:rPr kumimoji="0" lang="en-GB" sz="3000" b="0" i="0" u="none" strike="noStrike" kern="0" cap="none" spc="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consider</a:t>
            </a:r>
            <a:r>
              <a:rPr kumimoji="0" lang="en-GB" sz="3000" b="0" i="0" u="none" strike="noStrike" kern="0" cap="none" spc="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liability</a:t>
            </a:r>
            <a:r>
              <a:rPr lang="en-GB" sz="3000" kern="0" spc="375" dirty="0">
                <a:solidFill>
                  <a:prstClr val="black"/>
                </a:solidFill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then</a:t>
            </a:r>
            <a:r>
              <a:rPr kumimoji="0" lang="en-GB" sz="3000" b="0" i="0" u="none" strike="noStrike" kern="0" cap="none" spc="3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quantum</a:t>
            </a:r>
            <a:r>
              <a:rPr kumimoji="0" lang="en-GB" sz="3000" b="0" i="0" u="none" strike="noStrike" kern="0" cap="none" spc="3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and,</a:t>
            </a:r>
            <a:r>
              <a:rPr kumimoji="0" lang="en-GB" sz="3000" b="0" i="0" u="none" strike="noStrike" kern="0" cap="none" spc="3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finally,</a:t>
            </a:r>
            <a:r>
              <a:rPr lang="en-GB" sz="3000" kern="0" spc="375" dirty="0">
                <a:solidFill>
                  <a:prstClr val="black"/>
                </a:solidFill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make</a:t>
            </a:r>
            <a:r>
              <a:rPr kumimoji="0" lang="en-GB" sz="3000" b="0" i="0" u="none" strike="noStrike" kern="0" cap="none" spc="3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your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decision</a:t>
            </a:r>
            <a:r>
              <a:rPr kumimoji="0" lang="en-GB" sz="3000" b="0" i="0" u="none" strike="noStrike" kern="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</a:t>
            </a:r>
            <a:r>
              <a:rPr kumimoji="0" lang="en-GB" sz="30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each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every</a:t>
            </a:r>
            <a:r>
              <a:rPr kumimoji="0" lang="en-GB" sz="30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issue</a:t>
            </a:r>
            <a:r>
              <a:rPr kumimoji="0" lang="en-GB" sz="3000" b="0" i="0" u="none" strike="noStrike" kern="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put</a:t>
            </a:r>
            <a:r>
              <a:rPr kumimoji="0" lang="en-GB" sz="30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you.</a:t>
            </a:r>
            <a:r>
              <a:rPr kumimoji="0" lang="en-GB" sz="3000" b="0" i="0" u="none" strike="noStrike" kern="0" cap="none" spc="3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</a:t>
            </a:r>
            <a:r>
              <a:rPr kumimoji="0" lang="en-GB" sz="3000" b="0" i="0" u="none" strike="noStrike" kern="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then</a:t>
            </a:r>
            <a:r>
              <a:rPr kumimoji="0" lang="en-GB" sz="3000" b="0" i="0" u="none" strike="noStrike" kern="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summarise</a:t>
            </a:r>
            <a:r>
              <a:rPr kumimoji="0" lang="en-GB" sz="3000" b="0" i="0" u="none" strike="noStrike" kern="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these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decisions.</a:t>
            </a:r>
          </a:p>
          <a:p>
            <a:pPr marL="240029" marR="5715" lvl="0" indent="-227965" defTabSz="914400" eaLnBrk="1" fontAlgn="auto" latinLnBrk="0" hangingPunct="1">
              <a:spcBef>
                <a:spcPts val="969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5080" lvl="0" indent="-227965" defTabSz="914400" eaLnBrk="1" fontAlgn="auto" latinLnBrk="0" hangingPunct="1">
              <a:spcBef>
                <a:spcPts val="104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date</a:t>
            </a:r>
            <a:r>
              <a:rPr kumimoji="0" lang="en-GB" sz="3000" b="0" i="0" u="none" strike="noStrike" kern="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important</a:t>
            </a:r>
            <a:r>
              <a:rPr kumimoji="0" lang="en-GB" sz="3000" b="0" i="0" u="none" strike="noStrike" kern="0" cap="none" spc="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many</a:t>
            </a:r>
            <a:r>
              <a:rPr kumimoji="0" lang="en-GB" sz="3000" b="0" i="0" u="none" strike="noStrike" kern="0" cap="none" spc="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reasons,</a:t>
            </a:r>
            <a:r>
              <a:rPr kumimoji="0" lang="en-GB" sz="3000" b="0" i="0" u="none" strike="noStrike" kern="0" cap="none" spc="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mostly</a:t>
            </a:r>
            <a:r>
              <a:rPr kumimoji="0" lang="en-GB" sz="3000" b="0" i="0" u="none" strike="noStrike" kern="0" cap="none" spc="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because</a:t>
            </a:r>
            <a:r>
              <a:rPr kumimoji="0" lang="en-GB" sz="3000" b="0" i="0" u="none" strike="noStrike" kern="0" cap="none" spc="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time 	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available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application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set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aside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but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also</a:t>
            </a:r>
            <a:r>
              <a:rPr kumimoji="0" lang="en-GB" sz="3000" b="0" i="0" u="none" strike="noStrike" kern="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because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interest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on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likely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start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then.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FCDC208-FCE0-4F1E-8751-DCE4FCA76831}"/>
              </a:ext>
            </a:extLst>
          </p:cNvPr>
          <p:cNvSpPr/>
          <p:nvPr/>
        </p:nvSpPr>
        <p:spPr>
          <a:xfrm>
            <a:off x="12405" y="16649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</p:spTree>
    <p:extLst>
      <p:ext uri="{BB962C8B-B14F-4D97-AF65-F5344CB8AC3E}">
        <p14:creationId xmlns:p14="http://schemas.microsoft.com/office/powerpoint/2010/main" val="32429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473" r="-16274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0322" y="1271998"/>
            <a:ext cx="10371239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</a:pPr>
            <a:r>
              <a:rPr kumimoji="0" lang="en-GB" sz="4000" b="1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Attributes</a:t>
            </a:r>
            <a:r>
              <a:rPr kumimoji="0" lang="en-GB" sz="4000" b="1" i="0" u="none" strike="noStrike" kern="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of</a:t>
            </a:r>
            <a:r>
              <a:rPr kumimoji="0" lang="en-GB" sz="4000" b="1" i="0" u="none" strike="noStrike" kern="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an</a:t>
            </a:r>
            <a:r>
              <a:rPr kumimoji="0" lang="en-GB" sz="4000" b="1" i="0" u="none" strike="noStrike" kern="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Enforceable</a:t>
            </a:r>
            <a:r>
              <a:rPr kumimoji="0" lang="en-GB" sz="4000" b="1" i="0" u="none" strike="noStrike" kern="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Award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837167-CD0F-4A3D-9ADE-F7B593F6ED9F}"/>
              </a:ext>
            </a:extLst>
          </p:cNvPr>
          <p:cNvSpPr txBox="1"/>
          <p:nvPr/>
        </p:nvSpPr>
        <p:spPr>
          <a:xfrm>
            <a:off x="0" y="2197502"/>
            <a:ext cx="11963400" cy="819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220" marR="0" lvl="0" indent="0" algn="ctr" defTabSz="91440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/>
              </a:rPr>
              <a:t>C</a:t>
            </a:r>
            <a:r>
              <a:rPr kumimoji="0" lang="en-GB" sz="40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/>
              </a:rPr>
              <a:t>C</a:t>
            </a:r>
            <a:r>
              <a:rPr kumimoji="0" lang="en-GB" sz="40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/>
              </a:rPr>
              <a:t>C</a:t>
            </a:r>
            <a:r>
              <a:rPr kumimoji="0" lang="en-GB" sz="4000" b="0" i="0" u="none" strike="noStrike" kern="0" cap="none" spc="-2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/>
              </a:rPr>
              <a:t> </a:t>
            </a:r>
            <a:r>
              <a:rPr kumimoji="0" lang="en-GB" sz="4000" b="0" i="0" u="none" strike="noStrike" kern="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/>
              </a:rPr>
              <a:t>F</a:t>
            </a: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Calibri"/>
            </a:endParaRPr>
          </a:p>
          <a:p>
            <a:pPr marL="241300" marR="0" lvl="0" indent="-228600" defTabSz="914400" eaLnBrk="1" fontAlgn="auto" latinLnBrk="0" hangingPunct="1">
              <a:spcBef>
                <a:spcPts val="409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Cogent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–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forcefully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convincing</a:t>
            </a:r>
          </a:p>
          <a:p>
            <a:pPr marL="241300" marR="0" lvl="0" indent="-228600" defTabSz="914400" eaLnBrk="1" fontAlgn="auto" latinLnBrk="0" hangingPunct="1">
              <a:spcBef>
                <a:spcPts val="409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0" lvl="0" indent="-228600" defTabSz="914400" eaLnBrk="1" fontAlgn="auto" latinLnBrk="0" hangingPunct="1">
              <a:spcBef>
                <a:spcPts val="39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Complete</a:t>
            </a:r>
            <a:r>
              <a:rPr kumimoji="0" lang="en-GB" sz="30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–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matters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submitted</a:t>
            </a:r>
            <a:r>
              <a:rPr kumimoji="0" lang="en-GB" sz="3000" b="0" i="0" u="none" strike="noStrike" kern="0" cap="none" spc="-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decision</a:t>
            </a:r>
          </a:p>
          <a:p>
            <a:pPr marL="241300" marR="0" lvl="0" indent="-228600" defTabSz="914400" eaLnBrk="1" fontAlgn="auto" latinLnBrk="0" hangingPunct="1">
              <a:spcBef>
                <a:spcPts val="39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408940" lvl="0" indent="-229235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Certain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–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unambiguous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&amp;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consistent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;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must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not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have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more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than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one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interpretation,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must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consistent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(both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itself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with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other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Awards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arbitration)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must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clearly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within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 agreement.</a:t>
            </a:r>
          </a:p>
          <a:p>
            <a:pPr marL="241300" marR="408940" lvl="0" indent="-229235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0" lvl="0" indent="-228600" defTabSz="914400" eaLnBrk="1" fontAlgn="auto" latinLnBrk="0" hangingPunct="1">
              <a:spcBef>
                <a:spcPts val="3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Final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–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issues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addressed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Enforceable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12700" marR="5080" lvl="0" indent="0" defTabSz="914400" eaLnBrk="1" fontAlgn="auto" latinLnBrk="0" hangingPunct="1">
              <a:spcBef>
                <a:spcPts val="9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case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does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not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assess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costs,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any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party</a:t>
            </a:r>
          </a:p>
          <a:p>
            <a:pPr marL="12700" marR="5080" lvl="0" indent="0" defTabSz="914400" eaLnBrk="1" fontAlgn="auto" latinLnBrk="0" hangingPunct="1">
              <a:spcBef>
                <a:spcPts val="9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can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apply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court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have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this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done.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[Okello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Ocero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12700" marR="5080" lvl="0" indent="0" defTabSz="914400" eaLnBrk="1" fontAlgn="auto" latinLnBrk="0" hangingPunct="1">
              <a:spcBef>
                <a:spcPts val="9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v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Top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Rate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Construction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Ltd,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per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Geoffrey </a:t>
            </a:r>
            <a:r>
              <a:rPr kumimoji="0" lang="en-GB" sz="300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Kiryabwire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J</a:t>
            </a:r>
          </a:p>
          <a:p>
            <a:pPr marL="12700" marR="5080" lvl="0" indent="0" defTabSz="914400" eaLnBrk="1" fontAlgn="auto" latinLnBrk="0" hangingPunct="1">
              <a:spcBef>
                <a:spcPts val="9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(as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he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then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was).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9B12F1D-B001-4A17-8A1E-D3E13EA70DD2}"/>
              </a:ext>
            </a:extLst>
          </p:cNvPr>
          <p:cNvSpPr/>
          <p:nvPr/>
        </p:nvSpPr>
        <p:spPr>
          <a:xfrm>
            <a:off x="17721" y="29217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473" r="-16274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62324" y="1364966"/>
            <a:ext cx="7681676" cy="54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5"/>
              </a:lnSpc>
            </a:pPr>
            <a:r>
              <a:rPr kumimoji="0" lang="en-GB" sz="4000" b="1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Conclusion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71E71-B724-494C-86E9-CE27185AE593}"/>
              </a:ext>
            </a:extLst>
          </p:cNvPr>
          <p:cNvSpPr txBox="1"/>
          <p:nvPr/>
        </p:nvSpPr>
        <p:spPr>
          <a:xfrm>
            <a:off x="544339" y="2155855"/>
            <a:ext cx="10625470" cy="5811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0" lvl="0" indent="0" defTabSz="914400" eaLnBrk="1" fontAlgn="auto" latinLnBrk="0" hangingPunct="1"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writing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award,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write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4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people.</a:t>
            </a:r>
          </a:p>
          <a:p>
            <a:pPr marL="12700" marR="0" lvl="0" indent="0" defTabSz="914400" eaLnBrk="1" fontAlgn="auto" latinLnBrk="0" hangingPunct="1"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527685" marR="0" lvl="0" indent="-514984" defTabSz="91440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52768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lang="en-GB" sz="3000" kern="0" spc="-10" dirty="0">
                <a:solidFill>
                  <a:sysClr val="windowText" lastClr="000000"/>
                </a:solidFill>
                <a:latin typeface="Montserrat Medium" panose="00000600000000000000" pitchFamily="2" charset="0"/>
                <a:cs typeface="Calibri"/>
              </a:rPr>
              <a:t>L</a:t>
            </a:r>
            <a:r>
              <a:rPr kumimoji="0" lang="en-GB" sz="3000" b="0" i="0" u="none" strike="noStrike" kern="0" cap="none" spc="-1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oser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.</a:t>
            </a:r>
          </a:p>
          <a:p>
            <a:pPr marL="527685" marR="0" lvl="0" indent="-514984" defTabSz="914400" eaLnBrk="1" fontAlgn="auto" latinLnBrk="0" hangingPunct="1">
              <a:spcBef>
                <a:spcPts val="34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52768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527685" marR="0" lvl="0" indent="-514984" defTabSz="914400" eaLnBrk="1" fontAlgn="auto" latinLnBrk="0" hangingPunct="1">
              <a:spcBef>
                <a:spcPts val="3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52768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Winner.</a:t>
            </a:r>
          </a:p>
          <a:p>
            <a:pPr marL="527685" marR="0" lvl="0" indent="-514984" defTabSz="914400" eaLnBrk="1" fontAlgn="auto" latinLnBrk="0" hangingPunct="1">
              <a:spcBef>
                <a:spcPts val="325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52768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527685" marR="5080" lvl="0" indent="-515620" defTabSz="914400" eaLnBrk="1" fontAlgn="auto" latinLnBrk="0" hangingPunct="1">
              <a:spcBef>
                <a:spcPts val="969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527685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Court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before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which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award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taken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</a:p>
          <a:p>
            <a:pPr marL="12065" marR="5080" lvl="0" defTabSz="914400" eaLnBrk="1" fontAlgn="auto" latinLnBrk="0" hangingPunct="1">
              <a:spcBef>
                <a:spcPts val="969"/>
              </a:spcBef>
              <a:spcAft>
                <a:spcPts val="0"/>
              </a:spcAft>
              <a:buClrTx/>
              <a:buSzTx/>
              <a:tabLst>
                <a:tab pos="527685" algn="l"/>
              </a:tabLst>
              <a:defRPr/>
            </a:pP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challenge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enforcement.</a:t>
            </a:r>
          </a:p>
          <a:p>
            <a:pPr marL="12065" marR="5080" lvl="0" defTabSz="914400" eaLnBrk="1" fontAlgn="auto" latinLnBrk="0" hangingPunct="1">
              <a:spcBef>
                <a:spcPts val="969"/>
              </a:spcBef>
              <a:spcAft>
                <a:spcPts val="0"/>
              </a:spcAft>
              <a:buClrTx/>
              <a:buSzTx/>
              <a:tabLst>
                <a:tab pos="52768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12701" marR="0" lvl="0" defTabSz="914400" eaLnBrk="1" fontAlgn="auto" latinLnBrk="0" hangingPunct="1">
              <a:spcBef>
                <a:spcPts val="360"/>
              </a:spcBef>
              <a:spcAft>
                <a:spcPts val="0"/>
              </a:spcAft>
              <a:buClrTx/>
              <a:buSzTx/>
              <a:tabLst>
                <a:tab pos="527685" algn="l"/>
              </a:tabLst>
              <a:defRPr/>
            </a:pP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4. Yourself.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BF234A02-9142-49B4-9C56-107AE73DF160}"/>
              </a:ext>
            </a:extLst>
          </p:cNvPr>
          <p:cNvSpPr/>
          <p:nvPr/>
        </p:nvSpPr>
        <p:spPr>
          <a:xfrm>
            <a:off x="28353" y="39266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</p:spTree>
    <p:extLst>
      <p:ext uri="{BB962C8B-B14F-4D97-AF65-F5344CB8AC3E}">
        <p14:creationId xmlns:p14="http://schemas.microsoft.com/office/powerpoint/2010/main" val="55316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545818"/>
            <a:chOff x="0" y="0"/>
            <a:chExt cx="24384000" cy="12727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3305440"/>
            </a:xfrm>
            <a:custGeom>
              <a:avLst/>
              <a:gdLst/>
              <a:ahLst/>
              <a:cxnLst/>
              <a:rect l="l" t="t" r="r" b="b"/>
              <a:pathLst>
                <a:path w="24384000" h="3305440">
                  <a:moveTo>
                    <a:pt x="0" y="0"/>
                  </a:moveTo>
                  <a:lnTo>
                    <a:pt x="24384000" y="0"/>
                  </a:lnTo>
                  <a:lnTo>
                    <a:pt x="24384000" y="3305440"/>
                  </a:lnTo>
                  <a:lnTo>
                    <a:pt x="0" y="3305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7282" b="-287464"/>
              </a:stretch>
            </a:blipFill>
          </p:spPr>
        </p:sp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684204" y="2060677"/>
              <a:ext cx="6177406" cy="8301492"/>
              <a:chOff x="0" y="0"/>
              <a:chExt cx="3663950" cy="49237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31750" y="31750"/>
                <a:ext cx="3600450" cy="4859020"/>
              </a:xfrm>
              <a:custGeom>
                <a:avLst/>
                <a:gdLst/>
                <a:ahLst/>
                <a:cxnLst/>
                <a:rect l="l" t="t" r="r" b="b"/>
                <a:pathLst>
                  <a:path w="3600450" h="4859020">
                    <a:moveTo>
                      <a:pt x="3600450" y="4499610"/>
                    </a:moveTo>
                    <a:cubicBezTo>
                      <a:pt x="3600450" y="4699000"/>
                      <a:pt x="3439160" y="4859020"/>
                      <a:pt x="3241040" y="4859020"/>
                    </a:cubicBezTo>
                    <a:lnTo>
                      <a:pt x="359410" y="4859020"/>
                    </a:lnTo>
                    <a:cubicBezTo>
                      <a:pt x="160020" y="4859020"/>
                      <a:pt x="0" y="4697730"/>
                      <a:pt x="0" y="4499610"/>
                    </a:cubicBezTo>
                    <a:lnTo>
                      <a:pt x="0" y="359410"/>
                    </a:lnTo>
                    <a:cubicBezTo>
                      <a:pt x="0" y="160020"/>
                      <a:pt x="161290" y="0"/>
                      <a:pt x="359410" y="0"/>
                    </a:cubicBezTo>
                    <a:lnTo>
                      <a:pt x="3239770" y="0"/>
                    </a:lnTo>
                    <a:cubicBezTo>
                      <a:pt x="3439160" y="0"/>
                      <a:pt x="3599180" y="161290"/>
                      <a:pt x="3599180" y="359410"/>
                    </a:cubicBezTo>
                    <a:lnTo>
                      <a:pt x="3600450" y="449961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6231" r="-6231"/>
                </a:stretch>
              </a:blip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3663950" cy="4923790"/>
              </a:xfrm>
              <a:custGeom>
                <a:avLst/>
                <a:gdLst/>
                <a:ahLst/>
                <a:cxnLst/>
                <a:rect l="l" t="t" r="r" b="b"/>
                <a:pathLst>
                  <a:path w="3663950" h="4923790">
                    <a:moveTo>
                      <a:pt x="3271520" y="4923790"/>
                    </a:moveTo>
                    <a:lnTo>
                      <a:pt x="391160" y="4923790"/>
                    </a:lnTo>
                    <a:cubicBezTo>
                      <a:pt x="175260" y="4923790"/>
                      <a:pt x="0" y="4748530"/>
                      <a:pt x="0" y="4532630"/>
                    </a:cubicBezTo>
                    <a:lnTo>
                      <a:pt x="0" y="392430"/>
                    </a:lnTo>
                    <a:cubicBezTo>
                      <a:pt x="0" y="175260"/>
                      <a:pt x="175260" y="0"/>
                      <a:pt x="391160" y="0"/>
                    </a:cubicBezTo>
                    <a:lnTo>
                      <a:pt x="3271520" y="0"/>
                    </a:lnTo>
                    <a:cubicBezTo>
                      <a:pt x="3487420" y="0"/>
                      <a:pt x="3662680" y="175260"/>
                      <a:pt x="3662680" y="391160"/>
                    </a:cubicBezTo>
                    <a:lnTo>
                      <a:pt x="3662680" y="4531360"/>
                    </a:lnTo>
                    <a:cubicBezTo>
                      <a:pt x="3663950" y="4747260"/>
                      <a:pt x="3487420" y="4923790"/>
                      <a:pt x="3271520" y="4923790"/>
                    </a:cubicBezTo>
                    <a:close/>
                    <a:moveTo>
                      <a:pt x="391160" y="63500"/>
                    </a:moveTo>
                    <a:cubicBezTo>
                      <a:pt x="210820" y="63500"/>
                      <a:pt x="63500" y="210820"/>
                      <a:pt x="63500" y="391160"/>
                    </a:cubicBezTo>
                    <a:lnTo>
                      <a:pt x="63500" y="4531360"/>
                    </a:lnTo>
                    <a:cubicBezTo>
                      <a:pt x="63500" y="4712970"/>
                      <a:pt x="210820" y="4859020"/>
                      <a:pt x="391160" y="4859020"/>
                    </a:cubicBezTo>
                    <a:lnTo>
                      <a:pt x="3271520" y="4859020"/>
                    </a:lnTo>
                    <a:cubicBezTo>
                      <a:pt x="3453130" y="4859020"/>
                      <a:pt x="3599180" y="4711700"/>
                      <a:pt x="3599180" y="4531360"/>
                    </a:cubicBezTo>
                    <a:lnTo>
                      <a:pt x="3599180" y="391160"/>
                    </a:lnTo>
                    <a:cubicBezTo>
                      <a:pt x="3599180" y="209550"/>
                      <a:pt x="3451860" y="63500"/>
                      <a:pt x="3271520" y="63500"/>
                    </a:cubicBezTo>
                    <a:lnTo>
                      <a:pt x="391160" y="635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7392203" y="375489"/>
              <a:ext cx="3358351" cy="1419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12"/>
                </a:lnSpc>
              </a:pPr>
              <a:r>
                <a:rPr lang="en-US" sz="6366" spc="-305" dirty="0">
                  <a:solidFill>
                    <a:srgbClr val="FFFFFF"/>
                  </a:solidFill>
                  <a:latin typeface="Montserrat Bold"/>
                </a:rPr>
                <a:t>Profile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392203" y="1551255"/>
              <a:ext cx="4592812" cy="803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59"/>
                </a:lnSpc>
              </a:pPr>
              <a:r>
                <a:rPr lang="en-US" sz="3685" spc="-176" dirty="0">
                  <a:solidFill>
                    <a:srgbClr val="000000"/>
                  </a:solidFill>
                  <a:latin typeface="Montserrat Semi-Bold"/>
                </a:rPr>
                <a:t>David Kaggwa,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076731" y="1794517"/>
              <a:ext cx="4592812" cy="619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46"/>
                </a:lnSpc>
              </a:pPr>
              <a:r>
                <a:rPr lang="en-US" sz="2818" spc="-135" dirty="0" err="1">
                  <a:solidFill>
                    <a:srgbClr val="000000"/>
                  </a:solidFill>
                  <a:latin typeface="Montserrat Semi-Bold"/>
                </a:rPr>
                <a:t>FCIArb</a:t>
              </a:r>
              <a:r>
                <a:rPr lang="en-US" sz="2818" spc="-135" dirty="0">
                  <a:solidFill>
                    <a:srgbClr val="000000"/>
                  </a:solidFill>
                  <a:latin typeface="Montserrat Semi-Bold"/>
                </a:rPr>
                <a:t>, FICCP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392203" y="2325964"/>
              <a:ext cx="10012298" cy="518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94"/>
                </a:lnSpc>
              </a:pPr>
              <a:r>
                <a:rPr lang="en-US" sz="2353" spc="-112" dirty="0">
                  <a:solidFill>
                    <a:srgbClr val="000000"/>
                  </a:solidFill>
                  <a:latin typeface="Montserrat Medium"/>
                </a:rPr>
                <a:t>LLM (Construction Law &amp; Arbitration) RGU </a:t>
              </a:r>
              <a:r>
                <a:rPr lang="en-US" sz="2353" spc="-112" dirty="0" err="1">
                  <a:solidFill>
                    <a:srgbClr val="000000"/>
                  </a:solidFill>
                  <a:latin typeface="Montserrat Medium"/>
                </a:rPr>
                <a:t>Arberdeen</a:t>
              </a:r>
              <a:endParaRPr lang="en-US" sz="2353" spc="-112" dirty="0">
                <a:solidFill>
                  <a:srgbClr val="000000"/>
                </a:solidFill>
                <a:latin typeface="Montserrat Medium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185510" y="3715680"/>
              <a:ext cx="16517511" cy="9012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01"/>
                </a:lnSpc>
              </a:pPr>
              <a:r>
                <a:rPr lang="en-US" sz="2501" spc="-120" dirty="0">
                  <a:solidFill>
                    <a:srgbClr val="A53739"/>
                  </a:solidFill>
                  <a:latin typeface="Montserrat Semi-Bold"/>
                </a:rPr>
                <a:t>Current Positions: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Chairman, Chartered Institute of Arbitrators – Uganda Chapter.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Director, Chartered Institute of Arbitrators – Kenya Branch.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Executive Director, Construction Law Institute.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Senior Partner, </a:t>
              </a:r>
              <a:r>
                <a:rPr lang="en-US" sz="2501" spc="-120" dirty="0">
                  <a:solidFill>
                    <a:srgbClr val="000000"/>
                  </a:solidFill>
                  <a:latin typeface="Montserrat Semi-Bold"/>
                  <a:hlinkClick r:id="rId4" tooltip="http://www.kaggwalaw.com/"/>
                </a:rPr>
                <a:t>Kaggwa &amp; Kaggwa Advocates</a:t>
              </a: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.</a:t>
              </a:r>
            </a:p>
            <a:p>
              <a:pPr algn="just">
                <a:lnSpc>
                  <a:spcPts val="3501"/>
                </a:lnSpc>
              </a:pPr>
              <a:endParaRPr lang="en-US" sz="2501" spc="-120" dirty="0">
                <a:solidFill>
                  <a:srgbClr val="000000"/>
                </a:solidFill>
                <a:latin typeface="Montserrat Semi-Bold"/>
              </a:endParaRPr>
            </a:p>
            <a:p>
              <a:pPr algn="just">
                <a:lnSpc>
                  <a:spcPts val="3501"/>
                </a:lnSpc>
              </a:pPr>
              <a:r>
                <a:rPr lang="en-US" sz="2501" spc="-120" dirty="0">
                  <a:solidFill>
                    <a:srgbClr val="A53739"/>
                  </a:solidFill>
                  <a:latin typeface="Montserrat Semi-Bold"/>
                </a:rPr>
                <a:t>Memberships: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Fellow: Chartered Institute of Arbitrators (</a:t>
              </a:r>
              <a:r>
                <a:rPr lang="en-US" sz="2501" spc="-120" dirty="0" err="1">
                  <a:solidFill>
                    <a:srgbClr val="000000"/>
                  </a:solidFill>
                  <a:latin typeface="Montserrat Semi-Bold"/>
                </a:rPr>
                <a:t>FCIArb</a:t>
              </a: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)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Fellow: Institute of Construction Claims Practitioners (FICCP)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Member: Society of Construction Law (UK)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Member: London Court of International Arbitration (LCIA)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Member: International Center for Mediation &amp; Arbitration in Kampala (ICAMEK)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Member: Center for Arbitration &amp; Dispute Resolution 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Member: International Bar Association. </a:t>
              </a:r>
            </a:p>
            <a:p>
              <a:pPr marL="539981" lvl="1" indent="-269991" algn="just">
                <a:lnSpc>
                  <a:spcPts val="3501"/>
                </a:lnSpc>
                <a:buFont typeface="Arial"/>
                <a:buChar char="•"/>
              </a:pPr>
              <a:r>
                <a:rPr lang="en-US" sz="2501" spc="-120" dirty="0">
                  <a:solidFill>
                    <a:srgbClr val="000000"/>
                  </a:solidFill>
                  <a:latin typeface="Montserrat Semi-Bold"/>
                </a:rPr>
                <a:t>Member: Uganda Law Society and East Africa Law Society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041229"/>
            <a:ext cx="18288000" cy="236087"/>
            <a:chOff x="0" y="0"/>
            <a:chExt cx="4816593" cy="621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62179"/>
            </a:xfrm>
            <a:custGeom>
              <a:avLst/>
              <a:gdLst/>
              <a:ahLst/>
              <a:cxnLst/>
              <a:rect l="l" t="t" r="r" b="b"/>
              <a:pathLst>
                <a:path w="4816592" h="62179">
                  <a:moveTo>
                    <a:pt x="0" y="0"/>
                  </a:moveTo>
                  <a:lnTo>
                    <a:pt x="4816592" y="0"/>
                  </a:lnTo>
                  <a:lnTo>
                    <a:pt x="4816592" y="62179"/>
                  </a:lnTo>
                  <a:lnTo>
                    <a:pt x="0" y="62179"/>
                  </a:lnTo>
                  <a:close/>
                </a:path>
              </a:pathLst>
            </a:custGeom>
            <a:solidFill>
              <a:srgbClr val="EB24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816593" cy="24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4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33854" y="4771852"/>
            <a:ext cx="7559372" cy="196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841"/>
              </a:lnSpc>
            </a:pPr>
            <a:r>
              <a:rPr lang="en-US" sz="12279" spc="-589">
                <a:solidFill>
                  <a:srgbClr val="ED1D25"/>
                </a:solidFill>
                <a:latin typeface="Nunito Sans Ultra-Bold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6537169" y="620084"/>
            <a:ext cx="4463080" cy="5107917"/>
          </a:xfrm>
          <a:custGeom>
            <a:avLst/>
            <a:gdLst/>
            <a:ahLst/>
            <a:cxnLst/>
            <a:rect l="l" t="t" r="r" b="b"/>
            <a:pathLst>
              <a:path w="4463080" h="5107917">
                <a:moveTo>
                  <a:pt x="0" y="0"/>
                </a:moveTo>
                <a:lnTo>
                  <a:pt x="4463081" y="0"/>
                </a:lnTo>
                <a:lnTo>
                  <a:pt x="4463081" y="5107917"/>
                </a:lnTo>
                <a:lnTo>
                  <a:pt x="0" y="5107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249" t="-20544" r="-77031" b="-8852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40918" y="8068913"/>
            <a:ext cx="3717847" cy="1284120"/>
          </a:xfrm>
          <a:custGeom>
            <a:avLst/>
            <a:gdLst/>
            <a:ahLst/>
            <a:cxnLst/>
            <a:rect l="l" t="t" r="r" b="b"/>
            <a:pathLst>
              <a:path w="3717847" h="1284120">
                <a:moveTo>
                  <a:pt x="0" y="0"/>
                </a:moveTo>
                <a:lnTo>
                  <a:pt x="3717847" y="0"/>
                </a:lnTo>
                <a:lnTo>
                  <a:pt x="3717847" y="1284121"/>
                </a:lnTo>
                <a:lnTo>
                  <a:pt x="0" y="1284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7860383"/>
            <a:ext cx="5751697" cy="136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0"/>
              </a:lnSpc>
            </a:pPr>
            <a:r>
              <a:rPr lang="en-US" sz="1993">
                <a:solidFill>
                  <a:srgbClr val="545454"/>
                </a:solidFill>
                <a:latin typeface="Montserrat Bold"/>
              </a:rPr>
              <a:t>Contact: </a:t>
            </a:r>
          </a:p>
          <a:p>
            <a:pPr>
              <a:lnSpc>
                <a:spcPts val="2790"/>
              </a:lnSpc>
            </a:pPr>
            <a:r>
              <a:rPr lang="en-US" sz="1993">
                <a:solidFill>
                  <a:srgbClr val="545454"/>
                </a:solidFill>
                <a:latin typeface="Montserrat Bold"/>
              </a:rPr>
              <a:t>0700 521 398 / 0789 519 111 / 0700 597 888</a:t>
            </a:r>
          </a:p>
          <a:p>
            <a:pPr>
              <a:lnSpc>
                <a:spcPts val="2790"/>
              </a:lnSpc>
            </a:pPr>
            <a:r>
              <a:rPr lang="en-US" sz="1993">
                <a:solidFill>
                  <a:srgbClr val="545454"/>
                </a:solidFill>
                <a:latin typeface="Montserrat Bold"/>
              </a:rPr>
              <a:t>Email: </a:t>
            </a:r>
          </a:p>
          <a:p>
            <a:pPr>
              <a:lnSpc>
                <a:spcPts val="2790"/>
              </a:lnSpc>
            </a:pPr>
            <a:r>
              <a:rPr lang="en-US" sz="1993">
                <a:solidFill>
                  <a:srgbClr val="545454"/>
                </a:solidFill>
                <a:latin typeface="Montserrat Bold"/>
              </a:rPr>
              <a:t>info@constructionlawinstitute.com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160352" y="9353034"/>
            <a:ext cx="1205087" cy="344878"/>
            <a:chOff x="0" y="0"/>
            <a:chExt cx="1606783" cy="4598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9838" cy="459838"/>
            </a:xfrm>
            <a:custGeom>
              <a:avLst/>
              <a:gdLst/>
              <a:ahLst/>
              <a:cxnLst/>
              <a:rect l="l" t="t" r="r" b="b"/>
              <a:pathLst>
                <a:path w="459838" h="459838">
                  <a:moveTo>
                    <a:pt x="0" y="0"/>
                  </a:moveTo>
                  <a:lnTo>
                    <a:pt x="459838" y="0"/>
                  </a:lnTo>
                  <a:lnTo>
                    <a:pt x="459838" y="459838"/>
                  </a:lnTo>
                  <a:lnTo>
                    <a:pt x="0" y="45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576038" y="0"/>
              <a:ext cx="459838" cy="459838"/>
            </a:xfrm>
            <a:custGeom>
              <a:avLst/>
              <a:gdLst/>
              <a:ahLst/>
              <a:cxnLst/>
              <a:rect l="l" t="t" r="r" b="b"/>
              <a:pathLst>
                <a:path w="459838" h="459838">
                  <a:moveTo>
                    <a:pt x="0" y="0"/>
                  </a:moveTo>
                  <a:lnTo>
                    <a:pt x="459838" y="0"/>
                  </a:lnTo>
                  <a:lnTo>
                    <a:pt x="459838" y="459838"/>
                  </a:lnTo>
                  <a:lnTo>
                    <a:pt x="0" y="45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146945" y="0"/>
              <a:ext cx="459838" cy="459838"/>
            </a:xfrm>
            <a:custGeom>
              <a:avLst/>
              <a:gdLst/>
              <a:ahLst/>
              <a:cxnLst/>
              <a:rect l="l" t="t" r="r" b="b"/>
              <a:pathLst>
                <a:path w="459838" h="459838">
                  <a:moveTo>
                    <a:pt x="0" y="0"/>
                  </a:moveTo>
                  <a:lnTo>
                    <a:pt x="459838" y="0"/>
                  </a:lnTo>
                  <a:lnTo>
                    <a:pt x="459838" y="459838"/>
                  </a:lnTo>
                  <a:lnTo>
                    <a:pt x="0" y="45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9393101"/>
            <a:ext cx="1038148" cy="27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2"/>
              </a:lnSpc>
            </a:pPr>
            <a:r>
              <a:rPr lang="en-US" sz="1665">
                <a:solidFill>
                  <a:srgbClr val="707070"/>
                </a:solidFill>
                <a:latin typeface="Montserrat Medium"/>
              </a:rPr>
              <a:t>Follow us</a:t>
            </a:r>
          </a:p>
        </p:txBody>
      </p:sp>
      <p:sp>
        <p:nvSpPr>
          <p:cNvPr id="15" name="Freeform 15"/>
          <p:cNvSpPr/>
          <p:nvPr/>
        </p:nvSpPr>
        <p:spPr>
          <a:xfrm>
            <a:off x="-4691025" y="-659691"/>
            <a:ext cx="2069597" cy="714826"/>
          </a:xfrm>
          <a:custGeom>
            <a:avLst/>
            <a:gdLst/>
            <a:ahLst/>
            <a:cxnLst/>
            <a:rect l="l" t="t" r="r" b="b"/>
            <a:pathLst>
              <a:path w="2759463" h="953101">
                <a:moveTo>
                  <a:pt x="0" y="0"/>
                </a:moveTo>
                <a:lnTo>
                  <a:pt x="2759463" y="0"/>
                </a:lnTo>
                <a:lnTo>
                  <a:pt x="2759463" y="953101"/>
                </a:lnTo>
                <a:lnTo>
                  <a:pt x="0" y="9531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601021" y="0"/>
            <a:ext cx="8686979" cy="10287000"/>
          </a:xfrm>
          <a:custGeom>
            <a:avLst/>
            <a:gdLst/>
            <a:ahLst/>
            <a:cxnLst/>
            <a:rect l="l" t="t" r="r" b="b"/>
            <a:pathLst>
              <a:path w="8686979" h="10287000">
                <a:moveTo>
                  <a:pt x="8686979" y="0"/>
                </a:moveTo>
                <a:lnTo>
                  <a:pt x="0" y="0"/>
                </a:lnTo>
                <a:lnTo>
                  <a:pt x="0" y="10287000"/>
                </a:lnTo>
                <a:lnTo>
                  <a:pt x="8686979" y="10287000"/>
                </a:lnTo>
                <a:lnTo>
                  <a:pt x="8686979" y="0"/>
                </a:lnTo>
                <a:close/>
              </a:path>
            </a:pathLst>
          </a:custGeom>
          <a:blipFill>
            <a:blip r:embed="rId2"/>
            <a:stretch>
              <a:fillRect l="-35593" r="-34182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8"/>
                </a:lnTo>
                <a:lnTo>
                  <a:pt x="0" y="962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19187" y="1650160"/>
            <a:ext cx="10485277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kumimoji="0" lang="en-GB" sz="4000" b="1" i="0" u="none" strike="noStrike" kern="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Appointment</a:t>
            </a:r>
            <a:r>
              <a:rPr kumimoji="0" lang="en-GB" sz="4000" b="1" i="0" u="none" strike="noStrike" kern="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0" lang="en-GB" sz="4000" b="1" i="0" u="none" strike="noStrike" kern="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kumimoji="0" lang="en-GB" sz="4000" b="1" i="0" u="none" strike="noStrike" kern="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40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Arbitrator</a:t>
            </a:r>
            <a:endParaRPr lang="en-US" sz="4000" b="1" spc="-113" dirty="0">
              <a:solidFill>
                <a:srgbClr val="545454"/>
              </a:solidFill>
              <a:latin typeface="Montserrat Classic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446AB-83BF-4B2C-BE0B-14FE548B4CED}"/>
              </a:ext>
            </a:extLst>
          </p:cNvPr>
          <p:cNvSpPr txBox="1"/>
          <p:nvPr/>
        </p:nvSpPr>
        <p:spPr>
          <a:xfrm>
            <a:off x="361125" y="2410720"/>
            <a:ext cx="11201400" cy="319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5080" lvl="0" indent="-229235" defTabSz="914400" eaLnBrk="1" fontAlgn="auto" latinLnBrk="0" hangingPunct="1">
              <a:lnSpc>
                <a:spcPct val="90000"/>
              </a:lnSpc>
              <a:spcBef>
                <a:spcPts val="53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S.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11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</a:t>
            </a:r>
            <a:r>
              <a:rPr kumimoji="0" lang="en-GB" sz="3000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Conciliation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Act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provides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are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free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procedure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appointing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arbitrator.</a:t>
            </a:r>
          </a:p>
          <a:p>
            <a:pPr marL="12065" marR="5080" lvl="0" defTabSz="914400" eaLnBrk="1" fontAlgn="auto" latinLnBrk="0" hangingPunct="1">
              <a:lnSpc>
                <a:spcPct val="90000"/>
              </a:lnSpc>
              <a:spcBef>
                <a:spcPts val="530"/>
              </a:spcBef>
              <a:spcAft>
                <a:spcPts val="0"/>
              </a:spcAft>
              <a:buClrTx/>
              <a:buSzTx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80645" lvl="0" indent="-229235" defTabSz="914400" eaLnBrk="1" fontAlgn="auto" latinLnBrk="0" hangingPunct="1">
              <a:lnSpc>
                <a:spcPct val="90000"/>
              </a:lnSpc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case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of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failure</a:t>
            </a:r>
            <a:r>
              <a:rPr kumimoji="0" lang="en-GB" sz="30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agree,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appointing</a:t>
            </a:r>
            <a:r>
              <a:rPr kumimoji="0" lang="en-GB" sz="3000" b="0" i="0" u="none" strike="noStrike" kern="0" cap="none" spc="-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authority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shall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make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such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appointment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his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decision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final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not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subject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appeal.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601021" y="0"/>
            <a:ext cx="8686979" cy="10287000"/>
          </a:xfrm>
          <a:custGeom>
            <a:avLst/>
            <a:gdLst/>
            <a:ahLst/>
            <a:cxnLst/>
            <a:rect l="l" t="t" r="r" b="b"/>
            <a:pathLst>
              <a:path w="8686979" h="10287000">
                <a:moveTo>
                  <a:pt x="8686979" y="0"/>
                </a:moveTo>
                <a:lnTo>
                  <a:pt x="0" y="0"/>
                </a:lnTo>
                <a:lnTo>
                  <a:pt x="0" y="10287000"/>
                </a:lnTo>
                <a:lnTo>
                  <a:pt x="8686979" y="10287000"/>
                </a:lnTo>
                <a:lnTo>
                  <a:pt x="8686979" y="0"/>
                </a:lnTo>
                <a:close/>
              </a:path>
            </a:pathLst>
          </a:custGeom>
          <a:blipFill>
            <a:blip r:embed="rId2"/>
            <a:stretch>
              <a:fillRect l="-35593" r="-34182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1898" y="92339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8"/>
                </a:lnTo>
                <a:lnTo>
                  <a:pt x="0" y="962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4800" y="1821640"/>
            <a:ext cx="11957356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02"/>
              </a:lnSpc>
            </a:pPr>
            <a:r>
              <a:rPr lang="en-GB" sz="4000" b="1" spc="-30" dirty="0">
                <a:latin typeface="Montserrat Classic" panose="020B0604020202020204" charset="0"/>
              </a:rPr>
              <a:t>Checklist</a:t>
            </a:r>
            <a:r>
              <a:rPr lang="en-GB" sz="4000" b="1" spc="-170" dirty="0">
                <a:latin typeface="Montserrat Classic" panose="020B0604020202020204" charset="0"/>
              </a:rPr>
              <a:t> </a:t>
            </a:r>
            <a:r>
              <a:rPr lang="en-GB" sz="4000" b="1" spc="-60" dirty="0">
                <a:latin typeface="Montserrat Classic" panose="020B0604020202020204" charset="0"/>
              </a:rPr>
              <a:t>before</a:t>
            </a:r>
            <a:r>
              <a:rPr lang="en-GB" sz="4000" b="1" spc="-180" dirty="0">
                <a:latin typeface="Montserrat Classic" panose="020B0604020202020204" charset="0"/>
              </a:rPr>
              <a:t> </a:t>
            </a:r>
            <a:r>
              <a:rPr lang="en-GB" sz="4000" b="1" spc="-30" dirty="0">
                <a:latin typeface="Montserrat Classic" panose="020B0604020202020204" charset="0"/>
              </a:rPr>
              <a:t>Accepting</a:t>
            </a:r>
            <a:r>
              <a:rPr lang="en-GB" sz="4000" b="1" spc="-185" dirty="0">
                <a:latin typeface="Montserrat Classic" panose="020B0604020202020204" charset="0"/>
              </a:rPr>
              <a:t> </a:t>
            </a:r>
            <a:r>
              <a:rPr lang="en-GB" sz="4000" b="1" spc="-30" dirty="0">
                <a:latin typeface="Montserrat Classic" panose="020B0604020202020204" charset="0"/>
              </a:rPr>
              <a:t>Appointment</a:t>
            </a:r>
            <a:endParaRPr lang="en-US" sz="4000" b="1" spc="-113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C4277-6CC6-43D1-A366-B4063784E878}"/>
              </a:ext>
            </a:extLst>
          </p:cNvPr>
          <p:cNvSpPr txBox="1"/>
          <p:nvPr/>
        </p:nvSpPr>
        <p:spPr>
          <a:xfrm>
            <a:off x="452767" y="2614196"/>
            <a:ext cx="101161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latin typeface="Montserrat Medium" panose="00000600000000000000" pitchFamily="2" charset="0"/>
              </a:rPr>
              <a:t>Ask for copies of the Notice of Arbitration and the contract, checking that there is an appropriate and valid arbitration clause.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latin typeface="Montserrat Medium" panose="00000600000000000000" pitchFamily="2" charset="0"/>
              </a:rPr>
              <a:t>Determine whether there is a conflict of interest.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latin typeface="Montserrat Medium" panose="00000600000000000000" pitchFamily="2" charset="0"/>
              </a:rPr>
              <a:t>Whether the arbitrator is sufficiently available to take up the nomination.</a:t>
            </a:r>
          </a:p>
          <a:p>
            <a:endParaRPr lang="en-GB" sz="30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latin typeface="Montserrat Medium" panose="00000600000000000000" pitchFamily="2" charset="0"/>
              </a:rPr>
              <a:t>Whether you have the required expertise, technical and or legal knowledge in a particular field.</a:t>
            </a:r>
            <a:endParaRPr lang="en-UG" sz="3000" dirty="0"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1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476848" y="0"/>
            <a:ext cx="8811152" cy="10287000"/>
          </a:xfrm>
          <a:custGeom>
            <a:avLst/>
            <a:gdLst/>
            <a:ahLst/>
            <a:cxnLst/>
            <a:rect l="l" t="t" r="r" b="b"/>
            <a:pathLst>
              <a:path w="8811152" h="10287000">
                <a:moveTo>
                  <a:pt x="8811152" y="0"/>
                </a:moveTo>
                <a:lnTo>
                  <a:pt x="0" y="0"/>
                </a:lnTo>
                <a:lnTo>
                  <a:pt x="0" y="10287000"/>
                </a:lnTo>
                <a:lnTo>
                  <a:pt x="8811152" y="10287000"/>
                </a:lnTo>
                <a:lnTo>
                  <a:pt x="8811152" y="0"/>
                </a:lnTo>
                <a:close/>
              </a:path>
            </a:pathLst>
          </a:custGeom>
          <a:blipFill>
            <a:blip r:embed="rId2"/>
            <a:stretch>
              <a:fillRect l="-41511" r="-660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2260" y="1646250"/>
            <a:ext cx="1031147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3"/>
              </a:lnSpc>
            </a:pPr>
            <a:r>
              <a:rPr lang="en-GB" sz="4000" b="1" spc="-30" dirty="0">
                <a:latin typeface="Montserrat Classic" panose="020B0604020202020204" charset="0"/>
              </a:rPr>
              <a:t>Checklist</a:t>
            </a:r>
            <a:r>
              <a:rPr lang="en-GB" sz="4000" b="1" spc="-165" dirty="0">
                <a:latin typeface="Montserrat Classic" panose="020B0604020202020204" charset="0"/>
              </a:rPr>
              <a:t> </a:t>
            </a:r>
            <a:r>
              <a:rPr lang="en-GB" sz="4000" b="1" spc="-60" dirty="0">
                <a:latin typeface="Montserrat Classic" panose="020B0604020202020204" charset="0"/>
              </a:rPr>
              <a:t>before</a:t>
            </a:r>
            <a:r>
              <a:rPr lang="en-GB" sz="4000" b="1" spc="-185" dirty="0">
                <a:latin typeface="Montserrat Classic" panose="020B0604020202020204" charset="0"/>
              </a:rPr>
              <a:t> </a:t>
            </a:r>
            <a:r>
              <a:rPr lang="en-GB" sz="4000" b="1" spc="-30" dirty="0">
                <a:latin typeface="Montserrat Classic" panose="020B0604020202020204" charset="0"/>
              </a:rPr>
              <a:t>Accepting</a:t>
            </a:r>
            <a:r>
              <a:rPr lang="en-GB" sz="4000" b="1" spc="-175" dirty="0">
                <a:latin typeface="Montserrat Classic" panose="020B0604020202020204" charset="0"/>
              </a:rPr>
              <a:t> </a:t>
            </a:r>
            <a:r>
              <a:rPr lang="en-GB" sz="4000" b="1" spc="-25" dirty="0">
                <a:latin typeface="Montserrat Classic" panose="020B0604020202020204" charset="0"/>
              </a:rPr>
              <a:t>Appointment</a:t>
            </a:r>
            <a:endParaRPr lang="en-US" sz="4000" b="1" spc="-119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E6B01-595F-49CB-B4B3-83BAAB171654}"/>
              </a:ext>
            </a:extLst>
          </p:cNvPr>
          <p:cNvSpPr txBox="1"/>
          <p:nvPr/>
        </p:nvSpPr>
        <p:spPr>
          <a:xfrm>
            <a:off x="706311" y="2510059"/>
            <a:ext cx="1011614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5080" lvl="0" indent="-229235" defTabSz="914400" eaLnBrk="1" fontAlgn="auto" latinLnBrk="0" hangingPunct="1">
              <a:spcBef>
                <a:spcPts val="58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If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technical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dispute,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whether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familiar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with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up-to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date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its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technical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aspects.</a:t>
            </a:r>
          </a:p>
          <a:p>
            <a:pPr marL="241300" marR="5080" lvl="0" indent="-229235" defTabSz="914400" eaLnBrk="1" fontAlgn="auto" latinLnBrk="0" hangingPunct="1">
              <a:spcBef>
                <a:spcPts val="58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19685" lvl="0" indent="-229235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If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enquirer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party,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would-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send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his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cv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general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terms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conditions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agreement.</a:t>
            </a:r>
          </a:p>
          <a:p>
            <a:pPr marL="241300" marR="19685" lvl="0" indent="-229235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241935" lvl="0" indent="-229235" defTabSz="914400" eaLnBrk="1" fontAlgn="auto" latinLnBrk="0" hangingPunct="1">
              <a:spcBef>
                <a:spcPts val="99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If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enquirer</a:t>
            </a:r>
            <a:r>
              <a:rPr kumimoji="0" lang="en-GB" sz="30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appointing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body,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either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decline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476848" y="0"/>
            <a:ext cx="8811152" cy="10287000"/>
          </a:xfrm>
          <a:custGeom>
            <a:avLst/>
            <a:gdLst/>
            <a:ahLst/>
            <a:cxnLst/>
            <a:rect l="l" t="t" r="r" b="b"/>
            <a:pathLst>
              <a:path w="8811152" h="10287000">
                <a:moveTo>
                  <a:pt x="8811152" y="0"/>
                </a:moveTo>
                <a:lnTo>
                  <a:pt x="0" y="0"/>
                </a:lnTo>
                <a:lnTo>
                  <a:pt x="0" y="10287000"/>
                </a:lnTo>
                <a:lnTo>
                  <a:pt x="8811152" y="10287000"/>
                </a:lnTo>
                <a:lnTo>
                  <a:pt x="8811152" y="0"/>
                </a:lnTo>
                <a:close/>
              </a:path>
            </a:pathLst>
          </a:custGeom>
          <a:blipFill>
            <a:blip r:embed="rId2"/>
            <a:stretch>
              <a:fillRect l="-41511" r="-66044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24570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1559" y="1524142"/>
            <a:ext cx="10311473" cy="55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3"/>
              </a:lnSpc>
            </a:pPr>
            <a:r>
              <a:rPr kumimoji="0" lang="en-GB" sz="40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Preliminaries</a:t>
            </a:r>
            <a:endParaRPr lang="en-US" sz="4000" b="1" spc="-119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7123C2-F014-4FDD-993C-A1C7230B912A}"/>
              </a:ext>
            </a:extLst>
          </p:cNvPr>
          <p:cNvSpPr txBox="1"/>
          <p:nvPr/>
        </p:nvSpPr>
        <p:spPr>
          <a:xfrm>
            <a:off x="699223" y="2312665"/>
            <a:ext cx="10116147" cy="765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5080" lvl="0" indent="-229235" algn="just" defTabSz="914400" eaLnBrk="1" fontAlgn="auto" latinLnBrk="0" hangingPunct="1">
              <a:spcBef>
                <a:spcPts val="53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If</a:t>
            </a:r>
            <a:r>
              <a:rPr kumimoji="0" lang="en-GB" sz="3000" b="0" i="0" u="none" strike="noStrike" kern="0" cap="none" spc="4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</a:t>
            </a:r>
            <a:r>
              <a:rPr kumimoji="0" lang="en-GB" sz="3000" b="0" i="0" u="none" strike="noStrike" kern="0" cap="none" spc="4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are</a:t>
            </a:r>
            <a:r>
              <a:rPr kumimoji="0" lang="en-GB" sz="3000" b="0" i="0" u="none" strike="noStrike" kern="0" cap="none" spc="4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</a:t>
            </a:r>
            <a:r>
              <a:rPr kumimoji="0" lang="en-GB" sz="3000" b="0" i="0" u="none" strike="noStrike" kern="0" cap="none" spc="4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advocate</a:t>
            </a:r>
            <a:r>
              <a:rPr kumimoji="0" lang="en-GB" sz="3000" b="0" i="0" u="none" strike="noStrike" kern="0" cap="none" spc="4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</a:t>
            </a:r>
            <a:r>
              <a:rPr kumimoji="0" lang="en-GB" sz="3000" b="0" i="0" u="none" strike="noStrike" kern="0" cap="none" spc="4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other</a:t>
            </a:r>
            <a:r>
              <a:rPr kumimoji="0" lang="en-GB" sz="3000" b="0" i="0" u="none" strike="noStrike" kern="0" cap="none" spc="4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representative</a:t>
            </a:r>
            <a:r>
              <a:rPr kumimoji="0" lang="en-GB" sz="3000" b="0" i="0" u="none" strike="noStrike" kern="0" cap="none" spc="4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4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party,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</a:t>
            </a:r>
            <a:r>
              <a:rPr kumimoji="0" lang="en-GB" sz="3000" b="0" i="0" u="none" strike="noStrike" kern="0" cap="none" spc="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will</a:t>
            </a:r>
            <a:r>
              <a:rPr kumimoji="0" lang="en-GB" sz="3000" b="0" i="0" u="none" strike="noStrike" kern="0" cap="none" spc="2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want</a:t>
            </a:r>
            <a:r>
              <a:rPr kumimoji="0" lang="en-GB" sz="3000" b="0" i="0" u="none" strike="noStrike" kern="0" cap="none" spc="2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make</a:t>
            </a:r>
            <a:r>
              <a:rPr kumimoji="0" lang="en-GB" sz="3000" b="0" i="0" u="none" strike="noStrike" kern="0" cap="none" spc="2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sure</a:t>
            </a:r>
            <a:r>
              <a:rPr kumimoji="0" lang="en-GB" sz="3000" b="0" i="0" u="none" strike="noStrike" kern="0" cap="none" spc="25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2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2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procedure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will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appropriate</a:t>
            </a:r>
            <a:r>
              <a:rPr kumimoji="0" lang="en-GB" sz="30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advantageous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possible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your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client.</a:t>
            </a:r>
          </a:p>
          <a:p>
            <a:pPr marL="241300" marR="5080" lvl="0" indent="-229235" algn="just" defTabSz="914400" eaLnBrk="1" fontAlgn="auto" latinLnBrk="0" hangingPunct="1">
              <a:spcBef>
                <a:spcPts val="53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12700" lvl="0" indent="-229235" algn="just" defTabSz="914400" eaLnBrk="1" fontAlgn="auto" latinLnBrk="0" hangingPunct="1">
              <a:spcBef>
                <a:spcPts val="105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If</a:t>
            </a:r>
            <a:r>
              <a:rPr kumimoji="0" lang="en-GB" sz="300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</a:t>
            </a:r>
            <a:r>
              <a:rPr kumimoji="0" lang="en-GB" sz="300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are</a:t>
            </a:r>
            <a:r>
              <a:rPr kumimoji="0" lang="en-GB" sz="300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arbitrator,</a:t>
            </a:r>
            <a:r>
              <a:rPr kumimoji="0" lang="en-GB" sz="300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you</a:t>
            </a:r>
            <a:r>
              <a:rPr kumimoji="0" lang="en-GB" sz="300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will</a:t>
            </a:r>
            <a:r>
              <a:rPr kumimoji="0" lang="en-GB" sz="300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one</a:t>
            </a:r>
            <a:r>
              <a:rPr kumimoji="0" lang="en-GB" sz="300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manage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process.</a:t>
            </a:r>
          </a:p>
          <a:p>
            <a:pPr marL="241300" marR="12700" lvl="0" indent="-229235" algn="just" defTabSz="914400" eaLnBrk="1" fontAlgn="auto" latinLnBrk="0" hangingPunct="1">
              <a:spcBef>
                <a:spcPts val="105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lang="en-GB" sz="3000" kern="0" spc="-10" dirty="0">
              <a:solidFill>
                <a:sysClr val="windowText" lastClr="000000"/>
              </a:solidFill>
              <a:latin typeface="Montserrat Medium" panose="00000600000000000000" pitchFamily="2" charset="0"/>
              <a:cs typeface="Calibri"/>
            </a:endParaRPr>
          </a:p>
          <a:p>
            <a:pPr marL="241300" marR="12700" indent="-229235" algn="just">
              <a:spcBef>
                <a:spcPts val="1050"/>
              </a:spcBef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are</a:t>
            </a:r>
            <a:r>
              <a:rPr kumimoji="0" lang="en-GB" sz="3000" b="0" i="0" u="none" strike="noStrike" kern="0" cap="none" spc="1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free</a:t>
            </a:r>
            <a:r>
              <a:rPr kumimoji="0" lang="en-GB" sz="30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</a:t>
            </a:r>
            <a:r>
              <a:rPr kumimoji="0" lang="en-GB" sz="3000" b="0" i="0" u="none" strike="noStrike" kern="0" cap="none" spc="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</a:t>
            </a:r>
            <a:r>
              <a:rPr kumimoji="0" lang="en-GB" sz="300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procedure</a:t>
            </a:r>
            <a:r>
              <a:rPr kumimoji="0" lang="en-GB" sz="3000" b="0" i="0" u="none" strike="noStrike" kern="0" cap="none" spc="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1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arbitration.</a:t>
            </a:r>
            <a:r>
              <a:rPr kumimoji="0" lang="en-GB" sz="3000" b="0" i="0" u="none" strike="noStrike" kern="0" cap="none" spc="1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may</a:t>
            </a:r>
            <a:r>
              <a:rPr kumimoji="0" lang="en-GB" sz="30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contained</a:t>
            </a:r>
            <a:r>
              <a:rPr kumimoji="0" lang="en-GB" sz="30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</a:t>
            </a:r>
            <a:r>
              <a:rPr kumimoji="0" lang="en-GB" sz="30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clause</a:t>
            </a:r>
            <a:r>
              <a:rPr kumimoji="0" lang="en-GB" sz="30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or</a:t>
            </a:r>
            <a:r>
              <a:rPr kumimoji="0" lang="en-GB" sz="30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procedure</a:t>
            </a:r>
            <a:r>
              <a:rPr kumimoji="0" lang="en-GB" sz="30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may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agreed</a:t>
            </a:r>
            <a:r>
              <a:rPr kumimoji="0" lang="en-GB" sz="30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upon</a:t>
            </a:r>
            <a:r>
              <a:rPr kumimoji="0" lang="en-GB" sz="30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by</a:t>
            </a:r>
            <a:r>
              <a:rPr kumimoji="0" lang="en-GB" sz="30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holding</a:t>
            </a:r>
            <a:r>
              <a:rPr kumimoji="0" lang="en-GB" sz="30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</a:t>
            </a:r>
            <a:r>
              <a:rPr kumimoji="0" lang="en-GB" sz="30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preliminary</a:t>
            </a:r>
            <a:r>
              <a:rPr kumimoji="0" lang="en-GB" sz="30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meeting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with</a:t>
            </a:r>
            <a:r>
              <a:rPr kumimoji="0" lang="en-GB" sz="30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their</a:t>
            </a:r>
            <a:r>
              <a:rPr kumimoji="0" lang="en-GB" sz="30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representatives.</a:t>
            </a:r>
          </a:p>
          <a:p>
            <a:pPr marL="241300" marR="12700" lvl="0" indent="-229235" algn="just" defTabSz="914400" eaLnBrk="1" fontAlgn="auto" latinLnBrk="0" hangingPunct="1">
              <a:spcBef>
                <a:spcPts val="105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105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6419" y="0"/>
            <a:ext cx="8761581" cy="10287000"/>
          </a:xfrm>
          <a:custGeom>
            <a:avLst/>
            <a:gdLst/>
            <a:ahLst/>
            <a:cxnLst/>
            <a:rect l="l" t="t" r="r" b="b"/>
            <a:pathLst>
              <a:path w="8761581" h="10287000">
                <a:moveTo>
                  <a:pt x="0" y="0"/>
                </a:moveTo>
                <a:lnTo>
                  <a:pt x="8761581" y="0"/>
                </a:lnTo>
                <a:lnTo>
                  <a:pt x="87615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306" r="-17589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617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43000" y="1522450"/>
            <a:ext cx="9448800" cy="979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</a:pPr>
            <a:r>
              <a:rPr kumimoji="0" lang="en-GB" sz="4000" b="1" i="0" u="none" strike="noStrike" kern="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Preliminaries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  <a:p>
            <a:pPr>
              <a:lnSpc>
                <a:spcPts val="4042"/>
              </a:lnSpc>
            </a:pPr>
            <a:endParaRPr lang="en-US" sz="3286" spc="-115" dirty="0">
              <a:solidFill>
                <a:srgbClr val="545454"/>
              </a:solidFill>
              <a:latin typeface="Montserrat Class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3D787-407E-4B70-AE1F-64BC8D3DA63A}"/>
              </a:ext>
            </a:extLst>
          </p:cNvPr>
          <p:cNvSpPr txBox="1"/>
          <p:nvPr/>
        </p:nvSpPr>
        <p:spPr>
          <a:xfrm>
            <a:off x="388995" y="1643351"/>
            <a:ext cx="1073612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5080" lvl="0" indent="-229235" algn="just" defTabSz="914400" eaLnBrk="1" fontAlgn="auto" latinLnBrk="0" hangingPunct="1">
              <a:spcBef>
                <a:spcPts val="118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5080" lvl="0" indent="-229235" algn="just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Prior</a:t>
            </a:r>
            <a:r>
              <a:rPr kumimoji="0" lang="en-GB" sz="3000" b="0" i="0" u="none" strike="noStrike" kern="0" cap="none" spc="6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6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6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preliminary</a:t>
            </a:r>
            <a:r>
              <a:rPr kumimoji="0" lang="en-GB" sz="3000" b="0" i="0" u="none" strike="noStrike" kern="0" cap="none" spc="6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meeting,</a:t>
            </a:r>
            <a:r>
              <a:rPr kumimoji="0" lang="en-GB" sz="3000" b="0" i="0" u="none" strike="noStrike" kern="0" cap="none" spc="6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6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</a:t>
            </a:r>
            <a:r>
              <a:rPr kumimoji="0" lang="en-GB" sz="3000" b="0" i="0" u="none" strike="noStrike" kern="0" cap="none" spc="6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sends</a:t>
            </a:r>
            <a:r>
              <a:rPr kumimoji="0" lang="en-GB" sz="3000" b="0" i="0" u="none" strike="noStrike" kern="0" cap="none" spc="6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6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parties’</a:t>
            </a:r>
            <a:r>
              <a:rPr kumimoji="0" lang="en-GB" sz="30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representatives</a:t>
            </a:r>
            <a:r>
              <a:rPr kumimoji="0" lang="en-GB" sz="300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</a:t>
            </a:r>
            <a:r>
              <a:rPr kumimoji="0" lang="en-GB" sz="30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agenda</a:t>
            </a:r>
            <a:r>
              <a:rPr kumimoji="0" lang="en-GB" sz="3000" b="0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which</a:t>
            </a:r>
            <a:r>
              <a:rPr kumimoji="0" lang="en-GB" sz="3000" b="0" i="0" u="none" strike="noStrike" kern="0" cap="none" spc="1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should</a:t>
            </a:r>
            <a:r>
              <a:rPr kumimoji="0" lang="en-GB" sz="300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list</a:t>
            </a:r>
            <a:r>
              <a:rPr kumimoji="0" lang="en-GB" sz="3000" b="0" i="0" u="none" strike="noStrike" kern="0" cap="none" spc="1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</a:t>
            </a:r>
            <a:r>
              <a:rPr kumimoji="0" lang="en-GB" sz="3000" b="0" i="0" u="none" strike="noStrike" kern="0" cap="none" spc="1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possible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matters</a:t>
            </a:r>
            <a:r>
              <a:rPr kumimoji="0" lang="en-GB" sz="30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required</a:t>
            </a:r>
            <a:r>
              <a:rPr kumimoji="0" lang="en-GB" sz="30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decision</a:t>
            </a:r>
            <a:r>
              <a:rPr kumimoji="0" lang="en-GB" sz="30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as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procedure</a:t>
            </a:r>
            <a:r>
              <a:rPr kumimoji="0" lang="en-GB" sz="3000" b="0" i="0" u="none" strike="noStrike" kern="0" cap="none" spc="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1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followed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</a:t>
            </a:r>
            <a:r>
              <a:rPr kumimoji="0" lang="en-GB" sz="30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arbitration.</a:t>
            </a:r>
          </a:p>
          <a:p>
            <a:pPr marL="241300" marR="5080" lvl="0" indent="-229235" algn="just" defTabSz="914400" eaLnBrk="1" fontAlgn="auto" latinLnBrk="0" hangingPunct="1">
              <a:spcBef>
                <a:spcPts val="994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1300" marR="9525" lvl="0" indent="-229235" algn="just" defTabSz="91440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advisable</a:t>
            </a:r>
            <a:r>
              <a:rPr kumimoji="0" lang="en-GB" sz="30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have</a:t>
            </a:r>
            <a:r>
              <a:rPr kumimoji="0" lang="en-GB" sz="30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</a:t>
            </a:r>
            <a:r>
              <a:rPr kumimoji="0" lang="en-GB" sz="3000" b="0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complete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agenda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at</a:t>
            </a:r>
            <a:r>
              <a:rPr kumimoji="0" lang="en-GB" sz="3000" b="0" i="0" u="none" strike="noStrike" kern="0" cap="none" spc="1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outset</a:t>
            </a:r>
            <a:r>
              <a:rPr kumimoji="0" lang="en-GB" sz="3000" b="0" i="0" u="none" strike="noStrike" kern="0" cap="none" spc="1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if</a:t>
            </a:r>
            <a:r>
              <a:rPr kumimoji="0" lang="en-GB" sz="3000" b="0" i="0" u="none" strike="noStrike" kern="0" cap="none" spc="114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only</a:t>
            </a:r>
            <a:r>
              <a:rPr kumimoji="0" lang="en-GB" sz="3000" b="0" i="0" u="none" strike="noStrike" kern="0" cap="none" spc="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show</a:t>
            </a:r>
            <a:r>
              <a:rPr kumimoji="0" lang="en-GB" sz="3000" b="0" i="0" u="none" strike="noStrike" kern="0" cap="none" spc="4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3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4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that</a:t>
            </a:r>
            <a:r>
              <a:rPr kumimoji="0" lang="en-GB" sz="3000" b="0" i="0" u="none" strike="noStrike" kern="0" cap="none" spc="3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3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Arbitrator</a:t>
            </a:r>
            <a:r>
              <a:rPr kumimoji="0" lang="en-GB" sz="3000" b="0" i="0" u="none" strike="noStrike" kern="0" cap="none" spc="4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knows</a:t>
            </a:r>
            <a:r>
              <a:rPr kumimoji="0" lang="en-GB" sz="3000" b="0" i="0" u="none" strike="noStrike" kern="0" cap="none" spc="4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his</a:t>
            </a:r>
            <a:r>
              <a:rPr kumimoji="0" lang="en-GB" sz="3000" b="0" i="0" u="none" strike="noStrike" kern="0" cap="none" spc="40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business</a:t>
            </a:r>
            <a:r>
              <a:rPr kumimoji="0" lang="en-GB" sz="3000" b="0" i="0" u="none" strike="noStrike" kern="0" cap="none" spc="3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4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is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prepared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put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it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into</a:t>
            </a:r>
            <a:r>
              <a:rPr kumimoji="0" lang="en-GB" sz="30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practice</a:t>
            </a:r>
            <a:r>
              <a:rPr kumimoji="0" lang="en-GB" sz="3000" b="0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to</a:t>
            </a:r>
            <a:r>
              <a:rPr kumimoji="0" lang="en-GB" sz="30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suit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this</a:t>
            </a:r>
            <a:r>
              <a:rPr kumimoji="0" lang="en-GB" sz="30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dispute</a:t>
            </a:r>
            <a:r>
              <a:rPr kumimoji="0" lang="en-GB" sz="30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best.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26419" y="0"/>
            <a:ext cx="8761581" cy="10287000"/>
          </a:xfrm>
          <a:custGeom>
            <a:avLst/>
            <a:gdLst/>
            <a:ahLst/>
            <a:cxnLst/>
            <a:rect l="l" t="t" r="r" b="b"/>
            <a:pathLst>
              <a:path w="8761581" h="10287000">
                <a:moveTo>
                  <a:pt x="0" y="0"/>
                </a:moveTo>
                <a:lnTo>
                  <a:pt x="8761581" y="0"/>
                </a:lnTo>
                <a:lnTo>
                  <a:pt x="87615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306" r="-17589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3670" y="-4430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9600" y="1500259"/>
            <a:ext cx="1036316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</a:pPr>
            <a:r>
              <a:rPr kumimoji="0" lang="en-GB" sz="4000" b="1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Professional</a:t>
            </a:r>
            <a:r>
              <a:rPr kumimoji="0" lang="en-GB" sz="4000" b="1" i="0" u="none" strike="noStrike" kern="0" cap="none" spc="-1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Fees</a:t>
            </a:r>
            <a:r>
              <a:rPr kumimoji="0" lang="en-GB" sz="4000" b="1" i="0" u="none" strike="noStrike" kern="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and</a:t>
            </a:r>
            <a:r>
              <a:rPr kumimoji="0" lang="en-GB" sz="4000" b="1" i="0" u="none" strike="noStrike" kern="0" cap="none" spc="-1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 </a:t>
            </a:r>
            <a:r>
              <a:rPr kumimoji="0" lang="en-GB" sz="40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Classic" panose="020B0604020202020204" charset="0"/>
                <a:ea typeface="+mj-ea"/>
                <a:cs typeface="Calibri Light"/>
              </a:rPr>
              <a:t>expenses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7AF8A-C09B-4652-A16E-6C4D9AB902AE}"/>
              </a:ext>
            </a:extLst>
          </p:cNvPr>
          <p:cNvSpPr txBox="1"/>
          <p:nvPr/>
        </p:nvSpPr>
        <p:spPr>
          <a:xfrm>
            <a:off x="217352" y="2440659"/>
            <a:ext cx="1053321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latin typeface="Montserrat Medium" panose="00000600000000000000" pitchFamily="2" charset="0"/>
              </a:rPr>
              <a:t>Acceptance fee: (non-refundable, to include up to 10 hours preliminary reading);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latin typeface="Montserrat Medium" panose="00000600000000000000" pitchFamily="2" charset="0"/>
              </a:rPr>
              <a:t>Additional hours worked excluding Hearings: (including travelling time, reading documents, correspondence, preparation of Orders and Awards):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latin typeface="Montserrat Medium" panose="00000600000000000000" pitchFamily="2" charset="0"/>
              </a:rPr>
              <a:t>Hearings: (including procedural meetings, interlocutory hearings, hearings on substantive matters</a:t>
            </a:r>
          </a:p>
          <a:p>
            <a:endParaRPr lang="en-GB" sz="3000" dirty="0">
              <a:latin typeface="Montserrat Medium" panose="000006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latin typeface="Montserrat Medium" panose="00000600000000000000" pitchFamily="2" charset="0"/>
              </a:rPr>
              <a:t>Cancellation Charges: where a specific day or days have been arranged for meeting or hearing and have been cancelled for whatever reason.</a:t>
            </a:r>
            <a:endParaRPr lang="en-UG" sz="3000" dirty="0"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77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15425" y="0"/>
            <a:ext cx="8772575" cy="10287000"/>
          </a:xfrm>
          <a:custGeom>
            <a:avLst/>
            <a:gdLst/>
            <a:ahLst/>
            <a:cxnLst/>
            <a:rect l="l" t="t" r="r" b="b"/>
            <a:pathLst>
              <a:path w="8772575" h="10287000">
                <a:moveTo>
                  <a:pt x="0" y="0"/>
                </a:moveTo>
                <a:lnTo>
                  <a:pt x="8772575" y="0"/>
                </a:lnTo>
                <a:lnTo>
                  <a:pt x="87725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746" r="-59721"/>
            </a:stretch>
          </a:blipFill>
        </p:spPr>
      </p:sp>
      <p:grpSp>
        <p:nvGrpSpPr>
          <p:cNvPr id="3" name="Group 3"/>
          <p:cNvGrpSpPr/>
          <p:nvPr/>
        </p:nvGrpSpPr>
        <p:grpSpPr>
          <a:xfrm rot="1590627">
            <a:off x="5333591" y="310987"/>
            <a:ext cx="7620819" cy="9355158"/>
            <a:chOff x="0" y="0"/>
            <a:chExt cx="2007129" cy="24639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7129" cy="2463910"/>
            </a:xfrm>
            <a:custGeom>
              <a:avLst/>
              <a:gdLst/>
              <a:ahLst/>
              <a:cxnLst/>
              <a:rect l="l" t="t" r="r" b="b"/>
              <a:pathLst>
                <a:path w="2007129" h="2463910">
                  <a:moveTo>
                    <a:pt x="203200" y="0"/>
                  </a:moveTo>
                  <a:lnTo>
                    <a:pt x="1803929" y="0"/>
                  </a:lnTo>
                  <a:lnTo>
                    <a:pt x="2007129" y="2463910"/>
                  </a:lnTo>
                  <a:lnTo>
                    <a:pt x="0" y="246391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27000" y="9525"/>
              <a:ext cx="1753129" cy="2454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2787336" cy="962728"/>
          </a:xfrm>
          <a:custGeom>
            <a:avLst/>
            <a:gdLst/>
            <a:ahLst/>
            <a:cxnLst/>
            <a:rect l="l" t="t" r="r" b="b"/>
            <a:pathLst>
              <a:path w="2787336" h="962728">
                <a:moveTo>
                  <a:pt x="0" y="0"/>
                </a:moveTo>
                <a:lnTo>
                  <a:pt x="2787336" y="0"/>
                </a:lnTo>
                <a:lnTo>
                  <a:pt x="2787336" y="962727"/>
                </a:lnTo>
                <a:lnTo>
                  <a:pt x="0" y="962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21" t="-25905" r="-7309" b="-207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9281" y="1475136"/>
            <a:ext cx="10363160" cy="97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2"/>
              </a:lnSpc>
            </a:pPr>
            <a:r>
              <a:rPr lang="en-GB" sz="4000" b="1" spc="-55" dirty="0">
                <a:latin typeface="Montserrat Classic" panose="020B0604020202020204" charset="0"/>
              </a:rPr>
              <a:t>Professional</a:t>
            </a:r>
            <a:r>
              <a:rPr lang="en-GB" sz="4000" b="1" spc="-195" dirty="0">
                <a:latin typeface="Montserrat Classic" panose="020B0604020202020204" charset="0"/>
              </a:rPr>
              <a:t> </a:t>
            </a:r>
            <a:r>
              <a:rPr lang="en-GB" sz="4000" b="1" dirty="0">
                <a:latin typeface="Montserrat Classic" panose="020B0604020202020204" charset="0"/>
              </a:rPr>
              <a:t>Fees</a:t>
            </a:r>
            <a:r>
              <a:rPr lang="en-GB" sz="4000" b="1" spc="-210" dirty="0">
                <a:latin typeface="Montserrat Classic" panose="020B0604020202020204" charset="0"/>
              </a:rPr>
              <a:t> </a:t>
            </a:r>
            <a:r>
              <a:rPr lang="en-GB" sz="4000" b="1" dirty="0">
                <a:latin typeface="Montserrat Classic" panose="020B0604020202020204" charset="0"/>
              </a:rPr>
              <a:t>and</a:t>
            </a:r>
            <a:r>
              <a:rPr lang="en-GB" sz="4000" b="1" spc="-220" dirty="0">
                <a:latin typeface="Montserrat Classic" panose="020B0604020202020204" charset="0"/>
              </a:rPr>
              <a:t> </a:t>
            </a:r>
            <a:r>
              <a:rPr lang="en-GB" sz="4000" b="1" spc="-10" dirty="0">
                <a:latin typeface="Montserrat Classic" panose="020B0604020202020204" charset="0"/>
              </a:rPr>
              <a:t>expenses</a:t>
            </a:r>
            <a:endParaRPr lang="en-US" sz="4000" b="1" spc="-115" dirty="0">
              <a:solidFill>
                <a:srgbClr val="545454"/>
              </a:solidFill>
              <a:latin typeface="Montserrat Classic" panose="020B0604020202020204" charset="0"/>
            </a:endParaRPr>
          </a:p>
          <a:p>
            <a:pPr>
              <a:lnSpc>
                <a:spcPts val="4042"/>
              </a:lnSpc>
            </a:pPr>
            <a:endParaRPr lang="en-US" sz="3286" spc="-115" dirty="0">
              <a:solidFill>
                <a:srgbClr val="545454"/>
              </a:solidFill>
              <a:latin typeface="Montserrat Class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B38663-9635-4BF6-9028-58E27258E5D8}"/>
              </a:ext>
            </a:extLst>
          </p:cNvPr>
          <p:cNvSpPr txBox="1"/>
          <p:nvPr/>
        </p:nvSpPr>
        <p:spPr>
          <a:xfrm>
            <a:off x="742788" y="2669807"/>
            <a:ext cx="10116147" cy="7184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665" marR="0" lvl="0" indent="-227965" algn="just" defTabSz="914400" eaLnBrk="1" fontAlgn="auto" latinLnBrk="0" hangingPunct="1">
              <a:spcBef>
                <a:spcPts val="7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Travelling.</a:t>
            </a:r>
          </a:p>
          <a:p>
            <a:pPr marL="240665" marR="0" lvl="0" indent="-227965" algn="just" defTabSz="914400" eaLnBrk="1" fontAlgn="auto" latinLnBrk="0" hangingPunct="1">
              <a:spcBef>
                <a:spcPts val="7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665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0" lvl="0" indent="-227329" algn="just" defTabSz="914400" eaLnBrk="1" fontAlgn="auto" latinLnBrk="0" hangingPunct="1">
              <a:spcBef>
                <a:spcPts val="6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029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Expenses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disbursements.</a:t>
            </a:r>
          </a:p>
          <a:p>
            <a:pPr marL="12700" marR="0" lvl="0" algn="just" defTabSz="914400" eaLnBrk="1" fontAlgn="auto" latinLnBrk="0" hangingPunct="1">
              <a:spcBef>
                <a:spcPts val="670"/>
              </a:spcBef>
              <a:spcAft>
                <a:spcPts val="0"/>
              </a:spcAft>
              <a:buClrTx/>
              <a:buSzTx/>
              <a:tabLst>
                <a:tab pos="240029" algn="l"/>
              </a:tabLst>
              <a:defRPr/>
            </a:pPr>
            <a:endParaRPr kumimoji="0" lang="en-GB" sz="30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0" lvl="0" indent="-227329" algn="just" defTabSz="914400" eaLnBrk="1" fontAlgn="auto" latinLnBrk="0" hangingPunct="1">
              <a:spcBef>
                <a:spcPts val="67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0029" algn="l"/>
              </a:tabLst>
              <a:defRPr/>
            </a:pPr>
            <a:r>
              <a:rPr lang="en-GB" sz="3000" kern="0" spc="-10" dirty="0">
                <a:solidFill>
                  <a:sysClr val="windowText" lastClr="000000"/>
                </a:solidFill>
                <a:latin typeface="Montserrat Medium" panose="00000600000000000000" pitchFamily="2" charset="0"/>
                <a:cs typeface="Calibri"/>
              </a:rPr>
              <a:t>Fee Notes: interim charges shall be invoiced periodically, e-mailed or delivered to the parties, payable within 14 days of the date they are e-mailed or delivered. All outstanding charges payable on taking up the Final Award or 10 days after notification that it is ready for collection, whichever is the earlier.</a:t>
            </a:r>
            <a:endParaRPr kumimoji="0" lang="en-GB" sz="300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12064" marR="5080" lvl="0" algn="just" defTabSz="91440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>
                <a:tab pos="241300" algn="l"/>
              </a:tabLst>
              <a:defRPr/>
            </a:pP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  <a:p>
            <a:pPr marL="240029" marR="5715" lvl="0" indent="-227965" algn="just" defTabSz="914400" eaLnBrk="1" fontAlgn="auto" latinLnBrk="0" hangingPunct="1">
              <a:spcBef>
                <a:spcPts val="1045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241300" algn="l"/>
              </a:tabLst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The</a:t>
            </a:r>
            <a:r>
              <a:rPr kumimoji="0" lang="en-GB" sz="30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parties</a:t>
            </a:r>
            <a:r>
              <a:rPr kumimoji="0" lang="en-GB" sz="30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shall</a:t>
            </a:r>
            <a:r>
              <a:rPr kumimoji="0" lang="en-GB" sz="30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be</a:t>
            </a:r>
            <a:r>
              <a:rPr kumimoji="0" lang="en-GB" sz="30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jointly</a:t>
            </a:r>
            <a:r>
              <a:rPr kumimoji="0" lang="en-GB" sz="30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severally</a:t>
            </a:r>
            <a:r>
              <a:rPr kumimoji="0" lang="en-GB" sz="30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liable</a:t>
            </a:r>
            <a:r>
              <a:rPr kumimoji="0" lang="en-GB" sz="30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for</a:t>
            </a:r>
            <a:r>
              <a:rPr kumimoji="0" lang="en-GB" sz="30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any</a:t>
            </a:r>
            <a:r>
              <a:rPr kumimoji="0" lang="en-GB" sz="30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all</a:t>
            </a:r>
            <a:r>
              <a:rPr kumimoji="0" lang="en-GB" sz="3000" b="0" i="0" u="none" strike="noStrike" kern="0" cap="none" spc="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charges </a:t>
            </a: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and</a:t>
            </a:r>
            <a:r>
              <a:rPr kumimoji="0" lang="en-GB" sz="30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 </a:t>
            </a:r>
            <a:r>
              <a:rPr kumimoji="0" lang="en-GB" sz="30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 Medium" panose="00000600000000000000" pitchFamily="2" charset="0"/>
                <a:cs typeface="Calibri"/>
              </a:rPr>
              <a:t>fees.</a:t>
            </a:r>
            <a:endParaRPr kumimoji="0" lang="en-GB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ontserrat Medium" panose="00000600000000000000" pitchFamily="2" charset="0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1622</Words>
  <Application>Microsoft Office PowerPoint</Application>
  <PresentationFormat>Custom</PresentationFormat>
  <Paragraphs>166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Calibri</vt:lpstr>
      <vt:lpstr>Montserrat Medium</vt:lpstr>
      <vt:lpstr>Arial</vt:lpstr>
      <vt:lpstr>Montserrat Bold</vt:lpstr>
      <vt:lpstr>Montserrat Classic</vt:lpstr>
      <vt:lpstr>Arial MT</vt:lpstr>
      <vt:lpstr>Montserrat Semi-Bold</vt:lpstr>
      <vt:lpstr>Nunito Sans Heavy</vt:lpstr>
      <vt:lpstr>Nunito Sans Ultra-Bold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CLI</dc:title>
  <dc:creator>DELL</dc:creator>
  <cp:lastModifiedBy>bree grace</cp:lastModifiedBy>
  <cp:revision>28</cp:revision>
  <dcterms:created xsi:type="dcterms:W3CDTF">2006-08-16T00:00:00Z</dcterms:created>
  <dcterms:modified xsi:type="dcterms:W3CDTF">2024-08-27T07:08:38Z</dcterms:modified>
  <dc:identifier>DAGDQCuDJzU</dc:identifier>
</cp:coreProperties>
</file>