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5.jp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25.jpg" ContentType="image/jpeg"/>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6"/>
  </p:notesMasterIdLst>
  <p:sldIdLst>
    <p:sldId id="256" r:id="rId5"/>
    <p:sldId id="312" r:id="rId6"/>
    <p:sldId id="303" r:id="rId7"/>
    <p:sldId id="311" r:id="rId8"/>
    <p:sldId id="326" r:id="rId9"/>
    <p:sldId id="325" r:id="rId10"/>
    <p:sldId id="324" r:id="rId11"/>
    <p:sldId id="323" r:id="rId12"/>
    <p:sldId id="322" r:id="rId13"/>
    <p:sldId id="321" r:id="rId14"/>
    <p:sldId id="320" r:id="rId15"/>
    <p:sldId id="319" r:id="rId16"/>
    <p:sldId id="318" r:id="rId17"/>
    <p:sldId id="317" r:id="rId18"/>
    <p:sldId id="334" r:id="rId19"/>
    <p:sldId id="333" r:id="rId20"/>
    <p:sldId id="332" r:id="rId21"/>
    <p:sldId id="331" r:id="rId22"/>
    <p:sldId id="330" r:id="rId23"/>
    <p:sldId id="329" r:id="rId24"/>
    <p:sldId id="328" r:id="rId25"/>
    <p:sldId id="327" r:id="rId26"/>
    <p:sldId id="342" r:id="rId27"/>
    <p:sldId id="341" r:id="rId28"/>
    <p:sldId id="340" r:id="rId29"/>
    <p:sldId id="271" r:id="rId30"/>
    <p:sldId id="280" r:id="rId31"/>
    <p:sldId id="295" r:id="rId32"/>
    <p:sldId id="296" r:id="rId33"/>
    <p:sldId id="297" r:id="rId34"/>
    <p:sldId id="298" r:id="rId35"/>
    <p:sldId id="299" r:id="rId36"/>
    <p:sldId id="300" r:id="rId37"/>
    <p:sldId id="301" r:id="rId38"/>
    <p:sldId id="302" r:id="rId39"/>
    <p:sldId id="304" r:id="rId40"/>
    <p:sldId id="306" r:id="rId41"/>
    <p:sldId id="307" r:id="rId42"/>
    <p:sldId id="308" r:id="rId43"/>
    <p:sldId id="309" r:id="rId44"/>
    <p:sldId id="31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5" userDrawn="1">
          <p15:clr>
            <a:srgbClr val="A4A3A4"/>
          </p15:clr>
        </p15:guide>
        <p15:guide id="2" pos="25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1019"/>
    <a:srgbClr val="BE1900"/>
    <a:srgbClr val="C01900"/>
    <a:srgbClr val="FB5427"/>
    <a:srgbClr val="FF2623"/>
    <a:srgbClr val="7D1213"/>
    <a:srgbClr val="F76509"/>
    <a:srgbClr val="FAA500"/>
    <a:srgbClr val="AB252A"/>
    <a:srgbClr val="3C3C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309" autoAdjust="0"/>
    <p:restoredTop sz="94524" autoAdjust="0"/>
  </p:normalViewPr>
  <p:slideViewPr>
    <p:cSldViewPr snapToGrid="0" snapToObjects="1" showGuides="1">
      <p:cViewPr varScale="1">
        <p:scale>
          <a:sx n="68" d="100"/>
          <a:sy n="68" d="100"/>
        </p:scale>
        <p:origin x="276" y="66"/>
      </p:cViewPr>
      <p:guideLst>
        <p:guide orient="horz" pos="255"/>
        <p:guide pos="257"/>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s>
</file>

<file path=ppt/diagrams/_rels/data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35.svg"/><Relationship Id="rId2" Type="http://schemas.openxmlformats.org/officeDocument/2006/relationships/image" Target="../media/image25.svg"/><Relationship Id="rId1" Type="http://schemas.openxmlformats.org/officeDocument/2006/relationships/image" Target="../media/image26.png"/><Relationship Id="rId6" Type="http://schemas.openxmlformats.org/officeDocument/2006/relationships/image" Target="../media/image29.svg"/><Relationship Id="rId11" Type="http://schemas.openxmlformats.org/officeDocument/2006/relationships/image" Target="../media/image31.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0.png"/></Relationships>
</file>

<file path=ppt/diagrams/_rels/data2.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9.png"/><Relationship Id="rId7" Type="http://schemas.openxmlformats.org/officeDocument/2006/relationships/image" Target="../media/image34.png"/><Relationship Id="rId2" Type="http://schemas.openxmlformats.org/officeDocument/2006/relationships/image" Target="../media/image37.svg"/><Relationship Id="rId1" Type="http://schemas.openxmlformats.org/officeDocument/2006/relationships/image" Target="../media/image32.png"/><Relationship Id="rId6" Type="http://schemas.openxmlformats.org/officeDocument/2006/relationships/image" Target="../media/image39.svg"/><Relationship Id="rId5" Type="http://schemas.openxmlformats.org/officeDocument/2006/relationships/image" Target="../media/image33.png"/><Relationship Id="rId4" Type="http://schemas.openxmlformats.org/officeDocument/2006/relationships/image" Target="../media/image31.svg"/></Relationships>
</file>

<file path=ppt/diagrams/_rels/data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5.svg"/><Relationship Id="rId1" Type="http://schemas.openxmlformats.org/officeDocument/2006/relationships/image" Target="../media/image31.png"/><Relationship Id="rId6" Type="http://schemas.openxmlformats.org/officeDocument/2006/relationships/image" Target="../media/image45.svg"/><Relationship Id="rId5" Type="http://schemas.openxmlformats.org/officeDocument/2006/relationships/image" Target="../media/image36.png"/><Relationship Id="rId4" Type="http://schemas.openxmlformats.org/officeDocument/2006/relationships/image" Target="../media/image43.svg"/></Relationships>
</file>

<file path=ppt/diagrams/_rels/data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jpeg"/></Relationships>
</file>

<file path=ppt/diagrams/_rels/data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image" Target="../media/image43.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35.svg"/><Relationship Id="rId2" Type="http://schemas.openxmlformats.org/officeDocument/2006/relationships/image" Target="../media/image25.svg"/><Relationship Id="rId1" Type="http://schemas.openxmlformats.org/officeDocument/2006/relationships/image" Target="../media/image26.png"/><Relationship Id="rId6" Type="http://schemas.openxmlformats.org/officeDocument/2006/relationships/image" Target="../media/image29.svg"/><Relationship Id="rId11" Type="http://schemas.openxmlformats.org/officeDocument/2006/relationships/image" Target="../media/image31.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0.png"/></Relationships>
</file>

<file path=ppt/diagrams/_rels/drawing2.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9.png"/><Relationship Id="rId7" Type="http://schemas.openxmlformats.org/officeDocument/2006/relationships/image" Target="../media/image34.png"/><Relationship Id="rId2" Type="http://schemas.openxmlformats.org/officeDocument/2006/relationships/image" Target="../media/image37.svg"/><Relationship Id="rId1" Type="http://schemas.openxmlformats.org/officeDocument/2006/relationships/image" Target="../media/image32.png"/><Relationship Id="rId6" Type="http://schemas.openxmlformats.org/officeDocument/2006/relationships/image" Target="../media/image39.svg"/><Relationship Id="rId5" Type="http://schemas.openxmlformats.org/officeDocument/2006/relationships/image" Target="../media/image33.png"/><Relationship Id="rId4" Type="http://schemas.openxmlformats.org/officeDocument/2006/relationships/image" Target="../media/image3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5.svg"/><Relationship Id="rId1" Type="http://schemas.openxmlformats.org/officeDocument/2006/relationships/image" Target="../media/image31.png"/><Relationship Id="rId6" Type="http://schemas.openxmlformats.org/officeDocument/2006/relationships/image" Target="../media/image45.svg"/><Relationship Id="rId5" Type="http://schemas.openxmlformats.org/officeDocument/2006/relationships/image" Target="../media/image36.png"/><Relationship Id="rId4" Type="http://schemas.openxmlformats.org/officeDocument/2006/relationships/image" Target="../media/image43.svg"/></Relationships>
</file>

<file path=ppt/diagrams/_rels/drawing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jpeg"/></Relationships>
</file>

<file path=ppt/diagrams/_rels/drawing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image" Target="../media/image43.jpeg"/></Relationships>
</file>

<file path=ppt/diagrams/colors1.xml><?xml version="1.0" encoding="utf-8"?>
<dgm:colorsDef xmlns:dgm="http://schemas.openxmlformats.org/drawingml/2006/diagram" xmlns:a="http://schemas.openxmlformats.org/drawingml/2006/main" uniqueId="urn:microsoft.com/office/officeart/2018/5/colors/Iconchunking_neutralicon_accent4_2">
  <dgm:title val=""/>
  <dgm:desc val=""/>
  <dgm:catLst>
    <dgm:cat type="accent4" pri="14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dgm:fillClrLst>
    <dgm:linClrLst meth="repeat">
      <a:schemeClr val="lt1">
        <a:alpha val="0"/>
      </a:schemeClr>
    </dgm:linClrLst>
    <dgm:effectClrLst/>
    <dgm:txLinClrLst/>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B55501-092C-4E7E-A9E1-3A218B3C61F1}" type="doc">
      <dgm:prSet loTypeId="urn:microsoft.com/office/officeart/2018/2/layout/IconCircleList" loCatId="icon" qsTypeId="urn:microsoft.com/office/officeart/2005/8/quickstyle/simple1" qsCatId="simple" csTypeId="urn:microsoft.com/office/officeart/2018/5/colors/Iconchunking_neutralicon_accent4_2" csCatId="accent4" phldr="1"/>
      <dgm:spPr/>
      <dgm:t>
        <a:bodyPr/>
        <a:lstStyle/>
        <a:p>
          <a:endParaRPr lang="en-US"/>
        </a:p>
      </dgm:t>
    </dgm:pt>
    <dgm:pt modelId="{C586C1BA-B79A-4FBD-BA39-FDEBAFBB9989}">
      <dgm:prSet/>
      <dgm:spPr>
        <a:xfrm>
          <a:off x="1312541" y="828340"/>
          <a:ext cx="2148945" cy="911674"/>
        </a:xfrm>
        <a:prstGeom prst="rect">
          <a:avLst/>
        </a:prstGeom>
        <a:noFill/>
        <a:ln>
          <a:noFill/>
        </a:ln>
        <a:effectLst/>
      </dgm:spPr>
      <dgm:t>
        <a:bodyPr/>
        <a:lstStyle/>
        <a:p>
          <a:r>
            <a:rPr lang="en-US" dirty="0">
              <a:solidFill>
                <a:sysClr val="windowText" lastClr="000000">
                  <a:hueOff val="0"/>
                  <a:satOff val="0"/>
                  <a:lumOff val="0"/>
                  <a:alphaOff val="0"/>
                </a:sysClr>
              </a:solidFill>
              <a:latin typeface="Calibri" panose="020F0502020204030204"/>
              <a:ea typeface="+mn-ea"/>
              <a:cs typeface="+mn-cs"/>
            </a:rPr>
            <a:t>Impartiality-  There should be no preference for resolving the matter.</a:t>
          </a:r>
        </a:p>
      </dgm:t>
    </dgm:pt>
    <dgm:pt modelId="{5095FFE9-BE78-47A4-96D6-451891408B86}" type="parTrans" cxnId="{950ECCE4-643B-42CD-B7B2-C2C9FDF4988C}">
      <dgm:prSet/>
      <dgm:spPr/>
      <dgm:t>
        <a:bodyPr/>
        <a:lstStyle/>
        <a:p>
          <a:endParaRPr lang="en-US"/>
        </a:p>
      </dgm:t>
    </dgm:pt>
    <dgm:pt modelId="{EA2AA66D-45D8-45F5-BE3A-B08AA0BE0DE9}" type="sibTrans" cxnId="{950ECCE4-643B-42CD-B7B2-C2C9FDF4988C}">
      <dgm:prSet/>
      <dgm:spPr/>
      <dgm:t>
        <a:bodyPr/>
        <a:lstStyle/>
        <a:p>
          <a:endParaRPr lang="en-US"/>
        </a:p>
      </dgm:t>
    </dgm:pt>
    <dgm:pt modelId="{A5114389-75B1-41C6-A412-76458D0293B8}">
      <dgm:prSet/>
      <dgm:spPr>
        <a:xfrm>
          <a:off x="4942957" y="828340"/>
          <a:ext cx="2148945" cy="911674"/>
        </a:xfrm>
        <a:prstGeom prst="rect">
          <a:avLst/>
        </a:prstGeom>
        <a:noFill/>
        <a:ln>
          <a:noFill/>
        </a:ln>
        <a:effectLst/>
      </dgm:spPr>
      <dgm:t>
        <a:bodyPr/>
        <a:lstStyle/>
        <a:p>
          <a:r>
            <a:rPr lang="en-US" dirty="0">
              <a:solidFill>
                <a:sysClr val="windowText" lastClr="000000">
                  <a:hueOff val="0"/>
                  <a:satOff val="0"/>
                  <a:lumOff val="0"/>
                  <a:alphaOff val="0"/>
                </a:sysClr>
              </a:solidFill>
              <a:latin typeface="Calibri" panose="020F0502020204030204"/>
              <a:ea typeface="+mn-ea"/>
              <a:cs typeface="+mn-cs"/>
            </a:rPr>
            <a:t>Flexibility is key in mediation. It allows the mediator to be open to the parties' options, fostering a collaborative atmosphere and enabling the exploration of various solutions.  </a:t>
          </a:r>
        </a:p>
      </dgm:t>
    </dgm:pt>
    <dgm:pt modelId="{ADA704E9-1861-4E95-8602-EF5D7332C9A4}" type="parTrans" cxnId="{F37E08B7-4A02-4424-A9ED-F827FE03A111}">
      <dgm:prSet/>
      <dgm:spPr/>
      <dgm:t>
        <a:bodyPr/>
        <a:lstStyle/>
        <a:p>
          <a:endParaRPr lang="en-US"/>
        </a:p>
      </dgm:t>
    </dgm:pt>
    <dgm:pt modelId="{7E9B201C-F608-433B-B8B4-D8A03A221984}" type="sibTrans" cxnId="{F37E08B7-4A02-4424-A9ED-F827FE03A111}">
      <dgm:prSet/>
      <dgm:spPr/>
      <dgm:t>
        <a:bodyPr/>
        <a:lstStyle/>
        <a:p>
          <a:endParaRPr lang="en-US"/>
        </a:p>
      </dgm:t>
    </dgm:pt>
    <dgm:pt modelId="{BF82FBB6-6BFB-4C79-84DE-BFC486CD6699}">
      <dgm:prSet/>
      <dgm:spPr>
        <a:xfrm>
          <a:off x="8573374" y="828340"/>
          <a:ext cx="2148945" cy="911674"/>
        </a:xfrm>
        <a:prstGeom prst="rect">
          <a:avLst/>
        </a:prstGeom>
        <a:noFill/>
        <a:ln>
          <a:noFill/>
        </a:ln>
        <a:effectLst/>
      </dgm:spPr>
      <dgm:t>
        <a:bodyPr/>
        <a:lstStyle/>
        <a:p>
          <a:r>
            <a:rPr lang="en-US" dirty="0">
              <a:solidFill>
                <a:sysClr val="windowText" lastClr="000000">
                  <a:hueOff val="0"/>
                  <a:satOff val="0"/>
                  <a:lumOff val="0"/>
                  <a:alphaOff val="0"/>
                </a:sysClr>
              </a:solidFill>
              <a:latin typeface="Calibri" panose="020F0502020204030204"/>
              <a:ea typeface="+mn-ea"/>
              <a:cs typeface="+mn-cs"/>
            </a:rPr>
            <a:t>Objectivity is crucial in mediation. It ensures that the mediator is not swayed by the parties' emotions, enabling them to make unbiased decisions and maintain the integrity of the process. </a:t>
          </a:r>
        </a:p>
      </dgm:t>
    </dgm:pt>
    <dgm:pt modelId="{BA088069-F710-4C78-BD58-CEACA4444D04}" type="parTrans" cxnId="{6F469675-8DCE-4311-94D6-5C8B52249B09}">
      <dgm:prSet/>
      <dgm:spPr/>
      <dgm:t>
        <a:bodyPr/>
        <a:lstStyle/>
        <a:p>
          <a:endParaRPr lang="en-US"/>
        </a:p>
      </dgm:t>
    </dgm:pt>
    <dgm:pt modelId="{721C4AE2-CDB4-40F5-BCAA-201F2D85AF20}" type="sibTrans" cxnId="{6F469675-8DCE-4311-94D6-5C8B52249B09}">
      <dgm:prSet/>
      <dgm:spPr/>
      <dgm:t>
        <a:bodyPr/>
        <a:lstStyle/>
        <a:p>
          <a:endParaRPr lang="en-US"/>
        </a:p>
      </dgm:t>
    </dgm:pt>
    <dgm:pt modelId="{B31DBF15-BD46-4AF1-B48B-A6BD98246C0C}">
      <dgm:prSet/>
      <dgm:spPr>
        <a:xfrm>
          <a:off x="1312541" y="2452790"/>
          <a:ext cx="2148945" cy="911674"/>
        </a:xfrm>
        <a:prstGeom prst="rect">
          <a:avLst/>
        </a:prstGeom>
        <a:noFill/>
        <a:ln>
          <a:noFill/>
        </a:ln>
        <a:effectLst/>
      </dgm:spPr>
      <dgm:t>
        <a:bodyPr/>
        <a:lstStyle/>
        <a:p>
          <a:r>
            <a:rPr lang="en-US" dirty="0">
              <a:solidFill>
                <a:sysClr val="windowText" lastClr="000000">
                  <a:hueOff val="0"/>
                  <a:satOff val="0"/>
                  <a:lumOff val="0"/>
                  <a:alphaOff val="0"/>
                </a:sysClr>
              </a:solidFill>
              <a:latin typeface="Calibri" panose="020F0502020204030204"/>
              <a:ea typeface="+mn-ea"/>
              <a:cs typeface="+mn-cs"/>
            </a:rPr>
            <a:t>Articulate: Be confident in speech and thought process </a:t>
          </a:r>
        </a:p>
      </dgm:t>
    </dgm:pt>
    <dgm:pt modelId="{4A483CB6-81E3-4BF8-8B74-00F45E89082D}" type="parTrans" cxnId="{9806FADB-A98D-4DBB-86C7-E7E1CA646F55}">
      <dgm:prSet/>
      <dgm:spPr/>
      <dgm:t>
        <a:bodyPr/>
        <a:lstStyle/>
        <a:p>
          <a:endParaRPr lang="en-US"/>
        </a:p>
      </dgm:t>
    </dgm:pt>
    <dgm:pt modelId="{E28F645C-6D39-4D56-8A4F-624D3BAB108C}" type="sibTrans" cxnId="{9806FADB-A98D-4DBB-86C7-E7E1CA646F55}">
      <dgm:prSet/>
      <dgm:spPr/>
      <dgm:t>
        <a:bodyPr/>
        <a:lstStyle/>
        <a:p>
          <a:endParaRPr lang="en-US"/>
        </a:p>
      </dgm:t>
    </dgm:pt>
    <dgm:pt modelId="{B74C1B8C-3057-4A8C-B531-FA17B6882057}">
      <dgm:prSet/>
      <dgm:spPr>
        <a:xfrm>
          <a:off x="4942957" y="2452790"/>
          <a:ext cx="2148945" cy="911674"/>
        </a:xfrm>
        <a:prstGeom prst="rect">
          <a:avLst/>
        </a:prstGeom>
        <a:noFill/>
        <a:ln>
          <a:noFill/>
        </a:ln>
        <a:effectLst/>
      </dgm:spPr>
      <dgm:t>
        <a:bodyPr/>
        <a:lstStyle/>
        <a:p>
          <a:r>
            <a:rPr lang="en-US" dirty="0">
              <a:solidFill>
                <a:sysClr val="windowText" lastClr="000000">
                  <a:hueOff val="0"/>
                  <a:satOff val="0"/>
                  <a:lumOff val="0"/>
                  <a:alphaOff val="0"/>
                </a:sysClr>
              </a:solidFill>
              <a:latin typeface="Calibri" panose="020F0502020204030204"/>
              <a:ea typeface="+mn-ea"/>
              <a:cs typeface="+mn-cs"/>
            </a:rPr>
            <a:t>Emphatic: The mediator should be able to appreciate the perceptions, fears, history, and thoughts that underlie each party’s proposals but not </a:t>
          </a:r>
          <a:r>
            <a:rPr lang="en-US" dirty="0" err="1" smtClean="0">
              <a:solidFill>
                <a:sysClr val="windowText" lastClr="000000">
                  <a:hueOff val="0"/>
                  <a:satOff val="0"/>
                  <a:lumOff val="0"/>
                  <a:alphaOff val="0"/>
                </a:sysClr>
              </a:solidFill>
              <a:latin typeface="Calibri" panose="020F0502020204030204"/>
              <a:ea typeface="+mn-ea"/>
              <a:cs typeface="+mn-cs"/>
            </a:rPr>
            <a:t>sympathise</a:t>
          </a:r>
          <a:r>
            <a:rPr lang="en-US" dirty="0" smtClean="0">
              <a:solidFill>
                <a:sysClr val="windowText" lastClr="000000">
                  <a:hueOff val="0"/>
                  <a:satOff val="0"/>
                  <a:lumOff val="0"/>
                  <a:alphaOff val="0"/>
                </a:sysClr>
              </a:solidFill>
              <a:latin typeface="Calibri" panose="020F0502020204030204"/>
              <a:ea typeface="+mn-ea"/>
              <a:cs typeface="+mn-cs"/>
            </a:rPr>
            <a:t>.</a:t>
          </a:r>
          <a:endParaRPr lang="en-US" dirty="0">
            <a:solidFill>
              <a:sysClr val="windowText" lastClr="000000">
                <a:hueOff val="0"/>
                <a:satOff val="0"/>
                <a:lumOff val="0"/>
                <a:alphaOff val="0"/>
              </a:sysClr>
            </a:solidFill>
            <a:latin typeface="Calibri" panose="020F0502020204030204"/>
            <a:ea typeface="+mn-ea"/>
            <a:cs typeface="+mn-cs"/>
          </a:endParaRPr>
        </a:p>
      </dgm:t>
    </dgm:pt>
    <dgm:pt modelId="{0E83CC52-C43F-4AB9-99D2-5427724DBC76}" type="parTrans" cxnId="{4F21D76F-81FF-4ECF-BAC6-E65B85D23705}">
      <dgm:prSet/>
      <dgm:spPr/>
      <dgm:t>
        <a:bodyPr/>
        <a:lstStyle/>
        <a:p>
          <a:endParaRPr lang="en-US"/>
        </a:p>
      </dgm:t>
    </dgm:pt>
    <dgm:pt modelId="{4138AA36-1F1B-4E12-A182-AC3E9CD91B8D}" type="sibTrans" cxnId="{4F21D76F-81FF-4ECF-BAC6-E65B85D23705}">
      <dgm:prSet/>
      <dgm:spPr/>
      <dgm:t>
        <a:bodyPr/>
        <a:lstStyle/>
        <a:p>
          <a:endParaRPr lang="en-US"/>
        </a:p>
      </dgm:t>
    </dgm:pt>
    <dgm:pt modelId="{2B86EB55-A36B-49BB-A6C9-65BB5DF1A0E2}">
      <dgm:prSet/>
      <dgm:spPr>
        <a:xfrm>
          <a:off x="8573374" y="2452790"/>
          <a:ext cx="2148945" cy="911674"/>
        </a:xfrm>
        <a:prstGeom prst="rect">
          <a:avLst/>
        </a:prstGeom>
        <a:noFill/>
        <a:ln>
          <a:noFill/>
        </a:ln>
        <a:effectLst/>
      </dgm:spPr>
      <dgm:t>
        <a:bodyPr/>
        <a:lstStyle/>
        <a:p>
          <a:r>
            <a:rPr lang="en-US" dirty="0">
              <a:solidFill>
                <a:sysClr val="windowText" lastClr="000000">
                  <a:hueOff val="0"/>
                  <a:satOff val="0"/>
                  <a:lumOff val="0"/>
                  <a:alphaOff val="0"/>
                </a:sysClr>
              </a:solidFill>
              <a:latin typeface="Calibri" panose="020F0502020204030204"/>
              <a:ea typeface="+mn-ea"/>
              <a:cs typeface="+mn-cs"/>
            </a:rPr>
            <a:t>Creative. Mediation is meant to help parties who cannot negotiate by themselves to find a solution. No one size fits all</a:t>
          </a:r>
        </a:p>
      </dgm:t>
    </dgm:pt>
    <dgm:pt modelId="{06861AAA-F7BE-4401-AFC1-C4FED1EC858B}" type="parTrans" cxnId="{74E61E4C-AEF6-4A83-B99D-4AA7FF3B647E}">
      <dgm:prSet/>
      <dgm:spPr/>
      <dgm:t>
        <a:bodyPr/>
        <a:lstStyle/>
        <a:p>
          <a:endParaRPr lang="en-US"/>
        </a:p>
      </dgm:t>
    </dgm:pt>
    <dgm:pt modelId="{A42F6749-6E79-4F41-AC14-7F61D6EA9C22}" type="sibTrans" cxnId="{74E61E4C-AEF6-4A83-B99D-4AA7FF3B647E}">
      <dgm:prSet/>
      <dgm:spPr/>
      <dgm:t>
        <a:bodyPr/>
        <a:lstStyle/>
        <a:p>
          <a:endParaRPr lang="en-US"/>
        </a:p>
      </dgm:t>
    </dgm:pt>
    <dgm:pt modelId="{C5A0065E-D17F-4C9D-B776-B46812FC9803}" type="pres">
      <dgm:prSet presAssocID="{5BB55501-092C-4E7E-A9E1-3A218B3C61F1}" presName="root" presStyleCnt="0">
        <dgm:presLayoutVars>
          <dgm:dir/>
          <dgm:resizeHandles val="exact"/>
        </dgm:presLayoutVars>
      </dgm:prSet>
      <dgm:spPr/>
      <dgm:t>
        <a:bodyPr/>
        <a:lstStyle/>
        <a:p>
          <a:endParaRPr lang="en-US"/>
        </a:p>
      </dgm:t>
    </dgm:pt>
    <dgm:pt modelId="{3B05F22F-EAF4-4814-9E2E-4BE385C0139E}" type="pres">
      <dgm:prSet presAssocID="{5BB55501-092C-4E7E-A9E1-3A218B3C61F1}" presName="container" presStyleCnt="0">
        <dgm:presLayoutVars>
          <dgm:dir/>
          <dgm:resizeHandles val="exact"/>
        </dgm:presLayoutVars>
      </dgm:prSet>
      <dgm:spPr/>
    </dgm:pt>
    <dgm:pt modelId="{86A4DEDE-FBB7-4AD0-BA95-3B297119301A}" type="pres">
      <dgm:prSet presAssocID="{C586C1BA-B79A-4FBD-BA39-FDEBAFBB9989}" presName="compNode" presStyleCnt="0"/>
      <dgm:spPr/>
    </dgm:pt>
    <dgm:pt modelId="{D5132BCD-B080-4037-B60D-ABEF4A410CE3}" type="pres">
      <dgm:prSet presAssocID="{C586C1BA-B79A-4FBD-BA39-FDEBAFBB9989}" presName="iconBgRect" presStyleLbl="bgShp" presStyleIdx="0" presStyleCnt="6"/>
      <dgm:spPr>
        <a:xfrm>
          <a:off x="205509" y="828340"/>
          <a:ext cx="911674" cy="911674"/>
        </a:xfrm>
        <a:prstGeom prst="ellipse">
          <a:avLst/>
        </a:prstGeom>
        <a:solidFill>
          <a:srgbClr val="FFC000">
            <a:hueOff val="0"/>
            <a:satOff val="0"/>
            <a:lumOff val="0"/>
            <a:alphaOff val="0"/>
          </a:srgbClr>
        </a:solidFill>
        <a:ln>
          <a:noFill/>
        </a:ln>
        <a:effectLst/>
      </dgm:spPr>
    </dgm:pt>
    <dgm:pt modelId="{93FDAF2E-359E-406F-B3A7-517507A411F1}" type="pres">
      <dgm:prSet presAssocID="{C586C1BA-B79A-4FBD-BA39-FDEBAFBB9989}" presName="iconRect" presStyleLbl="node1" presStyleIdx="0" presStyleCnt="6"/>
      <dgm:spPr>
        <a:xfrm>
          <a:off x="396960" y="1019791"/>
          <a:ext cx="528770" cy="5287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Scales of Justice"/>
        </a:ext>
      </dgm:extLst>
    </dgm:pt>
    <dgm:pt modelId="{94691C88-3393-4DF9-BFD0-04BCA3005AC4}" type="pres">
      <dgm:prSet presAssocID="{C586C1BA-B79A-4FBD-BA39-FDEBAFBB9989}" presName="spaceRect" presStyleCnt="0"/>
      <dgm:spPr/>
    </dgm:pt>
    <dgm:pt modelId="{96EBA92B-A0D9-45CD-8D3F-F8A72A318941}" type="pres">
      <dgm:prSet presAssocID="{C586C1BA-B79A-4FBD-BA39-FDEBAFBB9989}" presName="textRect" presStyleLbl="revTx" presStyleIdx="0" presStyleCnt="6">
        <dgm:presLayoutVars>
          <dgm:chMax val="1"/>
          <dgm:chPref val="1"/>
        </dgm:presLayoutVars>
      </dgm:prSet>
      <dgm:spPr/>
      <dgm:t>
        <a:bodyPr/>
        <a:lstStyle/>
        <a:p>
          <a:endParaRPr lang="en-US"/>
        </a:p>
      </dgm:t>
    </dgm:pt>
    <dgm:pt modelId="{3B77266D-9BD4-4532-826E-0B4D79266AA3}" type="pres">
      <dgm:prSet presAssocID="{EA2AA66D-45D8-45F5-BE3A-B08AA0BE0DE9}" presName="sibTrans" presStyleLbl="sibTrans2D1" presStyleIdx="0" presStyleCnt="0"/>
      <dgm:spPr/>
      <dgm:t>
        <a:bodyPr/>
        <a:lstStyle/>
        <a:p>
          <a:endParaRPr lang="en-US"/>
        </a:p>
      </dgm:t>
    </dgm:pt>
    <dgm:pt modelId="{6BB476AB-E3EB-4D8B-85DF-B65EFF6646F1}" type="pres">
      <dgm:prSet presAssocID="{A5114389-75B1-41C6-A412-76458D0293B8}" presName="compNode" presStyleCnt="0"/>
      <dgm:spPr/>
    </dgm:pt>
    <dgm:pt modelId="{6C1D5E6C-218B-4E35-8463-791F7CBEBBB7}" type="pres">
      <dgm:prSet presAssocID="{A5114389-75B1-41C6-A412-76458D0293B8}" presName="iconBgRect" presStyleLbl="bgShp" presStyleIdx="1" presStyleCnt="6"/>
      <dgm:spPr>
        <a:xfrm>
          <a:off x="3835925" y="828340"/>
          <a:ext cx="911674" cy="911674"/>
        </a:xfrm>
        <a:prstGeom prst="ellipse">
          <a:avLst/>
        </a:prstGeom>
        <a:solidFill>
          <a:srgbClr val="FFC000">
            <a:hueOff val="0"/>
            <a:satOff val="0"/>
            <a:lumOff val="0"/>
            <a:alphaOff val="0"/>
          </a:srgbClr>
        </a:solidFill>
        <a:ln>
          <a:noFill/>
        </a:ln>
        <a:effectLst/>
      </dgm:spPr>
    </dgm:pt>
    <dgm:pt modelId="{AD30A240-0703-49E4-ADF0-C224E99332C2}" type="pres">
      <dgm:prSet presAssocID="{A5114389-75B1-41C6-A412-76458D0293B8}" presName="iconRect" presStyleLbl="node1" presStyleIdx="1" presStyleCnt="6"/>
      <dgm:spPr>
        <a:xfrm>
          <a:off x="4027376" y="1019791"/>
          <a:ext cx="528770" cy="5287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Contract"/>
        </a:ext>
      </dgm:extLst>
    </dgm:pt>
    <dgm:pt modelId="{F2F2F833-F17B-46BD-BE69-2CBF8AF2BEC3}" type="pres">
      <dgm:prSet presAssocID="{A5114389-75B1-41C6-A412-76458D0293B8}" presName="spaceRect" presStyleCnt="0"/>
      <dgm:spPr/>
    </dgm:pt>
    <dgm:pt modelId="{CE85A97B-DBE8-4CA2-9BEE-6BC924AA7AC1}" type="pres">
      <dgm:prSet presAssocID="{A5114389-75B1-41C6-A412-76458D0293B8}" presName="textRect" presStyleLbl="revTx" presStyleIdx="1" presStyleCnt="6">
        <dgm:presLayoutVars>
          <dgm:chMax val="1"/>
          <dgm:chPref val="1"/>
        </dgm:presLayoutVars>
      </dgm:prSet>
      <dgm:spPr/>
      <dgm:t>
        <a:bodyPr/>
        <a:lstStyle/>
        <a:p>
          <a:endParaRPr lang="en-US"/>
        </a:p>
      </dgm:t>
    </dgm:pt>
    <dgm:pt modelId="{15975E96-AA6C-4F30-A31F-41D9362EFF49}" type="pres">
      <dgm:prSet presAssocID="{7E9B201C-F608-433B-B8B4-D8A03A221984}" presName="sibTrans" presStyleLbl="sibTrans2D1" presStyleIdx="0" presStyleCnt="0"/>
      <dgm:spPr/>
      <dgm:t>
        <a:bodyPr/>
        <a:lstStyle/>
        <a:p>
          <a:endParaRPr lang="en-US"/>
        </a:p>
      </dgm:t>
    </dgm:pt>
    <dgm:pt modelId="{0DB150F3-2355-498A-AFCE-3415F5A92790}" type="pres">
      <dgm:prSet presAssocID="{BF82FBB6-6BFB-4C79-84DE-BFC486CD6699}" presName="compNode" presStyleCnt="0"/>
      <dgm:spPr/>
    </dgm:pt>
    <dgm:pt modelId="{86B60A80-C80E-4DD3-89B7-C60B75FD636C}" type="pres">
      <dgm:prSet presAssocID="{BF82FBB6-6BFB-4C79-84DE-BFC486CD6699}" presName="iconBgRect" presStyleLbl="bgShp" presStyleIdx="2" presStyleCnt="6"/>
      <dgm:spPr>
        <a:xfrm>
          <a:off x="7466341" y="828340"/>
          <a:ext cx="911674" cy="911674"/>
        </a:xfrm>
        <a:prstGeom prst="ellipse">
          <a:avLst/>
        </a:prstGeom>
        <a:solidFill>
          <a:srgbClr val="FFC000">
            <a:hueOff val="0"/>
            <a:satOff val="0"/>
            <a:lumOff val="0"/>
            <a:alphaOff val="0"/>
          </a:srgbClr>
        </a:solidFill>
        <a:ln>
          <a:noFill/>
        </a:ln>
        <a:effectLst/>
      </dgm:spPr>
    </dgm:pt>
    <dgm:pt modelId="{4461547A-D390-43FC-8438-74F4FAC5569A}" type="pres">
      <dgm:prSet presAssocID="{BF82FBB6-6BFB-4C79-84DE-BFC486CD6699}" presName="iconRect" presStyleLbl="node1" presStyleIdx="2" presStyleCnt="6"/>
      <dgm:spPr>
        <a:xfrm>
          <a:off x="7657792" y="1019791"/>
          <a:ext cx="528770" cy="52877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Gavel"/>
        </a:ext>
      </dgm:extLst>
    </dgm:pt>
    <dgm:pt modelId="{647290F0-3275-4BE2-9C48-AFF933F29F89}" type="pres">
      <dgm:prSet presAssocID="{BF82FBB6-6BFB-4C79-84DE-BFC486CD6699}" presName="spaceRect" presStyleCnt="0"/>
      <dgm:spPr/>
    </dgm:pt>
    <dgm:pt modelId="{E6B66F39-F806-4808-B86C-CEA3F473EA66}" type="pres">
      <dgm:prSet presAssocID="{BF82FBB6-6BFB-4C79-84DE-BFC486CD6699}" presName="textRect" presStyleLbl="revTx" presStyleIdx="2" presStyleCnt="6">
        <dgm:presLayoutVars>
          <dgm:chMax val="1"/>
          <dgm:chPref val="1"/>
        </dgm:presLayoutVars>
      </dgm:prSet>
      <dgm:spPr/>
      <dgm:t>
        <a:bodyPr/>
        <a:lstStyle/>
        <a:p>
          <a:endParaRPr lang="en-US"/>
        </a:p>
      </dgm:t>
    </dgm:pt>
    <dgm:pt modelId="{DC754358-BAF5-4781-8780-3DDA5A4EC8E6}" type="pres">
      <dgm:prSet presAssocID="{721C4AE2-CDB4-40F5-BCAA-201F2D85AF20}" presName="sibTrans" presStyleLbl="sibTrans2D1" presStyleIdx="0" presStyleCnt="0"/>
      <dgm:spPr/>
      <dgm:t>
        <a:bodyPr/>
        <a:lstStyle/>
        <a:p>
          <a:endParaRPr lang="en-US"/>
        </a:p>
      </dgm:t>
    </dgm:pt>
    <dgm:pt modelId="{B82FCBB8-A97E-43D5-A711-8CB258B161C5}" type="pres">
      <dgm:prSet presAssocID="{B31DBF15-BD46-4AF1-B48B-A6BD98246C0C}" presName="compNode" presStyleCnt="0"/>
      <dgm:spPr/>
    </dgm:pt>
    <dgm:pt modelId="{80521D53-E86A-4FB6-80FA-F055CC88B658}" type="pres">
      <dgm:prSet presAssocID="{B31DBF15-BD46-4AF1-B48B-A6BD98246C0C}" presName="iconBgRect" presStyleLbl="bgShp" presStyleIdx="3" presStyleCnt="6"/>
      <dgm:spPr>
        <a:xfrm>
          <a:off x="205509" y="2452790"/>
          <a:ext cx="911674" cy="911674"/>
        </a:xfrm>
        <a:prstGeom prst="ellipse">
          <a:avLst/>
        </a:prstGeom>
        <a:solidFill>
          <a:srgbClr val="FFC000">
            <a:hueOff val="0"/>
            <a:satOff val="0"/>
            <a:lumOff val="0"/>
            <a:alphaOff val="0"/>
          </a:srgbClr>
        </a:solidFill>
        <a:ln>
          <a:noFill/>
        </a:ln>
        <a:effectLst/>
      </dgm:spPr>
    </dgm:pt>
    <dgm:pt modelId="{53E9E24D-9D3F-4C38-84E7-E48D62D8C047}" type="pres">
      <dgm:prSet presAssocID="{B31DBF15-BD46-4AF1-B48B-A6BD98246C0C}" presName="iconRect" presStyleLbl="node1" presStyleIdx="3" presStyleCnt="6"/>
      <dgm:spPr>
        <a:xfrm>
          <a:off x="396960" y="2644242"/>
          <a:ext cx="528770" cy="52877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Chat"/>
        </a:ext>
      </dgm:extLst>
    </dgm:pt>
    <dgm:pt modelId="{988DDD91-FD32-49B2-B2F2-7C9E736F7008}" type="pres">
      <dgm:prSet presAssocID="{B31DBF15-BD46-4AF1-B48B-A6BD98246C0C}" presName="spaceRect" presStyleCnt="0"/>
      <dgm:spPr/>
    </dgm:pt>
    <dgm:pt modelId="{A60B410E-C1FD-4A71-941A-163C2F9BC063}" type="pres">
      <dgm:prSet presAssocID="{B31DBF15-BD46-4AF1-B48B-A6BD98246C0C}" presName="textRect" presStyleLbl="revTx" presStyleIdx="3" presStyleCnt="6">
        <dgm:presLayoutVars>
          <dgm:chMax val="1"/>
          <dgm:chPref val="1"/>
        </dgm:presLayoutVars>
      </dgm:prSet>
      <dgm:spPr/>
      <dgm:t>
        <a:bodyPr/>
        <a:lstStyle/>
        <a:p>
          <a:endParaRPr lang="en-US"/>
        </a:p>
      </dgm:t>
    </dgm:pt>
    <dgm:pt modelId="{65E24A8B-093C-47EC-B17A-E314A09990F5}" type="pres">
      <dgm:prSet presAssocID="{E28F645C-6D39-4D56-8A4F-624D3BAB108C}" presName="sibTrans" presStyleLbl="sibTrans2D1" presStyleIdx="0" presStyleCnt="0"/>
      <dgm:spPr/>
      <dgm:t>
        <a:bodyPr/>
        <a:lstStyle/>
        <a:p>
          <a:endParaRPr lang="en-US"/>
        </a:p>
      </dgm:t>
    </dgm:pt>
    <dgm:pt modelId="{229BB110-F46A-4CA5-BBED-A34DEF94388C}" type="pres">
      <dgm:prSet presAssocID="{B74C1B8C-3057-4A8C-B531-FA17B6882057}" presName="compNode" presStyleCnt="0"/>
      <dgm:spPr/>
    </dgm:pt>
    <dgm:pt modelId="{931C332A-B4DC-4BD2-9AA1-FCAA3C5968F4}" type="pres">
      <dgm:prSet presAssocID="{B74C1B8C-3057-4A8C-B531-FA17B6882057}" presName="iconBgRect" presStyleLbl="bgShp" presStyleIdx="4" presStyleCnt="6"/>
      <dgm:spPr>
        <a:xfrm>
          <a:off x="3835925" y="2452790"/>
          <a:ext cx="911674" cy="911674"/>
        </a:xfrm>
        <a:prstGeom prst="ellipse">
          <a:avLst/>
        </a:prstGeom>
        <a:solidFill>
          <a:srgbClr val="FFC000">
            <a:hueOff val="0"/>
            <a:satOff val="0"/>
            <a:lumOff val="0"/>
            <a:alphaOff val="0"/>
          </a:srgbClr>
        </a:solidFill>
        <a:ln>
          <a:noFill/>
        </a:ln>
        <a:effectLst/>
      </dgm:spPr>
    </dgm:pt>
    <dgm:pt modelId="{23D63139-2B8E-4BA5-B13B-9CB1D0412F70}" type="pres">
      <dgm:prSet presAssocID="{B74C1B8C-3057-4A8C-B531-FA17B6882057}" presName="iconRect" presStyleLbl="node1" presStyleIdx="4" presStyleCnt="6"/>
      <dgm:spPr>
        <a:xfrm>
          <a:off x="4027376" y="2644242"/>
          <a:ext cx="528770" cy="52877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Brain"/>
        </a:ext>
      </dgm:extLst>
    </dgm:pt>
    <dgm:pt modelId="{7078B4D8-3C6F-454F-9DA7-BD50E7F8DDE9}" type="pres">
      <dgm:prSet presAssocID="{B74C1B8C-3057-4A8C-B531-FA17B6882057}" presName="spaceRect" presStyleCnt="0"/>
      <dgm:spPr/>
    </dgm:pt>
    <dgm:pt modelId="{89573A25-EF22-4CEC-912C-4DE6BD0371D8}" type="pres">
      <dgm:prSet presAssocID="{B74C1B8C-3057-4A8C-B531-FA17B6882057}" presName="textRect" presStyleLbl="revTx" presStyleIdx="4" presStyleCnt="6">
        <dgm:presLayoutVars>
          <dgm:chMax val="1"/>
          <dgm:chPref val="1"/>
        </dgm:presLayoutVars>
      </dgm:prSet>
      <dgm:spPr/>
      <dgm:t>
        <a:bodyPr/>
        <a:lstStyle/>
        <a:p>
          <a:endParaRPr lang="en-US"/>
        </a:p>
      </dgm:t>
    </dgm:pt>
    <dgm:pt modelId="{7A0D9E1D-8ED1-4C09-8A92-3D54B0982094}" type="pres">
      <dgm:prSet presAssocID="{4138AA36-1F1B-4E12-A182-AC3E9CD91B8D}" presName="sibTrans" presStyleLbl="sibTrans2D1" presStyleIdx="0" presStyleCnt="0"/>
      <dgm:spPr/>
      <dgm:t>
        <a:bodyPr/>
        <a:lstStyle/>
        <a:p>
          <a:endParaRPr lang="en-US"/>
        </a:p>
      </dgm:t>
    </dgm:pt>
    <dgm:pt modelId="{69AF2685-1E6D-415B-8661-5BBF831154B0}" type="pres">
      <dgm:prSet presAssocID="{2B86EB55-A36B-49BB-A6C9-65BB5DF1A0E2}" presName="compNode" presStyleCnt="0"/>
      <dgm:spPr/>
    </dgm:pt>
    <dgm:pt modelId="{0FFD58AE-5AA8-49E9-8329-5DCA43396D3D}" type="pres">
      <dgm:prSet presAssocID="{2B86EB55-A36B-49BB-A6C9-65BB5DF1A0E2}" presName="iconBgRect" presStyleLbl="bgShp" presStyleIdx="5" presStyleCnt="6"/>
      <dgm:spPr>
        <a:xfrm>
          <a:off x="7466341" y="2452790"/>
          <a:ext cx="911674" cy="911674"/>
        </a:xfrm>
        <a:prstGeom prst="ellipse">
          <a:avLst/>
        </a:prstGeom>
        <a:solidFill>
          <a:srgbClr val="FFC000">
            <a:hueOff val="0"/>
            <a:satOff val="0"/>
            <a:lumOff val="0"/>
            <a:alphaOff val="0"/>
          </a:srgbClr>
        </a:solidFill>
        <a:ln>
          <a:noFill/>
        </a:ln>
        <a:effectLst/>
      </dgm:spPr>
    </dgm:pt>
    <dgm:pt modelId="{52E42DEC-2BBC-45AA-BB6E-4A948C1E80B3}" type="pres">
      <dgm:prSet presAssocID="{2B86EB55-A36B-49BB-A6C9-65BB5DF1A0E2}" presName="iconRect" presStyleLbl="node1" presStyleIdx="5" presStyleCnt="6"/>
      <dgm:spPr>
        <a:xfrm>
          <a:off x="7657792" y="2644242"/>
          <a:ext cx="528770" cy="52877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Handshake"/>
        </a:ext>
      </dgm:extLst>
    </dgm:pt>
    <dgm:pt modelId="{2C450CC1-E612-4783-8401-581B89D8A17C}" type="pres">
      <dgm:prSet presAssocID="{2B86EB55-A36B-49BB-A6C9-65BB5DF1A0E2}" presName="spaceRect" presStyleCnt="0"/>
      <dgm:spPr/>
    </dgm:pt>
    <dgm:pt modelId="{E8993497-B31D-40AA-AF33-F923C730DC96}" type="pres">
      <dgm:prSet presAssocID="{2B86EB55-A36B-49BB-A6C9-65BB5DF1A0E2}" presName="textRect" presStyleLbl="revTx" presStyleIdx="5" presStyleCnt="6">
        <dgm:presLayoutVars>
          <dgm:chMax val="1"/>
          <dgm:chPref val="1"/>
        </dgm:presLayoutVars>
      </dgm:prSet>
      <dgm:spPr/>
      <dgm:t>
        <a:bodyPr/>
        <a:lstStyle/>
        <a:p>
          <a:endParaRPr lang="en-US"/>
        </a:p>
      </dgm:t>
    </dgm:pt>
  </dgm:ptLst>
  <dgm:cxnLst>
    <dgm:cxn modelId="{59623A02-5262-4030-8DA9-BA6E302D1796}" type="presOf" srcId="{B31DBF15-BD46-4AF1-B48B-A6BD98246C0C}" destId="{A60B410E-C1FD-4A71-941A-163C2F9BC063}" srcOrd="0" destOrd="0" presId="urn:microsoft.com/office/officeart/2018/2/layout/IconCircleList"/>
    <dgm:cxn modelId="{C3909755-B235-435E-855B-8FD55511D18F}" type="presOf" srcId="{E28F645C-6D39-4D56-8A4F-624D3BAB108C}" destId="{65E24A8B-093C-47EC-B17A-E314A09990F5}" srcOrd="0" destOrd="0" presId="urn:microsoft.com/office/officeart/2018/2/layout/IconCircleList"/>
    <dgm:cxn modelId="{950ECCE4-643B-42CD-B7B2-C2C9FDF4988C}" srcId="{5BB55501-092C-4E7E-A9E1-3A218B3C61F1}" destId="{C586C1BA-B79A-4FBD-BA39-FDEBAFBB9989}" srcOrd="0" destOrd="0" parTransId="{5095FFE9-BE78-47A4-96D6-451891408B86}" sibTransId="{EA2AA66D-45D8-45F5-BE3A-B08AA0BE0DE9}"/>
    <dgm:cxn modelId="{2C5D366B-2079-47F1-A2CE-3C1B6BA95180}" type="presOf" srcId="{2B86EB55-A36B-49BB-A6C9-65BB5DF1A0E2}" destId="{E8993497-B31D-40AA-AF33-F923C730DC96}" srcOrd="0" destOrd="0" presId="urn:microsoft.com/office/officeart/2018/2/layout/IconCircleList"/>
    <dgm:cxn modelId="{6F469675-8DCE-4311-94D6-5C8B52249B09}" srcId="{5BB55501-092C-4E7E-A9E1-3A218B3C61F1}" destId="{BF82FBB6-6BFB-4C79-84DE-BFC486CD6699}" srcOrd="2" destOrd="0" parTransId="{BA088069-F710-4C78-BD58-CEACA4444D04}" sibTransId="{721C4AE2-CDB4-40F5-BCAA-201F2D85AF20}"/>
    <dgm:cxn modelId="{F37E08B7-4A02-4424-A9ED-F827FE03A111}" srcId="{5BB55501-092C-4E7E-A9E1-3A218B3C61F1}" destId="{A5114389-75B1-41C6-A412-76458D0293B8}" srcOrd="1" destOrd="0" parTransId="{ADA704E9-1861-4E95-8602-EF5D7332C9A4}" sibTransId="{7E9B201C-F608-433B-B8B4-D8A03A221984}"/>
    <dgm:cxn modelId="{0DC8545E-09AD-486E-B798-1C8F24540B62}" type="presOf" srcId="{B74C1B8C-3057-4A8C-B531-FA17B6882057}" destId="{89573A25-EF22-4CEC-912C-4DE6BD0371D8}" srcOrd="0" destOrd="0" presId="urn:microsoft.com/office/officeart/2018/2/layout/IconCircleList"/>
    <dgm:cxn modelId="{EA7C67B7-B6C5-4F88-8C68-D39512417FE5}" type="presOf" srcId="{721C4AE2-CDB4-40F5-BCAA-201F2D85AF20}" destId="{DC754358-BAF5-4781-8780-3DDA5A4EC8E6}" srcOrd="0" destOrd="0" presId="urn:microsoft.com/office/officeart/2018/2/layout/IconCircleList"/>
    <dgm:cxn modelId="{B6058BA2-4A4D-4577-B606-E92B2EB8390A}" type="presOf" srcId="{BF82FBB6-6BFB-4C79-84DE-BFC486CD6699}" destId="{E6B66F39-F806-4808-B86C-CEA3F473EA66}" srcOrd="0" destOrd="0" presId="urn:microsoft.com/office/officeart/2018/2/layout/IconCircleList"/>
    <dgm:cxn modelId="{07EB0894-DFD5-4BFF-AD65-1EEAB0D14900}" type="presOf" srcId="{EA2AA66D-45D8-45F5-BE3A-B08AA0BE0DE9}" destId="{3B77266D-9BD4-4532-826E-0B4D79266AA3}" srcOrd="0" destOrd="0" presId="urn:microsoft.com/office/officeart/2018/2/layout/IconCircleList"/>
    <dgm:cxn modelId="{D628F697-1438-4922-828D-55A69379F67E}" type="presOf" srcId="{5BB55501-092C-4E7E-A9E1-3A218B3C61F1}" destId="{C5A0065E-D17F-4C9D-B776-B46812FC9803}" srcOrd="0" destOrd="0" presId="urn:microsoft.com/office/officeart/2018/2/layout/IconCircleList"/>
    <dgm:cxn modelId="{9E0B79C7-E352-45EB-B95F-E9A56C5D36DB}" type="presOf" srcId="{4138AA36-1F1B-4E12-A182-AC3E9CD91B8D}" destId="{7A0D9E1D-8ED1-4C09-8A92-3D54B0982094}" srcOrd="0" destOrd="0" presId="urn:microsoft.com/office/officeart/2018/2/layout/IconCircleList"/>
    <dgm:cxn modelId="{7AA4E944-74D6-4AC3-9902-4BA989A354BC}" type="presOf" srcId="{C586C1BA-B79A-4FBD-BA39-FDEBAFBB9989}" destId="{96EBA92B-A0D9-45CD-8D3F-F8A72A318941}" srcOrd="0" destOrd="0" presId="urn:microsoft.com/office/officeart/2018/2/layout/IconCircleList"/>
    <dgm:cxn modelId="{4F21D76F-81FF-4ECF-BAC6-E65B85D23705}" srcId="{5BB55501-092C-4E7E-A9E1-3A218B3C61F1}" destId="{B74C1B8C-3057-4A8C-B531-FA17B6882057}" srcOrd="4" destOrd="0" parTransId="{0E83CC52-C43F-4AB9-99D2-5427724DBC76}" sibTransId="{4138AA36-1F1B-4E12-A182-AC3E9CD91B8D}"/>
    <dgm:cxn modelId="{74E61E4C-AEF6-4A83-B99D-4AA7FF3B647E}" srcId="{5BB55501-092C-4E7E-A9E1-3A218B3C61F1}" destId="{2B86EB55-A36B-49BB-A6C9-65BB5DF1A0E2}" srcOrd="5" destOrd="0" parTransId="{06861AAA-F7BE-4401-AFC1-C4FED1EC858B}" sibTransId="{A42F6749-6E79-4F41-AC14-7F61D6EA9C22}"/>
    <dgm:cxn modelId="{B143AB3A-C4E9-421B-8BAF-1F656D962F8E}" type="presOf" srcId="{7E9B201C-F608-433B-B8B4-D8A03A221984}" destId="{15975E96-AA6C-4F30-A31F-41D9362EFF49}" srcOrd="0" destOrd="0" presId="urn:microsoft.com/office/officeart/2018/2/layout/IconCircleList"/>
    <dgm:cxn modelId="{7388F961-C6A6-4545-BF0D-791015132D21}" type="presOf" srcId="{A5114389-75B1-41C6-A412-76458D0293B8}" destId="{CE85A97B-DBE8-4CA2-9BEE-6BC924AA7AC1}" srcOrd="0" destOrd="0" presId="urn:microsoft.com/office/officeart/2018/2/layout/IconCircleList"/>
    <dgm:cxn modelId="{9806FADB-A98D-4DBB-86C7-E7E1CA646F55}" srcId="{5BB55501-092C-4E7E-A9E1-3A218B3C61F1}" destId="{B31DBF15-BD46-4AF1-B48B-A6BD98246C0C}" srcOrd="3" destOrd="0" parTransId="{4A483CB6-81E3-4BF8-8B74-00F45E89082D}" sibTransId="{E28F645C-6D39-4D56-8A4F-624D3BAB108C}"/>
    <dgm:cxn modelId="{4A49EE9F-5D09-46C9-A63E-16F236411250}" type="presParOf" srcId="{C5A0065E-D17F-4C9D-B776-B46812FC9803}" destId="{3B05F22F-EAF4-4814-9E2E-4BE385C0139E}" srcOrd="0" destOrd="0" presId="urn:microsoft.com/office/officeart/2018/2/layout/IconCircleList"/>
    <dgm:cxn modelId="{F0DCFF84-D3C6-49A6-8253-6EBD9B654212}" type="presParOf" srcId="{3B05F22F-EAF4-4814-9E2E-4BE385C0139E}" destId="{86A4DEDE-FBB7-4AD0-BA95-3B297119301A}" srcOrd="0" destOrd="0" presId="urn:microsoft.com/office/officeart/2018/2/layout/IconCircleList"/>
    <dgm:cxn modelId="{68780B89-6C1A-4388-A92F-A9CB76A8094A}" type="presParOf" srcId="{86A4DEDE-FBB7-4AD0-BA95-3B297119301A}" destId="{D5132BCD-B080-4037-B60D-ABEF4A410CE3}" srcOrd="0" destOrd="0" presId="urn:microsoft.com/office/officeart/2018/2/layout/IconCircleList"/>
    <dgm:cxn modelId="{A7E2ADFD-C4C8-4E34-8988-9DF791C1F0CB}" type="presParOf" srcId="{86A4DEDE-FBB7-4AD0-BA95-3B297119301A}" destId="{93FDAF2E-359E-406F-B3A7-517507A411F1}" srcOrd="1" destOrd="0" presId="urn:microsoft.com/office/officeart/2018/2/layout/IconCircleList"/>
    <dgm:cxn modelId="{8F8F90AF-3583-4908-BD38-6E17C8927EB4}" type="presParOf" srcId="{86A4DEDE-FBB7-4AD0-BA95-3B297119301A}" destId="{94691C88-3393-4DF9-BFD0-04BCA3005AC4}" srcOrd="2" destOrd="0" presId="urn:microsoft.com/office/officeart/2018/2/layout/IconCircleList"/>
    <dgm:cxn modelId="{DA80AA81-D5CF-4D8C-95E4-486D38A64903}" type="presParOf" srcId="{86A4DEDE-FBB7-4AD0-BA95-3B297119301A}" destId="{96EBA92B-A0D9-45CD-8D3F-F8A72A318941}" srcOrd="3" destOrd="0" presId="urn:microsoft.com/office/officeart/2018/2/layout/IconCircleList"/>
    <dgm:cxn modelId="{5A3D0FCD-294C-4E05-BE84-C0BB3397753A}" type="presParOf" srcId="{3B05F22F-EAF4-4814-9E2E-4BE385C0139E}" destId="{3B77266D-9BD4-4532-826E-0B4D79266AA3}" srcOrd="1" destOrd="0" presId="urn:microsoft.com/office/officeart/2018/2/layout/IconCircleList"/>
    <dgm:cxn modelId="{04F3EEE7-3CB8-463C-897A-598258461316}" type="presParOf" srcId="{3B05F22F-EAF4-4814-9E2E-4BE385C0139E}" destId="{6BB476AB-E3EB-4D8B-85DF-B65EFF6646F1}" srcOrd="2" destOrd="0" presId="urn:microsoft.com/office/officeart/2018/2/layout/IconCircleList"/>
    <dgm:cxn modelId="{62F9CA22-CAC7-4E9B-BD1F-4C2735019D7E}" type="presParOf" srcId="{6BB476AB-E3EB-4D8B-85DF-B65EFF6646F1}" destId="{6C1D5E6C-218B-4E35-8463-791F7CBEBBB7}" srcOrd="0" destOrd="0" presId="urn:microsoft.com/office/officeart/2018/2/layout/IconCircleList"/>
    <dgm:cxn modelId="{43267BE7-0FD5-441E-947C-3809F9DF098A}" type="presParOf" srcId="{6BB476AB-E3EB-4D8B-85DF-B65EFF6646F1}" destId="{AD30A240-0703-49E4-ADF0-C224E99332C2}" srcOrd="1" destOrd="0" presId="urn:microsoft.com/office/officeart/2018/2/layout/IconCircleList"/>
    <dgm:cxn modelId="{2F85664E-9A15-4074-BBA0-50E03BA1CE11}" type="presParOf" srcId="{6BB476AB-E3EB-4D8B-85DF-B65EFF6646F1}" destId="{F2F2F833-F17B-46BD-BE69-2CBF8AF2BEC3}" srcOrd="2" destOrd="0" presId="urn:microsoft.com/office/officeart/2018/2/layout/IconCircleList"/>
    <dgm:cxn modelId="{80EE3976-8180-447E-BFCC-D4F544EE0B70}" type="presParOf" srcId="{6BB476AB-E3EB-4D8B-85DF-B65EFF6646F1}" destId="{CE85A97B-DBE8-4CA2-9BEE-6BC924AA7AC1}" srcOrd="3" destOrd="0" presId="urn:microsoft.com/office/officeart/2018/2/layout/IconCircleList"/>
    <dgm:cxn modelId="{A159FD6D-5401-4EBA-A67A-E6B798EE7D64}" type="presParOf" srcId="{3B05F22F-EAF4-4814-9E2E-4BE385C0139E}" destId="{15975E96-AA6C-4F30-A31F-41D9362EFF49}" srcOrd="3" destOrd="0" presId="urn:microsoft.com/office/officeart/2018/2/layout/IconCircleList"/>
    <dgm:cxn modelId="{9EE0774A-DF65-4AAC-B142-1369C398D37B}" type="presParOf" srcId="{3B05F22F-EAF4-4814-9E2E-4BE385C0139E}" destId="{0DB150F3-2355-498A-AFCE-3415F5A92790}" srcOrd="4" destOrd="0" presId="urn:microsoft.com/office/officeart/2018/2/layout/IconCircleList"/>
    <dgm:cxn modelId="{F92DF3B0-7C87-4972-9149-F47F60E3FB4D}" type="presParOf" srcId="{0DB150F3-2355-498A-AFCE-3415F5A92790}" destId="{86B60A80-C80E-4DD3-89B7-C60B75FD636C}" srcOrd="0" destOrd="0" presId="urn:microsoft.com/office/officeart/2018/2/layout/IconCircleList"/>
    <dgm:cxn modelId="{B5088FD5-2A8E-4F3D-98A4-38548D3CB87F}" type="presParOf" srcId="{0DB150F3-2355-498A-AFCE-3415F5A92790}" destId="{4461547A-D390-43FC-8438-74F4FAC5569A}" srcOrd="1" destOrd="0" presId="urn:microsoft.com/office/officeart/2018/2/layout/IconCircleList"/>
    <dgm:cxn modelId="{BC4DF4D3-5611-4F23-B256-1E0C55D5B641}" type="presParOf" srcId="{0DB150F3-2355-498A-AFCE-3415F5A92790}" destId="{647290F0-3275-4BE2-9C48-AFF933F29F89}" srcOrd="2" destOrd="0" presId="urn:microsoft.com/office/officeart/2018/2/layout/IconCircleList"/>
    <dgm:cxn modelId="{530A87B8-6D5A-4303-8CEB-F63D2778E488}" type="presParOf" srcId="{0DB150F3-2355-498A-AFCE-3415F5A92790}" destId="{E6B66F39-F806-4808-B86C-CEA3F473EA66}" srcOrd="3" destOrd="0" presId="urn:microsoft.com/office/officeart/2018/2/layout/IconCircleList"/>
    <dgm:cxn modelId="{2CC6B0B0-5563-44F8-9A54-4D333774C36D}" type="presParOf" srcId="{3B05F22F-EAF4-4814-9E2E-4BE385C0139E}" destId="{DC754358-BAF5-4781-8780-3DDA5A4EC8E6}" srcOrd="5" destOrd="0" presId="urn:microsoft.com/office/officeart/2018/2/layout/IconCircleList"/>
    <dgm:cxn modelId="{2D04EDA1-B127-4EB8-8BC0-A73D1D047789}" type="presParOf" srcId="{3B05F22F-EAF4-4814-9E2E-4BE385C0139E}" destId="{B82FCBB8-A97E-43D5-A711-8CB258B161C5}" srcOrd="6" destOrd="0" presId="urn:microsoft.com/office/officeart/2018/2/layout/IconCircleList"/>
    <dgm:cxn modelId="{895C267F-52CE-4DBA-947C-3F891BA48AD9}" type="presParOf" srcId="{B82FCBB8-A97E-43D5-A711-8CB258B161C5}" destId="{80521D53-E86A-4FB6-80FA-F055CC88B658}" srcOrd="0" destOrd="0" presId="urn:microsoft.com/office/officeart/2018/2/layout/IconCircleList"/>
    <dgm:cxn modelId="{A61239A0-DC27-4BF0-8C1A-272F5D37AB3B}" type="presParOf" srcId="{B82FCBB8-A97E-43D5-A711-8CB258B161C5}" destId="{53E9E24D-9D3F-4C38-84E7-E48D62D8C047}" srcOrd="1" destOrd="0" presId="urn:microsoft.com/office/officeart/2018/2/layout/IconCircleList"/>
    <dgm:cxn modelId="{0D26EA13-F42B-4DE5-B457-45684E0D45FC}" type="presParOf" srcId="{B82FCBB8-A97E-43D5-A711-8CB258B161C5}" destId="{988DDD91-FD32-49B2-B2F2-7C9E736F7008}" srcOrd="2" destOrd="0" presId="urn:microsoft.com/office/officeart/2018/2/layout/IconCircleList"/>
    <dgm:cxn modelId="{A644B497-A8AC-4DDE-A18D-5CD0B8507724}" type="presParOf" srcId="{B82FCBB8-A97E-43D5-A711-8CB258B161C5}" destId="{A60B410E-C1FD-4A71-941A-163C2F9BC063}" srcOrd="3" destOrd="0" presId="urn:microsoft.com/office/officeart/2018/2/layout/IconCircleList"/>
    <dgm:cxn modelId="{068AFABF-9074-4895-B754-2EFCC7765094}" type="presParOf" srcId="{3B05F22F-EAF4-4814-9E2E-4BE385C0139E}" destId="{65E24A8B-093C-47EC-B17A-E314A09990F5}" srcOrd="7" destOrd="0" presId="urn:microsoft.com/office/officeart/2018/2/layout/IconCircleList"/>
    <dgm:cxn modelId="{8BAFE809-8C9D-4A15-8C4F-A95E49948DB8}" type="presParOf" srcId="{3B05F22F-EAF4-4814-9E2E-4BE385C0139E}" destId="{229BB110-F46A-4CA5-BBED-A34DEF94388C}" srcOrd="8" destOrd="0" presId="urn:microsoft.com/office/officeart/2018/2/layout/IconCircleList"/>
    <dgm:cxn modelId="{AE26097A-79BC-4E01-91E2-22C78DF7A842}" type="presParOf" srcId="{229BB110-F46A-4CA5-BBED-A34DEF94388C}" destId="{931C332A-B4DC-4BD2-9AA1-FCAA3C5968F4}" srcOrd="0" destOrd="0" presId="urn:microsoft.com/office/officeart/2018/2/layout/IconCircleList"/>
    <dgm:cxn modelId="{D7F42A76-EB7A-4353-86C8-4498DB272F47}" type="presParOf" srcId="{229BB110-F46A-4CA5-BBED-A34DEF94388C}" destId="{23D63139-2B8E-4BA5-B13B-9CB1D0412F70}" srcOrd="1" destOrd="0" presId="urn:microsoft.com/office/officeart/2018/2/layout/IconCircleList"/>
    <dgm:cxn modelId="{8A51D574-312E-4FEA-A06E-56BF8582692F}" type="presParOf" srcId="{229BB110-F46A-4CA5-BBED-A34DEF94388C}" destId="{7078B4D8-3C6F-454F-9DA7-BD50E7F8DDE9}" srcOrd="2" destOrd="0" presId="urn:microsoft.com/office/officeart/2018/2/layout/IconCircleList"/>
    <dgm:cxn modelId="{25ADB743-90C1-4827-A3C0-ED56A1C0740B}" type="presParOf" srcId="{229BB110-F46A-4CA5-BBED-A34DEF94388C}" destId="{89573A25-EF22-4CEC-912C-4DE6BD0371D8}" srcOrd="3" destOrd="0" presId="urn:microsoft.com/office/officeart/2018/2/layout/IconCircleList"/>
    <dgm:cxn modelId="{7C5DF93B-D2CA-4EB2-B8B1-33B4D61488B1}" type="presParOf" srcId="{3B05F22F-EAF4-4814-9E2E-4BE385C0139E}" destId="{7A0D9E1D-8ED1-4C09-8A92-3D54B0982094}" srcOrd="9" destOrd="0" presId="urn:microsoft.com/office/officeart/2018/2/layout/IconCircleList"/>
    <dgm:cxn modelId="{C08723BA-6C8C-4247-BF62-AACA7239A549}" type="presParOf" srcId="{3B05F22F-EAF4-4814-9E2E-4BE385C0139E}" destId="{69AF2685-1E6D-415B-8661-5BBF831154B0}" srcOrd="10" destOrd="0" presId="urn:microsoft.com/office/officeart/2018/2/layout/IconCircleList"/>
    <dgm:cxn modelId="{118D1301-4AAF-4F23-B978-458FCC647A5E}" type="presParOf" srcId="{69AF2685-1E6D-415B-8661-5BBF831154B0}" destId="{0FFD58AE-5AA8-49E9-8329-5DCA43396D3D}" srcOrd="0" destOrd="0" presId="urn:microsoft.com/office/officeart/2018/2/layout/IconCircleList"/>
    <dgm:cxn modelId="{CF55BDDA-C029-4584-8EBE-844F32CA64BA}" type="presParOf" srcId="{69AF2685-1E6D-415B-8661-5BBF831154B0}" destId="{52E42DEC-2BBC-45AA-BB6E-4A948C1E80B3}" srcOrd="1" destOrd="0" presId="urn:microsoft.com/office/officeart/2018/2/layout/IconCircleList"/>
    <dgm:cxn modelId="{77BD3C32-8E07-4881-93C3-FE090FEA5C5A}" type="presParOf" srcId="{69AF2685-1E6D-415B-8661-5BBF831154B0}" destId="{2C450CC1-E612-4783-8401-581B89D8A17C}" srcOrd="2" destOrd="0" presId="urn:microsoft.com/office/officeart/2018/2/layout/IconCircleList"/>
    <dgm:cxn modelId="{81CD834D-D213-49B6-891F-282AFEF2ACBC}" type="presParOf" srcId="{69AF2685-1E6D-415B-8661-5BBF831154B0}" destId="{E8993497-B31D-40AA-AF33-F923C730DC96}"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8A5569-C844-4214-B652-B003912AB27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18E94D3-B5C5-4A93-9078-6D84F258650D}">
      <dgm:prSet custT="1"/>
      <dgm:spPr>
        <a:xfrm>
          <a:off x="1057183" y="1805"/>
          <a:ext cx="9458416" cy="915310"/>
        </a:xfrm>
        <a:prstGeom prst="rect">
          <a:avLst/>
        </a:prstGeom>
        <a:noFill/>
        <a:ln>
          <a:noFill/>
        </a:ln>
        <a:effectLst/>
      </dgm:spPr>
      <dgm:t>
        <a:bodyPr/>
        <a:lstStyle/>
        <a:p>
          <a:r>
            <a:rPr lang="en-US" sz="1800" b="1" dirty="0">
              <a:solidFill>
                <a:sysClr val="window" lastClr="FFFFFF">
                  <a:hueOff val="0"/>
                  <a:satOff val="0"/>
                  <a:lumOff val="0"/>
                  <a:alphaOff val="0"/>
                </a:sysClr>
              </a:solidFill>
              <a:latin typeface="Calibri" panose="020F0502020204030204"/>
              <a:ea typeface="+mn-ea"/>
              <a:cs typeface="+mn-cs"/>
            </a:rPr>
            <a:t>Communication skills</a:t>
          </a:r>
          <a:r>
            <a:rPr lang="en-US" sz="1800" dirty="0">
              <a:solidFill>
                <a:sysClr val="window" lastClr="FFFFFF">
                  <a:hueOff val="0"/>
                  <a:satOff val="0"/>
                  <a:lumOff val="0"/>
                  <a:alphaOff val="0"/>
                </a:sysClr>
              </a:solidFill>
              <a:latin typeface="Calibri" panose="020F0502020204030204"/>
              <a:ea typeface="+mn-ea"/>
              <a:cs typeface="+mn-cs"/>
            </a:rPr>
            <a:t>. Communication is simply the process of transmitting or conveying facts, ideas, feelings, thoughts by one person to another. For communication to be effective it must be carefully planned and structured.</a:t>
          </a:r>
        </a:p>
      </dgm:t>
    </dgm:pt>
    <dgm:pt modelId="{0E738FD2-43B1-4E8D-AD6C-912EC9EED993}" type="parTrans" cxnId="{D961F2F7-FDF2-455F-849C-EAC8A7DCCDD0}">
      <dgm:prSet/>
      <dgm:spPr/>
      <dgm:t>
        <a:bodyPr/>
        <a:lstStyle/>
        <a:p>
          <a:endParaRPr lang="en-US"/>
        </a:p>
      </dgm:t>
    </dgm:pt>
    <dgm:pt modelId="{FFE62F85-8DAB-4AEC-B5E1-F8D20FC9FCB4}" type="sibTrans" cxnId="{D961F2F7-FDF2-455F-849C-EAC8A7DCCDD0}">
      <dgm:prSet/>
      <dgm:spPr/>
      <dgm:t>
        <a:bodyPr/>
        <a:lstStyle/>
        <a:p>
          <a:endParaRPr lang="en-US"/>
        </a:p>
      </dgm:t>
    </dgm:pt>
    <dgm:pt modelId="{2FEB8DD8-854B-4A08-8DD0-06EA2B90C23D}">
      <dgm:prSet custT="1"/>
      <dgm:spPr>
        <a:xfrm>
          <a:off x="1057183" y="1145944"/>
          <a:ext cx="9458416" cy="915310"/>
        </a:xfrm>
        <a:prstGeom prst="rect">
          <a:avLst/>
        </a:prstGeom>
        <a:noFill/>
        <a:ln>
          <a:noFill/>
        </a:ln>
        <a:effectLst/>
      </dgm:spPr>
      <dgm:t>
        <a:bodyPr/>
        <a:lstStyle/>
        <a:p>
          <a:r>
            <a:rPr lang="en-US" sz="1800" dirty="0">
              <a:solidFill>
                <a:sysClr val="window" lastClr="FFFFFF">
                  <a:hueOff val="0"/>
                  <a:satOff val="0"/>
                  <a:lumOff val="0"/>
                  <a:alphaOff val="0"/>
                </a:sysClr>
              </a:solidFill>
              <a:latin typeface="Calibri" panose="020F0502020204030204"/>
              <a:ea typeface="+mn-ea"/>
              <a:cs typeface="+mn-cs"/>
            </a:rPr>
            <a:t>This means you should have a purpose in mind, the people you are talking to find your talk meaningful, use clear, direct and simple words, you have to confirm that you have been understood, do not only talk but also listen to others and be informed and well informed. </a:t>
          </a:r>
        </a:p>
      </dgm:t>
    </dgm:pt>
    <dgm:pt modelId="{48C6CDEB-95F9-4939-9C9F-FBA0976FD6E1}" type="parTrans" cxnId="{164348C0-7795-4ADF-A363-F1BE4732F652}">
      <dgm:prSet/>
      <dgm:spPr/>
      <dgm:t>
        <a:bodyPr/>
        <a:lstStyle/>
        <a:p>
          <a:endParaRPr lang="en-US"/>
        </a:p>
      </dgm:t>
    </dgm:pt>
    <dgm:pt modelId="{CA9D43FB-C84C-4C8B-931D-DC10B3441802}" type="sibTrans" cxnId="{164348C0-7795-4ADF-A363-F1BE4732F652}">
      <dgm:prSet/>
      <dgm:spPr/>
      <dgm:t>
        <a:bodyPr/>
        <a:lstStyle/>
        <a:p>
          <a:endParaRPr lang="en-US"/>
        </a:p>
      </dgm:t>
    </dgm:pt>
    <dgm:pt modelId="{CD8189AF-61AF-43EA-AE95-4FC88B768F32}">
      <dgm:prSet/>
      <dgm:spPr>
        <a:xfrm>
          <a:off x="1057183" y="2290082"/>
          <a:ext cx="9458416" cy="915310"/>
        </a:xfrm>
        <a:prstGeom prst="rect">
          <a:avLst/>
        </a:prstGeom>
        <a:noFill/>
        <a:ln>
          <a:noFill/>
        </a:ln>
        <a:effectLst/>
      </dgm:spPr>
      <dgm:t>
        <a:bodyPr/>
        <a:lstStyle/>
        <a:p>
          <a:r>
            <a:rPr lang="en-US" b="1" dirty="0">
              <a:solidFill>
                <a:sysClr val="window" lastClr="FFFFFF">
                  <a:hueOff val="0"/>
                  <a:satOff val="0"/>
                  <a:lumOff val="0"/>
                  <a:alphaOff val="0"/>
                </a:sysClr>
              </a:solidFill>
              <a:latin typeface="Calibri" panose="020F0502020204030204"/>
              <a:ea typeface="+mn-ea"/>
              <a:cs typeface="+mn-cs"/>
            </a:rPr>
            <a:t>Listening skills</a:t>
          </a:r>
          <a:r>
            <a:rPr lang="en-US" dirty="0">
              <a:solidFill>
                <a:sysClr val="window" lastClr="FFFFFF">
                  <a:hueOff val="0"/>
                  <a:satOff val="0"/>
                  <a:lumOff val="0"/>
                  <a:alphaOff val="0"/>
                </a:sysClr>
              </a:solidFill>
              <a:latin typeface="Calibri" panose="020F0502020204030204"/>
              <a:ea typeface="+mn-ea"/>
              <a:cs typeface="+mn-cs"/>
            </a:rPr>
            <a:t>. All of us listen but we do not hear! Why? Because we do it badly. Listening means the ability to accurately receive and interpret the messages in the process of communication. A listener must first hear what is being said, then select and identify important points and then store it in the memory.</a:t>
          </a:r>
        </a:p>
      </dgm:t>
    </dgm:pt>
    <dgm:pt modelId="{630EC98D-9278-4D53-96E1-55222D17A1AF}" type="parTrans" cxnId="{D6ADE337-AF19-4EBF-964F-82440CFDE07F}">
      <dgm:prSet/>
      <dgm:spPr/>
      <dgm:t>
        <a:bodyPr/>
        <a:lstStyle/>
        <a:p>
          <a:endParaRPr lang="en-US"/>
        </a:p>
      </dgm:t>
    </dgm:pt>
    <dgm:pt modelId="{B0C6698F-824D-45F3-8E94-2ACBC8A46F0B}" type="sibTrans" cxnId="{D6ADE337-AF19-4EBF-964F-82440CFDE07F}">
      <dgm:prSet/>
      <dgm:spPr/>
      <dgm:t>
        <a:bodyPr/>
        <a:lstStyle/>
        <a:p>
          <a:endParaRPr lang="en-US"/>
        </a:p>
      </dgm:t>
    </dgm:pt>
    <dgm:pt modelId="{07FCF396-B4A5-4947-B662-51239C22D1C9}">
      <dgm:prSet/>
      <dgm:spPr>
        <a:xfrm>
          <a:off x="1057183" y="3434221"/>
          <a:ext cx="9458416" cy="915310"/>
        </a:xfrm>
        <a:prstGeom prst="rect">
          <a:avLst/>
        </a:prstGeom>
        <a:noFill/>
        <a:ln>
          <a:noFill/>
        </a:ln>
        <a:effectLst/>
      </dgm:spPr>
      <dgm:t>
        <a:bodyPr/>
        <a:lstStyle/>
        <a:p>
          <a:r>
            <a:rPr lang="en-US" b="1" dirty="0">
              <a:solidFill>
                <a:sysClr val="window" lastClr="FFFFFF">
                  <a:hueOff val="0"/>
                  <a:satOff val="0"/>
                  <a:lumOff val="0"/>
                  <a:alphaOff val="0"/>
                </a:sysClr>
              </a:solidFill>
              <a:latin typeface="Calibri" panose="020F0502020204030204"/>
              <a:ea typeface="+mn-ea"/>
              <a:cs typeface="+mn-cs"/>
            </a:rPr>
            <a:t>Negotiation</a:t>
          </a:r>
          <a:r>
            <a:rPr lang="en-US" dirty="0">
              <a:solidFill>
                <a:sysClr val="window" lastClr="FFFFFF">
                  <a:hueOff val="0"/>
                  <a:satOff val="0"/>
                  <a:lumOff val="0"/>
                  <a:alphaOff val="0"/>
                </a:sysClr>
              </a:solidFill>
              <a:latin typeface="Calibri" panose="020F0502020204030204"/>
              <a:ea typeface="+mn-ea"/>
              <a:cs typeface="+mn-cs"/>
            </a:rPr>
            <a:t> </a:t>
          </a:r>
          <a:r>
            <a:rPr lang="en-US" b="1" dirty="0">
              <a:solidFill>
                <a:sysClr val="window" lastClr="FFFFFF">
                  <a:hueOff val="0"/>
                  <a:satOff val="0"/>
                  <a:lumOff val="0"/>
                  <a:alphaOff val="0"/>
                </a:sysClr>
              </a:solidFill>
              <a:latin typeface="Calibri" panose="020F0502020204030204"/>
              <a:ea typeface="+mn-ea"/>
              <a:cs typeface="+mn-cs"/>
            </a:rPr>
            <a:t>skills</a:t>
          </a:r>
          <a:r>
            <a:rPr lang="en-US" dirty="0">
              <a:solidFill>
                <a:sysClr val="window" lastClr="FFFFFF">
                  <a:hueOff val="0"/>
                  <a:satOff val="0"/>
                  <a:lumOff val="0"/>
                  <a:alphaOff val="0"/>
                </a:sysClr>
              </a:solidFill>
              <a:latin typeface="Calibri" panose="020F0502020204030204"/>
              <a:ea typeface="+mn-ea"/>
              <a:cs typeface="+mn-cs"/>
            </a:rPr>
            <a:t>. It can be defined as the art of finding an agreement which can bring to an end a dispute between disputants. It is a means by which parties compromise and agree on the way forward about a difference. Its all about a give and take.</a:t>
          </a:r>
        </a:p>
      </dgm:t>
    </dgm:pt>
    <dgm:pt modelId="{E8A62D7F-28F2-418D-8423-15AEFD994A21}" type="parTrans" cxnId="{1DD90A86-D355-4ACE-96A5-FCCA4AEF2A63}">
      <dgm:prSet/>
      <dgm:spPr/>
      <dgm:t>
        <a:bodyPr/>
        <a:lstStyle/>
        <a:p>
          <a:endParaRPr lang="en-US"/>
        </a:p>
      </dgm:t>
    </dgm:pt>
    <dgm:pt modelId="{C1C60767-5CB5-48AD-BE5B-0C6147E50A40}" type="sibTrans" cxnId="{1DD90A86-D355-4ACE-96A5-FCCA4AEF2A63}">
      <dgm:prSet/>
      <dgm:spPr/>
      <dgm:t>
        <a:bodyPr/>
        <a:lstStyle/>
        <a:p>
          <a:endParaRPr lang="en-US"/>
        </a:p>
      </dgm:t>
    </dgm:pt>
    <dgm:pt modelId="{586A84BF-BFFE-434F-92D2-04F14B64D3FA}" type="pres">
      <dgm:prSet presAssocID="{A38A5569-C844-4214-B652-B003912AB27E}" presName="root" presStyleCnt="0">
        <dgm:presLayoutVars>
          <dgm:dir/>
          <dgm:resizeHandles val="exact"/>
        </dgm:presLayoutVars>
      </dgm:prSet>
      <dgm:spPr/>
      <dgm:t>
        <a:bodyPr/>
        <a:lstStyle/>
        <a:p>
          <a:endParaRPr lang="en-US"/>
        </a:p>
      </dgm:t>
    </dgm:pt>
    <dgm:pt modelId="{9BE924D9-ABC0-4F99-8ED3-7ED8AE787E90}" type="pres">
      <dgm:prSet presAssocID="{518E94D3-B5C5-4A93-9078-6D84F258650D}" presName="compNode" presStyleCnt="0"/>
      <dgm:spPr/>
    </dgm:pt>
    <dgm:pt modelId="{11B7F76F-A7C0-4277-87BC-002A390E1C5A}" type="pres">
      <dgm:prSet presAssocID="{518E94D3-B5C5-4A93-9078-6D84F258650D}" presName="bgRect" presStyleLbl="bgShp" presStyleIdx="0" presStyleCnt="4" custLinFactNeighborX="9359" custLinFactNeighborY="-74814"/>
      <dgm:spPr>
        <a:xfrm>
          <a:off x="0" y="1805"/>
          <a:ext cx="10515600" cy="915310"/>
        </a:xfrm>
        <a:prstGeom prst="roundRect">
          <a:avLst>
            <a:gd name="adj" fmla="val 10000"/>
          </a:avLst>
        </a:prstGeom>
        <a:solidFill>
          <a:srgbClr val="ED7D31">
            <a:hueOff val="0"/>
            <a:satOff val="0"/>
            <a:lumOff val="0"/>
            <a:alphaOff val="0"/>
          </a:srgbClr>
        </a:solidFill>
        <a:ln>
          <a:noFill/>
        </a:ln>
        <a:effectLst/>
      </dgm:spPr>
    </dgm:pt>
    <dgm:pt modelId="{6BA2183C-73A6-420F-A618-E7965D6286EB}" type="pres">
      <dgm:prSet presAssocID="{518E94D3-B5C5-4A93-9078-6D84F258650D}" presName="iconRect" presStyleLbl="node1" presStyleIdx="0" presStyleCnt="4"/>
      <dgm: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Subtitles"/>
        </a:ext>
      </dgm:extLst>
    </dgm:pt>
    <dgm:pt modelId="{836DB9A9-9882-449F-BE42-BCA858249B95}" type="pres">
      <dgm:prSet presAssocID="{518E94D3-B5C5-4A93-9078-6D84F258650D}" presName="spaceRect" presStyleCnt="0"/>
      <dgm:spPr/>
    </dgm:pt>
    <dgm:pt modelId="{732106F7-ABF7-4419-957D-7BAE77BBFCF3}" type="pres">
      <dgm:prSet presAssocID="{518E94D3-B5C5-4A93-9078-6D84F258650D}" presName="parTx" presStyleLbl="revTx" presStyleIdx="0" presStyleCnt="4">
        <dgm:presLayoutVars>
          <dgm:chMax val="0"/>
          <dgm:chPref val="0"/>
        </dgm:presLayoutVars>
      </dgm:prSet>
      <dgm:spPr/>
      <dgm:t>
        <a:bodyPr/>
        <a:lstStyle/>
        <a:p>
          <a:endParaRPr lang="en-US"/>
        </a:p>
      </dgm:t>
    </dgm:pt>
    <dgm:pt modelId="{D2429D26-B131-48A6-89DA-EE009D813502}" type="pres">
      <dgm:prSet presAssocID="{FFE62F85-8DAB-4AEC-B5E1-F8D20FC9FCB4}" presName="sibTrans" presStyleCnt="0"/>
      <dgm:spPr/>
    </dgm:pt>
    <dgm:pt modelId="{2650B331-CBB8-4DC4-A34B-8BD4B3BC3FBF}" type="pres">
      <dgm:prSet presAssocID="{2FEB8DD8-854B-4A08-8DD0-06EA2B90C23D}" presName="compNode" presStyleCnt="0"/>
      <dgm:spPr/>
    </dgm:pt>
    <dgm:pt modelId="{343847A6-26EF-4B8B-86C5-D5BDC162AFD1}" type="pres">
      <dgm:prSet presAssocID="{2FEB8DD8-854B-4A08-8DD0-06EA2B90C23D}" presName="bgRect" presStyleLbl="bgShp" presStyleIdx="1" presStyleCnt="4"/>
      <dgm:spPr>
        <a:xfrm>
          <a:off x="0" y="1145944"/>
          <a:ext cx="10515600" cy="915310"/>
        </a:xfrm>
        <a:prstGeom prst="roundRect">
          <a:avLst>
            <a:gd name="adj" fmla="val 10000"/>
          </a:avLst>
        </a:prstGeom>
        <a:solidFill>
          <a:srgbClr val="A5A5A5">
            <a:hueOff val="0"/>
            <a:satOff val="0"/>
            <a:lumOff val="0"/>
            <a:alphaOff val="0"/>
          </a:srgbClr>
        </a:solidFill>
        <a:ln>
          <a:noFill/>
        </a:ln>
        <a:effectLst/>
      </dgm:spPr>
    </dgm:pt>
    <dgm:pt modelId="{07830431-4983-4922-B0A5-87B848CF7437}" type="pres">
      <dgm:prSet presAssocID="{2FEB8DD8-854B-4A08-8DD0-06EA2B90C23D}" presName="iconRect" presStyleLbl="node1" presStyleIdx="1" presStyleCnt="4"/>
      <dgm: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Chat"/>
        </a:ext>
      </dgm:extLst>
    </dgm:pt>
    <dgm:pt modelId="{8F5051F9-87E2-4C44-A0E0-6BE205C6E51E}" type="pres">
      <dgm:prSet presAssocID="{2FEB8DD8-854B-4A08-8DD0-06EA2B90C23D}" presName="spaceRect" presStyleCnt="0"/>
      <dgm:spPr/>
    </dgm:pt>
    <dgm:pt modelId="{9BC50441-D522-4C30-B0E2-464653883C93}" type="pres">
      <dgm:prSet presAssocID="{2FEB8DD8-854B-4A08-8DD0-06EA2B90C23D}" presName="parTx" presStyleLbl="revTx" presStyleIdx="1" presStyleCnt="4">
        <dgm:presLayoutVars>
          <dgm:chMax val="0"/>
          <dgm:chPref val="0"/>
        </dgm:presLayoutVars>
      </dgm:prSet>
      <dgm:spPr/>
      <dgm:t>
        <a:bodyPr/>
        <a:lstStyle/>
        <a:p>
          <a:endParaRPr lang="en-US"/>
        </a:p>
      </dgm:t>
    </dgm:pt>
    <dgm:pt modelId="{8545E8DF-8226-498D-81F7-13C77240C864}" type="pres">
      <dgm:prSet presAssocID="{CA9D43FB-C84C-4C8B-931D-DC10B3441802}" presName="sibTrans" presStyleCnt="0"/>
      <dgm:spPr/>
    </dgm:pt>
    <dgm:pt modelId="{6E1C6E66-CC0E-4DA4-8EF2-96C7EEDD18AD}" type="pres">
      <dgm:prSet presAssocID="{CD8189AF-61AF-43EA-AE95-4FC88B768F32}" presName="compNode" presStyleCnt="0"/>
      <dgm:spPr/>
    </dgm:pt>
    <dgm:pt modelId="{25696908-5EA5-4584-A477-63155F984618}" type="pres">
      <dgm:prSet presAssocID="{CD8189AF-61AF-43EA-AE95-4FC88B768F32}" presName="bgRect" presStyleLbl="bgShp" presStyleIdx="2" presStyleCnt="4"/>
      <dgm:spPr>
        <a:xfrm>
          <a:off x="0" y="2290082"/>
          <a:ext cx="10515600" cy="915310"/>
        </a:xfrm>
        <a:prstGeom prst="roundRect">
          <a:avLst>
            <a:gd name="adj" fmla="val 10000"/>
          </a:avLst>
        </a:prstGeom>
        <a:solidFill>
          <a:srgbClr val="FFC000">
            <a:hueOff val="0"/>
            <a:satOff val="0"/>
            <a:lumOff val="0"/>
            <a:alphaOff val="0"/>
          </a:srgbClr>
        </a:solidFill>
        <a:ln>
          <a:noFill/>
        </a:ln>
        <a:effectLst/>
      </dgm:spPr>
    </dgm:pt>
    <dgm:pt modelId="{AB0EBC2D-C2C6-4113-A41D-1F3E2337DEA2}" type="pres">
      <dgm:prSet presAssocID="{CD8189AF-61AF-43EA-AE95-4FC88B768F32}" presName="iconRect" presStyleLbl="node1" presStyleIdx="2" presStyleCnt="4"/>
      <dgm: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Ear"/>
        </a:ext>
      </dgm:extLst>
    </dgm:pt>
    <dgm:pt modelId="{C3B0C210-02BC-45A8-A344-B6E3B9A51D00}" type="pres">
      <dgm:prSet presAssocID="{CD8189AF-61AF-43EA-AE95-4FC88B768F32}" presName="spaceRect" presStyleCnt="0"/>
      <dgm:spPr/>
    </dgm:pt>
    <dgm:pt modelId="{BE838C4C-6250-42A5-AAF2-33F245505F55}" type="pres">
      <dgm:prSet presAssocID="{CD8189AF-61AF-43EA-AE95-4FC88B768F32}" presName="parTx" presStyleLbl="revTx" presStyleIdx="2" presStyleCnt="4">
        <dgm:presLayoutVars>
          <dgm:chMax val="0"/>
          <dgm:chPref val="0"/>
        </dgm:presLayoutVars>
      </dgm:prSet>
      <dgm:spPr/>
      <dgm:t>
        <a:bodyPr/>
        <a:lstStyle/>
        <a:p>
          <a:endParaRPr lang="en-US"/>
        </a:p>
      </dgm:t>
    </dgm:pt>
    <dgm:pt modelId="{EFD0A8BD-1665-444C-9F1B-A36E640CFA97}" type="pres">
      <dgm:prSet presAssocID="{B0C6698F-824D-45F3-8E94-2ACBC8A46F0B}" presName="sibTrans" presStyleCnt="0"/>
      <dgm:spPr/>
    </dgm:pt>
    <dgm:pt modelId="{5955AE36-FEAF-4D8C-AD0D-844E5405440F}" type="pres">
      <dgm:prSet presAssocID="{07FCF396-B4A5-4947-B662-51239C22D1C9}" presName="compNode" presStyleCnt="0"/>
      <dgm:spPr/>
    </dgm:pt>
    <dgm:pt modelId="{10CACC04-C3E9-467F-8F9F-EC7B3328FC59}" type="pres">
      <dgm:prSet presAssocID="{07FCF396-B4A5-4947-B662-51239C22D1C9}" presName="bgRect" presStyleLbl="bgShp" presStyleIdx="3" presStyleCnt="4"/>
      <dgm:spPr>
        <a:xfrm>
          <a:off x="0" y="3434221"/>
          <a:ext cx="10515600" cy="915310"/>
        </a:xfrm>
        <a:prstGeom prst="roundRect">
          <a:avLst>
            <a:gd name="adj" fmla="val 10000"/>
          </a:avLst>
        </a:prstGeom>
        <a:solidFill>
          <a:srgbClr val="4472C4">
            <a:hueOff val="0"/>
            <a:satOff val="0"/>
            <a:lumOff val="0"/>
            <a:alphaOff val="0"/>
          </a:srgbClr>
        </a:solidFill>
        <a:ln>
          <a:noFill/>
        </a:ln>
        <a:effectLst/>
      </dgm:spPr>
    </dgm:pt>
    <dgm:pt modelId="{8566663D-285D-41F4-B0B6-75426305D554}" type="pres">
      <dgm:prSet presAssocID="{07FCF396-B4A5-4947-B662-51239C22D1C9}" presName="iconRect" presStyleLbl="node1" presStyleIdx="3" presStyleCnt="4"/>
      <dgm: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Branching Diagram"/>
        </a:ext>
      </dgm:extLst>
    </dgm:pt>
    <dgm:pt modelId="{0959FFF3-68F9-414E-8634-12D9C38B5E23}" type="pres">
      <dgm:prSet presAssocID="{07FCF396-B4A5-4947-B662-51239C22D1C9}" presName="spaceRect" presStyleCnt="0"/>
      <dgm:spPr/>
    </dgm:pt>
    <dgm:pt modelId="{88C1B998-D388-458C-8E1C-2D83FEBA1612}" type="pres">
      <dgm:prSet presAssocID="{07FCF396-B4A5-4947-B662-51239C22D1C9}" presName="parTx" presStyleLbl="revTx" presStyleIdx="3" presStyleCnt="4">
        <dgm:presLayoutVars>
          <dgm:chMax val="0"/>
          <dgm:chPref val="0"/>
        </dgm:presLayoutVars>
      </dgm:prSet>
      <dgm:spPr/>
      <dgm:t>
        <a:bodyPr/>
        <a:lstStyle/>
        <a:p>
          <a:endParaRPr lang="en-US"/>
        </a:p>
      </dgm:t>
    </dgm:pt>
  </dgm:ptLst>
  <dgm:cxnLst>
    <dgm:cxn modelId="{D6ADE337-AF19-4EBF-964F-82440CFDE07F}" srcId="{A38A5569-C844-4214-B652-B003912AB27E}" destId="{CD8189AF-61AF-43EA-AE95-4FC88B768F32}" srcOrd="2" destOrd="0" parTransId="{630EC98D-9278-4D53-96E1-55222D17A1AF}" sibTransId="{B0C6698F-824D-45F3-8E94-2ACBC8A46F0B}"/>
    <dgm:cxn modelId="{C1E356A6-EC39-4E7E-87BE-C1E5C0469611}" type="presOf" srcId="{518E94D3-B5C5-4A93-9078-6D84F258650D}" destId="{732106F7-ABF7-4419-957D-7BAE77BBFCF3}" srcOrd="0" destOrd="0" presId="urn:microsoft.com/office/officeart/2018/2/layout/IconVerticalSolidList"/>
    <dgm:cxn modelId="{D961F2F7-FDF2-455F-849C-EAC8A7DCCDD0}" srcId="{A38A5569-C844-4214-B652-B003912AB27E}" destId="{518E94D3-B5C5-4A93-9078-6D84F258650D}" srcOrd="0" destOrd="0" parTransId="{0E738FD2-43B1-4E8D-AD6C-912EC9EED993}" sibTransId="{FFE62F85-8DAB-4AEC-B5E1-F8D20FC9FCB4}"/>
    <dgm:cxn modelId="{164348C0-7795-4ADF-A363-F1BE4732F652}" srcId="{A38A5569-C844-4214-B652-B003912AB27E}" destId="{2FEB8DD8-854B-4A08-8DD0-06EA2B90C23D}" srcOrd="1" destOrd="0" parTransId="{48C6CDEB-95F9-4939-9C9F-FBA0976FD6E1}" sibTransId="{CA9D43FB-C84C-4C8B-931D-DC10B3441802}"/>
    <dgm:cxn modelId="{38EE7F95-064D-4040-A03A-93D2E9D2962F}" type="presOf" srcId="{A38A5569-C844-4214-B652-B003912AB27E}" destId="{586A84BF-BFFE-434F-92D2-04F14B64D3FA}" srcOrd="0" destOrd="0" presId="urn:microsoft.com/office/officeart/2018/2/layout/IconVerticalSolidList"/>
    <dgm:cxn modelId="{EEFFB7EA-0A8A-4DD8-8707-A4307D3BE3BD}" type="presOf" srcId="{07FCF396-B4A5-4947-B662-51239C22D1C9}" destId="{88C1B998-D388-458C-8E1C-2D83FEBA1612}" srcOrd="0" destOrd="0" presId="urn:microsoft.com/office/officeart/2018/2/layout/IconVerticalSolidList"/>
    <dgm:cxn modelId="{1DD90A86-D355-4ACE-96A5-FCCA4AEF2A63}" srcId="{A38A5569-C844-4214-B652-B003912AB27E}" destId="{07FCF396-B4A5-4947-B662-51239C22D1C9}" srcOrd="3" destOrd="0" parTransId="{E8A62D7F-28F2-418D-8423-15AEFD994A21}" sibTransId="{C1C60767-5CB5-48AD-BE5B-0C6147E50A40}"/>
    <dgm:cxn modelId="{F95F2C36-E678-4F6B-BBED-DF56A9E03310}" type="presOf" srcId="{2FEB8DD8-854B-4A08-8DD0-06EA2B90C23D}" destId="{9BC50441-D522-4C30-B0E2-464653883C93}" srcOrd="0" destOrd="0" presId="urn:microsoft.com/office/officeart/2018/2/layout/IconVerticalSolidList"/>
    <dgm:cxn modelId="{2336EC63-9CDE-4C6C-841E-B9299AAB6ED2}" type="presOf" srcId="{CD8189AF-61AF-43EA-AE95-4FC88B768F32}" destId="{BE838C4C-6250-42A5-AAF2-33F245505F55}" srcOrd="0" destOrd="0" presId="urn:microsoft.com/office/officeart/2018/2/layout/IconVerticalSolidList"/>
    <dgm:cxn modelId="{6261E53B-01AD-46E4-B165-ADB74B02DAC8}" type="presParOf" srcId="{586A84BF-BFFE-434F-92D2-04F14B64D3FA}" destId="{9BE924D9-ABC0-4F99-8ED3-7ED8AE787E90}" srcOrd="0" destOrd="0" presId="urn:microsoft.com/office/officeart/2018/2/layout/IconVerticalSolidList"/>
    <dgm:cxn modelId="{957C7DC5-C0F4-457F-B4EA-6E1B979CC320}" type="presParOf" srcId="{9BE924D9-ABC0-4F99-8ED3-7ED8AE787E90}" destId="{11B7F76F-A7C0-4277-87BC-002A390E1C5A}" srcOrd="0" destOrd="0" presId="urn:microsoft.com/office/officeart/2018/2/layout/IconVerticalSolidList"/>
    <dgm:cxn modelId="{5DC8D709-A240-457D-AB08-8630FA630E44}" type="presParOf" srcId="{9BE924D9-ABC0-4F99-8ED3-7ED8AE787E90}" destId="{6BA2183C-73A6-420F-A618-E7965D6286EB}" srcOrd="1" destOrd="0" presId="urn:microsoft.com/office/officeart/2018/2/layout/IconVerticalSolidList"/>
    <dgm:cxn modelId="{3F57304A-31FB-4A12-9D5F-A94DA314BFF9}" type="presParOf" srcId="{9BE924D9-ABC0-4F99-8ED3-7ED8AE787E90}" destId="{836DB9A9-9882-449F-BE42-BCA858249B95}" srcOrd="2" destOrd="0" presId="urn:microsoft.com/office/officeart/2018/2/layout/IconVerticalSolidList"/>
    <dgm:cxn modelId="{0E992B57-97ED-4A06-9D74-7C93C1280B35}" type="presParOf" srcId="{9BE924D9-ABC0-4F99-8ED3-7ED8AE787E90}" destId="{732106F7-ABF7-4419-957D-7BAE77BBFCF3}" srcOrd="3" destOrd="0" presId="urn:microsoft.com/office/officeart/2018/2/layout/IconVerticalSolidList"/>
    <dgm:cxn modelId="{7D2E8039-BF61-4353-8088-CDE134812E76}" type="presParOf" srcId="{586A84BF-BFFE-434F-92D2-04F14B64D3FA}" destId="{D2429D26-B131-48A6-89DA-EE009D813502}" srcOrd="1" destOrd="0" presId="urn:microsoft.com/office/officeart/2018/2/layout/IconVerticalSolidList"/>
    <dgm:cxn modelId="{F4CA5B80-9322-435E-8F0A-017FC870F9EE}" type="presParOf" srcId="{586A84BF-BFFE-434F-92D2-04F14B64D3FA}" destId="{2650B331-CBB8-4DC4-A34B-8BD4B3BC3FBF}" srcOrd="2" destOrd="0" presId="urn:microsoft.com/office/officeart/2018/2/layout/IconVerticalSolidList"/>
    <dgm:cxn modelId="{025080AC-CFCD-4E31-B48D-9F79D977F18C}" type="presParOf" srcId="{2650B331-CBB8-4DC4-A34B-8BD4B3BC3FBF}" destId="{343847A6-26EF-4B8B-86C5-D5BDC162AFD1}" srcOrd="0" destOrd="0" presId="urn:microsoft.com/office/officeart/2018/2/layout/IconVerticalSolidList"/>
    <dgm:cxn modelId="{99012F77-3749-4E5B-A9F8-43C5048DFB10}" type="presParOf" srcId="{2650B331-CBB8-4DC4-A34B-8BD4B3BC3FBF}" destId="{07830431-4983-4922-B0A5-87B848CF7437}" srcOrd="1" destOrd="0" presId="urn:microsoft.com/office/officeart/2018/2/layout/IconVerticalSolidList"/>
    <dgm:cxn modelId="{FDD045B5-C32C-4C6C-BA45-69F11F318019}" type="presParOf" srcId="{2650B331-CBB8-4DC4-A34B-8BD4B3BC3FBF}" destId="{8F5051F9-87E2-4C44-A0E0-6BE205C6E51E}" srcOrd="2" destOrd="0" presId="urn:microsoft.com/office/officeart/2018/2/layout/IconVerticalSolidList"/>
    <dgm:cxn modelId="{D800EA8D-34AA-445C-939E-179469CCF169}" type="presParOf" srcId="{2650B331-CBB8-4DC4-A34B-8BD4B3BC3FBF}" destId="{9BC50441-D522-4C30-B0E2-464653883C93}" srcOrd="3" destOrd="0" presId="urn:microsoft.com/office/officeart/2018/2/layout/IconVerticalSolidList"/>
    <dgm:cxn modelId="{E5F3DEB7-63C4-44CD-BF59-4878638B941C}" type="presParOf" srcId="{586A84BF-BFFE-434F-92D2-04F14B64D3FA}" destId="{8545E8DF-8226-498D-81F7-13C77240C864}" srcOrd="3" destOrd="0" presId="urn:microsoft.com/office/officeart/2018/2/layout/IconVerticalSolidList"/>
    <dgm:cxn modelId="{4B618AAA-9B9C-4B68-8DCF-4113E470C3C3}" type="presParOf" srcId="{586A84BF-BFFE-434F-92D2-04F14B64D3FA}" destId="{6E1C6E66-CC0E-4DA4-8EF2-96C7EEDD18AD}" srcOrd="4" destOrd="0" presId="urn:microsoft.com/office/officeart/2018/2/layout/IconVerticalSolidList"/>
    <dgm:cxn modelId="{BA5715AC-6FB5-4EB9-9A0A-3AA33DE123D9}" type="presParOf" srcId="{6E1C6E66-CC0E-4DA4-8EF2-96C7EEDD18AD}" destId="{25696908-5EA5-4584-A477-63155F984618}" srcOrd="0" destOrd="0" presId="urn:microsoft.com/office/officeart/2018/2/layout/IconVerticalSolidList"/>
    <dgm:cxn modelId="{F8293F47-C2C6-4083-A9F5-38D24576B8E6}" type="presParOf" srcId="{6E1C6E66-CC0E-4DA4-8EF2-96C7EEDD18AD}" destId="{AB0EBC2D-C2C6-4113-A41D-1F3E2337DEA2}" srcOrd="1" destOrd="0" presId="urn:microsoft.com/office/officeart/2018/2/layout/IconVerticalSolidList"/>
    <dgm:cxn modelId="{D46F4717-738A-4C3C-9F08-737674658C2A}" type="presParOf" srcId="{6E1C6E66-CC0E-4DA4-8EF2-96C7EEDD18AD}" destId="{C3B0C210-02BC-45A8-A344-B6E3B9A51D00}" srcOrd="2" destOrd="0" presId="urn:microsoft.com/office/officeart/2018/2/layout/IconVerticalSolidList"/>
    <dgm:cxn modelId="{787A3FA7-327C-4CFB-A2E9-E8A598F9FD2B}" type="presParOf" srcId="{6E1C6E66-CC0E-4DA4-8EF2-96C7EEDD18AD}" destId="{BE838C4C-6250-42A5-AAF2-33F245505F55}" srcOrd="3" destOrd="0" presId="urn:microsoft.com/office/officeart/2018/2/layout/IconVerticalSolidList"/>
    <dgm:cxn modelId="{9BBF5BAF-33F1-4F6B-B0D6-E5D4D05AE9DA}" type="presParOf" srcId="{586A84BF-BFFE-434F-92D2-04F14B64D3FA}" destId="{EFD0A8BD-1665-444C-9F1B-A36E640CFA97}" srcOrd="5" destOrd="0" presId="urn:microsoft.com/office/officeart/2018/2/layout/IconVerticalSolidList"/>
    <dgm:cxn modelId="{E5A47860-90A7-4A4B-B5B8-A09998FB01B1}" type="presParOf" srcId="{586A84BF-BFFE-434F-92D2-04F14B64D3FA}" destId="{5955AE36-FEAF-4D8C-AD0D-844E5405440F}" srcOrd="6" destOrd="0" presId="urn:microsoft.com/office/officeart/2018/2/layout/IconVerticalSolidList"/>
    <dgm:cxn modelId="{4580EC47-5DEA-4E3E-988F-7285D935B597}" type="presParOf" srcId="{5955AE36-FEAF-4D8C-AD0D-844E5405440F}" destId="{10CACC04-C3E9-467F-8F9F-EC7B3328FC59}" srcOrd="0" destOrd="0" presId="urn:microsoft.com/office/officeart/2018/2/layout/IconVerticalSolidList"/>
    <dgm:cxn modelId="{E9D865DB-B555-4D02-85DC-057AF1748758}" type="presParOf" srcId="{5955AE36-FEAF-4D8C-AD0D-844E5405440F}" destId="{8566663D-285D-41F4-B0B6-75426305D554}" srcOrd="1" destOrd="0" presId="urn:microsoft.com/office/officeart/2018/2/layout/IconVerticalSolidList"/>
    <dgm:cxn modelId="{CD91E915-21F3-4743-8F54-9298979224F2}" type="presParOf" srcId="{5955AE36-FEAF-4D8C-AD0D-844E5405440F}" destId="{0959FFF3-68F9-414E-8634-12D9C38B5E23}" srcOrd="2" destOrd="0" presId="urn:microsoft.com/office/officeart/2018/2/layout/IconVerticalSolidList"/>
    <dgm:cxn modelId="{1153AD44-A3D3-4208-877A-297B904317FE}" type="presParOf" srcId="{5955AE36-FEAF-4D8C-AD0D-844E5405440F}" destId="{88C1B998-D388-458C-8E1C-2D83FEBA1612}"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72F9B1-A41F-42C9-99B1-9B9FE589685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CDF74C6-1A89-43CA-A9F4-D98EB80124CE}">
      <dgm:prSet custT="1"/>
      <dgm:spPr>
        <a:xfrm>
          <a:off x="1437631" y="531"/>
          <a:ext cx="9077968" cy="1244702"/>
        </a:xfrm>
        <a:prstGeom prst="rect">
          <a:avLst/>
        </a:prstGeom>
        <a:noFill/>
        <a:ln>
          <a:noFill/>
        </a:ln>
        <a:effectLst/>
      </dgm:spPr>
      <dgm:t>
        <a:bodyPr/>
        <a:lstStyle/>
        <a:p>
          <a:r>
            <a:rPr lang="en-US" sz="1800" dirty="0">
              <a:solidFill>
                <a:sysClr val="window" lastClr="FFFFFF">
                  <a:hueOff val="0"/>
                  <a:satOff val="0"/>
                  <a:lumOff val="0"/>
                  <a:alphaOff val="0"/>
                </a:sysClr>
              </a:solidFill>
              <a:latin typeface="Calibri" panose="020F0502020204030204"/>
              <a:ea typeface="+mn-ea"/>
              <a:cs typeface="+mn-cs"/>
            </a:rPr>
            <a:t>Negotiation has many possible outcomes but the most desirable is the I win: you win where none of the parties to the dispute loses. Both parties generate options and move forward to a settlement.</a:t>
          </a:r>
        </a:p>
      </dgm:t>
    </dgm:pt>
    <dgm:pt modelId="{E9262547-7AA8-4064-8834-8443177094DE}" type="parTrans" cxnId="{5EC60695-30AF-401F-B3E6-0D7991E00454}">
      <dgm:prSet/>
      <dgm:spPr/>
      <dgm:t>
        <a:bodyPr/>
        <a:lstStyle/>
        <a:p>
          <a:endParaRPr lang="en-US"/>
        </a:p>
      </dgm:t>
    </dgm:pt>
    <dgm:pt modelId="{B5FDC13B-BC97-49D1-B6C4-B8866AC0114E}" type="sibTrans" cxnId="{5EC60695-30AF-401F-B3E6-0D7991E00454}">
      <dgm:prSet/>
      <dgm:spPr/>
      <dgm:t>
        <a:bodyPr/>
        <a:lstStyle/>
        <a:p>
          <a:endParaRPr lang="en-US"/>
        </a:p>
      </dgm:t>
    </dgm:pt>
    <dgm:pt modelId="{8D2159EE-136F-47D7-8F7F-6F765D098345}">
      <dgm:prSet custT="1"/>
      <dgm:spPr>
        <a:xfrm>
          <a:off x="1437631" y="1556410"/>
          <a:ext cx="9077968" cy="1244702"/>
        </a:xfrm>
        <a:prstGeom prst="rect">
          <a:avLst/>
        </a:prstGeom>
        <a:noFill/>
        <a:ln>
          <a:noFill/>
        </a:ln>
        <a:effectLst/>
      </dgm:spPr>
      <dgm:t>
        <a:bodyPr/>
        <a:lstStyle/>
        <a:p>
          <a:r>
            <a:rPr lang="en-US" sz="1800" b="1" dirty="0">
              <a:solidFill>
                <a:sysClr val="window" lastClr="FFFFFF">
                  <a:hueOff val="0"/>
                  <a:satOff val="0"/>
                  <a:lumOff val="0"/>
                  <a:alphaOff val="0"/>
                </a:sysClr>
              </a:solidFill>
              <a:latin typeface="Calibri" panose="020F0502020204030204"/>
              <a:ea typeface="+mn-ea"/>
              <a:cs typeface="+mn-cs"/>
            </a:rPr>
            <a:t>Building Rapport and Trust</a:t>
          </a:r>
          <a:r>
            <a:rPr lang="en-US" sz="1800" dirty="0">
              <a:solidFill>
                <a:sysClr val="window" lastClr="FFFFFF">
                  <a:hueOff val="0"/>
                  <a:satOff val="0"/>
                  <a:lumOff val="0"/>
                  <a:alphaOff val="0"/>
                </a:sysClr>
              </a:solidFill>
              <a:latin typeface="Calibri" panose="020F0502020204030204"/>
              <a:ea typeface="+mn-ea"/>
              <a:cs typeface="+mn-cs"/>
            </a:rPr>
            <a:t>. Building rapport and trust is crucial in any mediation process. A mediator needs to create an environment where parties feel comfortable expressing their thoughts and concerns. Establishing trust allows for open communication, enabling parties to work towards a resolution effectively. The mediator’s impartiality and empathy play a significant role in building this trust.</a:t>
          </a:r>
        </a:p>
      </dgm:t>
    </dgm:pt>
    <dgm:pt modelId="{B6B84498-0DC2-46BC-B7C7-9966FB6CDB47}" type="parTrans" cxnId="{00BA86BC-23CB-4967-AEFC-92A2178DAA8D}">
      <dgm:prSet/>
      <dgm:spPr/>
      <dgm:t>
        <a:bodyPr/>
        <a:lstStyle/>
        <a:p>
          <a:endParaRPr lang="en-US"/>
        </a:p>
      </dgm:t>
    </dgm:pt>
    <dgm:pt modelId="{EBACC548-C613-4866-A338-693B56C0B8FD}" type="sibTrans" cxnId="{00BA86BC-23CB-4967-AEFC-92A2178DAA8D}">
      <dgm:prSet/>
      <dgm:spPr/>
      <dgm:t>
        <a:bodyPr/>
        <a:lstStyle/>
        <a:p>
          <a:endParaRPr lang="en-US"/>
        </a:p>
      </dgm:t>
    </dgm:pt>
    <dgm:pt modelId="{CD366FA2-7815-4F22-B5E8-2F2C8FE7F73A}">
      <dgm:prSet custT="1"/>
      <dgm:spPr>
        <a:xfrm>
          <a:off x="1437631" y="3112289"/>
          <a:ext cx="9077968" cy="1244702"/>
        </a:xfrm>
        <a:prstGeom prst="rect">
          <a:avLst/>
        </a:prstGeom>
        <a:noFill/>
        <a:ln>
          <a:noFill/>
        </a:ln>
        <a:effectLst/>
      </dgm:spPr>
      <dgm:t>
        <a:bodyPr/>
        <a:lstStyle/>
        <a:p>
          <a:r>
            <a:rPr lang="en-US" sz="1800" dirty="0">
              <a:solidFill>
                <a:sysClr val="window" lastClr="FFFFFF">
                  <a:hueOff val="0"/>
                  <a:satOff val="0"/>
                  <a:lumOff val="0"/>
                  <a:alphaOff val="0"/>
                </a:sysClr>
              </a:solidFill>
              <a:latin typeface="Calibri" panose="020F0502020204030204"/>
              <a:ea typeface="+mn-ea"/>
              <a:cs typeface="+mn-cs"/>
            </a:rPr>
            <a:t>By using the above skills in addition to the required qualifications of a mediator, they are able to ensure that the mediation  process is effective.</a:t>
          </a:r>
        </a:p>
      </dgm:t>
    </dgm:pt>
    <dgm:pt modelId="{76DC0391-9F6C-429C-AE1A-626BFBEB0B5E}" type="parTrans" cxnId="{7A5F5083-3265-4DED-839C-CEBA589EDA0E}">
      <dgm:prSet/>
      <dgm:spPr/>
      <dgm:t>
        <a:bodyPr/>
        <a:lstStyle/>
        <a:p>
          <a:endParaRPr lang="en-US"/>
        </a:p>
      </dgm:t>
    </dgm:pt>
    <dgm:pt modelId="{90281257-E357-4799-9B6F-0BB4F336BA9A}" type="sibTrans" cxnId="{7A5F5083-3265-4DED-839C-CEBA589EDA0E}">
      <dgm:prSet/>
      <dgm:spPr/>
      <dgm:t>
        <a:bodyPr/>
        <a:lstStyle/>
        <a:p>
          <a:endParaRPr lang="en-US"/>
        </a:p>
      </dgm:t>
    </dgm:pt>
    <dgm:pt modelId="{11911B25-93CE-47D3-829F-FAE53925BCDE}" type="pres">
      <dgm:prSet presAssocID="{DD72F9B1-A41F-42C9-99B1-9B9FE5896852}" presName="root" presStyleCnt="0">
        <dgm:presLayoutVars>
          <dgm:dir/>
          <dgm:resizeHandles val="exact"/>
        </dgm:presLayoutVars>
      </dgm:prSet>
      <dgm:spPr/>
      <dgm:t>
        <a:bodyPr/>
        <a:lstStyle/>
        <a:p>
          <a:endParaRPr lang="en-US"/>
        </a:p>
      </dgm:t>
    </dgm:pt>
    <dgm:pt modelId="{26D47524-CCD9-4A6D-8DED-2DE4750CE077}" type="pres">
      <dgm:prSet presAssocID="{FCDF74C6-1A89-43CA-A9F4-D98EB80124CE}" presName="compNode" presStyleCnt="0"/>
      <dgm:spPr/>
    </dgm:pt>
    <dgm:pt modelId="{E550C832-C58B-47DB-8B1A-CB1DF312D6F4}" type="pres">
      <dgm:prSet presAssocID="{FCDF74C6-1A89-43CA-A9F4-D98EB80124CE}" presName="bgRect" presStyleLbl="bgShp" presStyleIdx="0" presStyleCnt="3"/>
      <dgm:spPr>
        <a:xfrm>
          <a:off x="0" y="531"/>
          <a:ext cx="10515600" cy="1244702"/>
        </a:xfrm>
        <a:prstGeom prst="roundRect">
          <a:avLst>
            <a:gd name="adj" fmla="val 10000"/>
          </a:avLst>
        </a:prstGeom>
        <a:solidFill>
          <a:srgbClr val="ED7D31">
            <a:hueOff val="0"/>
            <a:satOff val="0"/>
            <a:lumOff val="0"/>
            <a:alphaOff val="0"/>
          </a:srgbClr>
        </a:solidFill>
        <a:ln>
          <a:noFill/>
        </a:ln>
        <a:effectLst/>
      </dgm:spPr>
    </dgm:pt>
    <dgm:pt modelId="{A3989816-A386-4FA5-B7FD-10D6D3E5BF6F}" type="pres">
      <dgm:prSet presAssocID="{FCDF74C6-1A89-43CA-A9F4-D98EB80124CE}" presName="iconRect" presStyleLbl="node1" presStyleIdx="0" presStyleCnt="3"/>
      <dgm: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Handshake"/>
        </a:ext>
      </dgm:extLst>
    </dgm:pt>
    <dgm:pt modelId="{702C9A8F-2AF5-4DA4-86A4-A6307075CEBA}" type="pres">
      <dgm:prSet presAssocID="{FCDF74C6-1A89-43CA-A9F4-D98EB80124CE}" presName="spaceRect" presStyleCnt="0"/>
      <dgm:spPr/>
    </dgm:pt>
    <dgm:pt modelId="{2A4E5542-4638-4126-92EA-B43E7F8ED292}" type="pres">
      <dgm:prSet presAssocID="{FCDF74C6-1A89-43CA-A9F4-D98EB80124CE}" presName="parTx" presStyleLbl="revTx" presStyleIdx="0" presStyleCnt="3">
        <dgm:presLayoutVars>
          <dgm:chMax val="0"/>
          <dgm:chPref val="0"/>
        </dgm:presLayoutVars>
      </dgm:prSet>
      <dgm:spPr/>
      <dgm:t>
        <a:bodyPr/>
        <a:lstStyle/>
        <a:p>
          <a:endParaRPr lang="en-US"/>
        </a:p>
      </dgm:t>
    </dgm:pt>
    <dgm:pt modelId="{DF718B38-EF89-4197-8345-D9D9B2FAAA1F}" type="pres">
      <dgm:prSet presAssocID="{B5FDC13B-BC97-49D1-B6C4-B8866AC0114E}" presName="sibTrans" presStyleCnt="0"/>
      <dgm:spPr/>
    </dgm:pt>
    <dgm:pt modelId="{4E21CBAF-44A4-4A5E-A870-1329AA82B6D7}" type="pres">
      <dgm:prSet presAssocID="{8D2159EE-136F-47D7-8F7F-6F765D098345}" presName="compNode" presStyleCnt="0"/>
      <dgm:spPr/>
    </dgm:pt>
    <dgm:pt modelId="{08AC491B-C88F-48E6-A6FD-E3A3A5E3965A}" type="pres">
      <dgm:prSet presAssocID="{8D2159EE-136F-47D7-8F7F-6F765D098345}" presName="bgRect" presStyleLbl="bgShp" presStyleIdx="1" presStyleCnt="3"/>
      <dgm:spPr>
        <a:xfrm>
          <a:off x="0" y="1556410"/>
          <a:ext cx="10515600" cy="1244702"/>
        </a:xfrm>
        <a:prstGeom prst="roundRect">
          <a:avLst>
            <a:gd name="adj" fmla="val 10000"/>
          </a:avLst>
        </a:prstGeom>
        <a:solidFill>
          <a:srgbClr val="A5A5A5">
            <a:hueOff val="0"/>
            <a:satOff val="0"/>
            <a:lumOff val="0"/>
            <a:alphaOff val="0"/>
          </a:srgbClr>
        </a:solidFill>
        <a:ln>
          <a:noFill/>
        </a:ln>
        <a:effectLst/>
      </dgm:spPr>
    </dgm:pt>
    <dgm:pt modelId="{A3BD532A-CD40-4651-9ED6-BB98B8F794DD}" type="pres">
      <dgm:prSet presAssocID="{8D2159EE-136F-47D7-8F7F-6F765D098345}" presName="iconRect" presStyleLbl="node1" presStyleIdx="1" presStyleCnt="3"/>
      <dgm: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Meeting"/>
        </a:ext>
      </dgm:extLst>
    </dgm:pt>
    <dgm:pt modelId="{6A541074-9790-448F-BEFA-EC16DF62CCD5}" type="pres">
      <dgm:prSet presAssocID="{8D2159EE-136F-47D7-8F7F-6F765D098345}" presName="spaceRect" presStyleCnt="0"/>
      <dgm:spPr/>
    </dgm:pt>
    <dgm:pt modelId="{27F696FD-C3A7-4B87-8825-8F33B4F2E988}" type="pres">
      <dgm:prSet presAssocID="{8D2159EE-136F-47D7-8F7F-6F765D098345}" presName="parTx" presStyleLbl="revTx" presStyleIdx="1" presStyleCnt="3">
        <dgm:presLayoutVars>
          <dgm:chMax val="0"/>
          <dgm:chPref val="0"/>
        </dgm:presLayoutVars>
      </dgm:prSet>
      <dgm:spPr/>
      <dgm:t>
        <a:bodyPr/>
        <a:lstStyle/>
        <a:p>
          <a:endParaRPr lang="en-US"/>
        </a:p>
      </dgm:t>
    </dgm:pt>
    <dgm:pt modelId="{0FF27406-3089-4F2F-8FD1-C72530334E7C}" type="pres">
      <dgm:prSet presAssocID="{EBACC548-C613-4866-A338-693B56C0B8FD}" presName="sibTrans" presStyleCnt="0"/>
      <dgm:spPr/>
    </dgm:pt>
    <dgm:pt modelId="{972DE61C-EA60-4162-832D-8B5ACC71E9B9}" type="pres">
      <dgm:prSet presAssocID="{CD366FA2-7815-4F22-B5E8-2F2C8FE7F73A}" presName="compNode" presStyleCnt="0"/>
      <dgm:spPr/>
    </dgm:pt>
    <dgm:pt modelId="{61DAFBF8-4600-4C40-9CD4-36ECC885C53D}" type="pres">
      <dgm:prSet presAssocID="{CD366FA2-7815-4F22-B5E8-2F2C8FE7F73A}" presName="bgRect" presStyleLbl="bgShp" presStyleIdx="2" presStyleCnt="3"/>
      <dgm:spPr>
        <a:xfrm>
          <a:off x="0" y="3112289"/>
          <a:ext cx="10515600" cy="1244702"/>
        </a:xfrm>
        <a:prstGeom prst="roundRect">
          <a:avLst>
            <a:gd name="adj" fmla="val 10000"/>
          </a:avLst>
        </a:prstGeom>
        <a:solidFill>
          <a:srgbClr val="FFC000">
            <a:hueOff val="0"/>
            <a:satOff val="0"/>
            <a:lumOff val="0"/>
            <a:alphaOff val="0"/>
          </a:srgbClr>
        </a:solidFill>
        <a:ln>
          <a:noFill/>
        </a:ln>
        <a:effectLst/>
      </dgm:spPr>
    </dgm:pt>
    <dgm:pt modelId="{DFE5CEF4-3B02-4ECD-BD1D-861B4B9C2358}" type="pres">
      <dgm:prSet presAssocID="{CD366FA2-7815-4F22-B5E8-2F2C8FE7F73A}" presName="iconRect" presStyleLbl="node1" presStyleIdx="2" presStyleCnt="3"/>
      <dgm: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Judge"/>
        </a:ext>
      </dgm:extLst>
    </dgm:pt>
    <dgm:pt modelId="{71A4BEC2-7841-43B3-B09D-F2EB115DCE75}" type="pres">
      <dgm:prSet presAssocID="{CD366FA2-7815-4F22-B5E8-2F2C8FE7F73A}" presName="spaceRect" presStyleCnt="0"/>
      <dgm:spPr/>
    </dgm:pt>
    <dgm:pt modelId="{0CB8ABAD-6484-424A-A87E-E6989A87BF7B}" type="pres">
      <dgm:prSet presAssocID="{CD366FA2-7815-4F22-B5E8-2F2C8FE7F73A}" presName="parTx" presStyleLbl="revTx" presStyleIdx="2" presStyleCnt="3">
        <dgm:presLayoutVars>
          <dgm:chMax val="0"/>
          <dgm:chPref val="0"/>
        </dgm:presLayoutVars>
      </dgm:prSet>
      <dgm:spPr/>
      <dgm:t>
        <a:bodyPr/>
        <a:lstStyle/>
        <a:p>
          <a:endParaRPr lang="en-US"/>
        </a:p>
      </dgm:t>
    </dgm:pt>
  </dgm:ptLst>
  <dgm:cxnLst>
    <dgm:cxn modelId="{A8E776B8-B87A-46AC-8E9C-36076CCCC4D7}" type="presOf" srcId="{8D2159EE-136F-47D7-8F7F-6F765D098345}" destId="{27F696FD-C3A7-4B87-8825-8F33B4F2E988}" srcOrd="0" destOrd="0" presId="urn:microsoft.com/office/officeart/2018/2/layout/IconVerticalSolidList"/>
    <dgm:cxn modelId="{5EC60695-30AF-401F-B3E6-0D7991E00454}" srcId="{DD72F9B1-A41F-42C9-99B1-9B9FE5896852}" destId="{FCDF74C6-1A89-43CA-A9F4-D98EB80124CE}" srcOrd="0" destOrd="0" parTransId="{E9262547-7AA8-4064-8834-8443177094DE}" sibTransId="{B5FDC13B-BC97-49D1-B6C4-B8866AC0114E}"/>
    <dgm:cxn modelId="{C4BD7ED5-CEF2-4669-AA41-E2B2D1B7BFE9}" type="presOf" srcId="{DD72F9B1-A41F-42C9-99B1-9B9FE5896852}" destId="{11911B25-93CE-47D3-829F-FAE53925BCDE}" srcOrd="0" destOrd="0" presId="urn:microsoft.com/office/officeart/2018/2/layout/IconVerticalSolidList"/>
    <dgm:cxn modelId="{00BA86BC-23CB-4967-AEFC-92A2178DAA8D}" srcId="{DD72F9B1-A41F-42C9-99B1-9B9FE5896852}" destId="{8D2159EE-136F-47D7-8F7F-6F765D098345}" srcOrd="1" destOrd="0" parTransId="{B6B84498-0DC2-46BC-B7C7-9966FB6CDB47}" sibTransId="{EBACC548-C613-4866-A338-693B56C0B8FD}"/>
    <dgm:cxn modelId="{7A5F5083-3265-4DED-839C-CEBA589EDA0E}" srcId="{DD72F9B1-A41F-42C9-99B1-9B9FE5896852}" destId="{CD366FA2-7815-4F22-B5E8-2F2C8FE7F73A}" srcOrd="2" destOrd="0" parTransId="{76DC0391-9F6C-429C-AE1A-626BFBEB0B5E}" sibTransId="{90281257-E357-4799-9B6F-0BB4F336BA9A}"/>
    <dgm:cxn modelId="{F644DF69-79D2-4317-AFDB-90347D256505}" type="presOf" srcId="{CD366FA2-7815-4F22-B5E8-2F2C8FE7F73A}" destId="{0CB8ABAD-6484-424A-A87E-E6989A87BF7B}" srcOrd="0" destOrd="0" presId="urn:microsoft.com/office/officeart/2018/2/layout/IconVerticalSolidList"/>
    <dgm:cxn modelId="{AAA2A381-15F2-4E86-A07E-8FB4E2F20D87}" type="presOf" srcId="{FCDF74C6-1A89-43CA-A9F4-D98EB80124CE}" destId="{2A4E5542-4638-4126-92EA-B43E7F8ED292}" srcOrd="0" destOrd="0" presId="urn:microsoft.com/office/officeart/2018/2/layout/IconVerticalSolidList"/>
    <dgm:cxn modelId="{A6A40AD7-58AF-4BC8-8565-1AA38508531D}" type="presParOf" srcId="{11911B25-93CE-47D3-829F-FAE53925BCDE}" destId="{26D47524-CCD9-4A6D-8DED-2DE4750CE077}" srcOrd="0" destOrd="0" presId="urn:microsoft.com/office/officeart/2018/2/layout/IconVerticalSolidList"/>
    <dgm:cxn modelId="{84E4F2B6-A4D1-4271-81AF-B5FA08C41D1A}" type="presParOf" srcId="{26D47524-CCD9-4A6D-8DED-2DE4750CE077}" destId="{E550C832-C58B-47DB-8B1A-CB1DF312D6F4}" srcOrd="0" destOrd="0" presId="urn:microsoft.com/office/officeart/2018/2/layout/IconVerticalSolidList"/>
    <dgm:cxn modelId="{EA6002FD-65B8-458E-82FA-D459965C78B7}" type="presParOf" srcId="{26D47524-CCD9-4A6D-8DED-2DE4750CE077}" destId="{A3989816-A386-4FA5-B7FD-10D6D3E5BF6F}" srcOrd="1" destOrd="0" presId="urn:microsoft.com/office/officeart/2018/2/layout/IconVerticalSolidList"/>
    <dgm:cxn modelId="{374A20D8-090B-4FE2-9A28-0583B3F9CC03}" type="presParOf" srcId="{26D47524-CCD9-4A6D-8DED-2DE4750CE077}" destId="{702C9A8F-2AF5-4DA4-86A4-A6307075CEBA}" srcOrd="2" destOrd="0" presId="urn:microsoft.com/office/officeart/2018/2/layout/IconVerticalSolidList"/>
    <dgm:cxn modelId="{4615BC15-6845-44F6-861E-63C1E82824D7}" type="presParOf" srcId="{26D47524-CCD9-4A6D-8DED-2DE4750CE077}" destId="{2A4E5542-4638-4126-92EA-B43E7F8ED292}" srcOrd="3" destOrd="0" presId="urn:microsoft.com/office/officeart/2018/2/layout/IconVerticalSolidList"/>
    <dgm:cxn modelId="{BC18E3C1-BAE1-4BBD-BD1E-3980E8884D59}" type="presParOf" srcId="{11911B25-93CE-47D3-829F-FAE53925BCDE}" destId="{DF718B38-EF89-4197-8345-D9D9B2FAAA1F}" srcOrd="1" destOrd="0" presId="urn:microsoft.com/office/officeart/2018/2/layout/IconVerticalSolidList"/>
    <dgm:cxn modelId="{871798D9-2902-4DE9-9975-7FBE1701DD28}" type="presParOf" srcId="{11911B25-93CE-47D3-829F-FAE53925BCDE}" destId="{4E21CBAF-44A4-4A5E-A870-1329AA82B6D7}" srcOrd="2" destOrd="0" presId="urn:microsoft.com/office/officeart/2018/2/layout/IconVerticalSolidList"/>
    <dgm:cxn modelId="{3B890120-79A4-4C60-81D9-0ECB75A50A42}" type="presParOf" srcId="{4E21CBAF-44A4-4A5E-A870-1329AA82B6D7}" destId="{08AC491B-C88F-48E6-A6FD-E3A3A5E3965A}" srcOrd="0" destOrd="0" presId="urn:microsoft.com/office/officeart/2018/2/layout/IconVerticalSolidList"/>
    <dgm:cxn modelId="{10ECDE43-8B24-43CF-9EBF-7100BC7F06C3}" type="presParOf" srcId="{4E21CBAF-44A4-4A5E-A870-1329AA82B6D7}" destId="{A3BD532A-CD40-4651-9ED6-BB98B8F794DD}" srcOrd="1" destOrd="0" presId="urn:microsoft.com/office/officeart/2018/2/layout/IconVerticalSolidList"/>
    <dgm:cxn modelId="{345FBC12-B1FB-4627-9992-7838DA3B0F5E}" type="presParOf" srcId="{4E21CBAF-44A4-4A5E-A870-1329AA82B6D7}" destId="{6A541074-9790-448F-BEFA-EC16DF62CCD5}" srcOrd="2" destOrd="0" presId="urn:microsoft.com/office/officeart/2018/2/layout/IconVerticalSolidList"/>
    <dgm:cxn modelId="{67165C27-91F6-49BC-AAEF-DE177D8B4483}" type="presParOf" srcId="{4E21CBAF-44A4-4A5E-A870-1329AA82B6D7}" destId="{27F696FD-C3A7-4B87-8825-8F33B4F2E988}" srcOrd="3" destOrd="0" presId="urn:microsoft.com/office/officeart/2018/2/layout/IconVerticalSolidList"/>
    <dgm:cxn modelId="{AAEF4F13-8CBE-4231-9CFE-56070B118756}" type="presParOf" srcId="{11911B25-93CE-47D3-829F-FAE53925BCDE}" destId="{0FF27406-3089-4F2F-8FD1-C72530334E7C}" srcOrd="3" destOrd="0" presId="urn:microsoft.com/office/officeart/2018/2/layout/IconVerticalSolidList"/>
    <dgm:cxn modelId="{39B1FCA9-0F8D-4099-A10F-0DB508C50B71}" type="presParOf" srcId="{11911B25-93CE-47D3-829F-FAE53925BCDE}" destId="{972DE61C-EA60-4162-832D-8B5ACC71E9B9}" srcOrd="4" destOrd="0" presId="urn:microsoft.com/office/officeart/2018/2/layout/IconVerticalSolidList"/>
    <dgm:cxn modelId="{7F75DF91-656E-468C-9D78-6C0502B2FDAE}" type="presParOf" srcId="{972DE61C-EA60-4162-832D-8B5ACC71E9B9}" destId="{61DAFBF8-4600-4C40-9CD4-36ECC885C53D}" srcOrd="0" destOrd="0" presId="urn:microsoft.com/office/officeart/2018/2/layout/IconVerticalSolidList"/>
    <dgm:cxn modelId="{BA680535-9B55-491F-B84E-F441BBAF9CCD}" type="presParOf" srcId="{972DE61C-EA60-4162-832D-8B5ACC71E9B9}" destId="{DFE5CEF4-3B02-4ECD-BD1D-861B4B9C2358}" srcOrd="1" destOrd="0" presId="urn:microsoft.com/office/officeart/2018/2/layout/IconVerticalSolidList"/>
    <dgm:cxn modelId="{E4D521B7-AA5E-4C29-BC95-45F6F478584D}" type="presParOf" srcId="{972DE61C-EA60-4162-832D-8B5ACC71E9B9}" destId="{71A4BEC2-7841-43B3-B09D-F2EB115DCE75}" srcOrd="2" destOrd="0" presId="urn:microsoft.com/office/officeart/2018/2/layout/IconVerticalSolidList"/>
    <dgm:cxn modelId="{29963F8D-7C2C-4C29-9A20-26057D95C1A3}" type="presParOf" srcId="{972DE61C-EA60-4162-832D-8B5ACC71E9B9}" destId="{0CB8ABAD-6484-424A-A87E-E6989A87BF7B}"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969B9B6-02C9-49B5-A48A-7E49CD05A24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0660A69-55FA-4A76-B08B-6E4A4B8A9696}">
      <dgm:prSet/>
      <dgm:spPr>
        <a:xfrm>
          <a:off x="0" y="39687"/>
          <a:ext cx="3286125" cy="1971675"/>
        </a:xfrm>
        <a:prstGeom prst="rect">
          <a:avLst/>
        </a:prstGeom>
        <a:solidFill>
          <a:srgbClr val="70AD47">
            <a:lumMod val="60000"/>
            <a:lumOff val="40000"/>
          </a:srgbClr>
        </a:solidFill>
        <a:ln w="12700" cap="flat" cmpd="sng" algn="ctr">
          <a:solidFill>
            <a:sysClr val="window" lastClr="FFFFFF">
              <a:hueOff val="0"/>
              <a:satOff val="0"/>
              <a:lumOff val="0"/>
              <a:alphaOff val="0"/>
            </a:sysClr>
          </a:solidFill>
          <a:prstDash val="solid"/>
          <a:miter lim="800000"/>
        </a:ln>
        <a:effectLst/>
      </dgm:spPr>
      <dgm:t>
        <a:bodyPr/>
        <a:lstStyle/>
        <a:p>
          <a:r>
            <a:rPr lang="en-US" dirty="0">
              <a:solidFill>
                <a:sysClr val="window" lastClr="FFFFFF"/>
              </a:solidFill>
              <a:latin typeface="Calibri" panose="020F0502020204030204"/>
              <a:ea typeface="+mn-ea"/>
              <a:cs typeface="+mn-cs"/>
            </a:rPr>
            <a:t>Green hat – creativity</a:t>
          </a:r>
        </a:p>
      </dgm:t>
    </dgm:pt>
    <dgm:pt modelId="{081F2995-8E29-4AD7-BEEC-37E4B5C7DC6E}" type="parTrans" cxnId="{E197E524-8C4B-4A2A-8EAB-DE6522C284D0}">
      <dgm:prSet/>
      <dgm:spPr/>
      <dgm:t>
        <a:bodyPr/>
        <a:lstStyle/>
        <a:p>
          <a:endParaRPr lang="en-US"/>
        </a:p>
      </dgm:t>
    </dgm:pt>
    <dgm:pt modelId="{8FA7BD9A-EAC7-4B19-B597-92F5BF7B9075}" type="sibTrans" cxnId="{E197E524-8C4B-4A2A-8EAB-DE6522C284D0}">
      <dgm:prSet/>
      <dgm:spPr/>
      <dgm:t>
        <a:bodyPr/>
        <a:lstStyle/>
        <a:p>
          <a:endParaRPr lang="en-US"/>
        </a:p>
      </dgm:t>
    </dgm:pt>
    <dgm:pt modelId="{68F6B974-5F3B-42DC-9850-BAA872D58128}">
      <dgm:prSet/>
      <dgm:spPr>
        <a:xfrm>
          <a:off x="3614737" y="39687"/>
          <a:ext cx="3286125" cy="1971675"/>
        </a:xfrm>
        <a:prstGeom prst="rect">
          <a:avLst/>
        </a:prstGeom>
        <a:solidFill>
          <a:sysClr val="window" lastClr="FFFFFF"/>
        </a:solidFill>
        <a:ln w="12700" cap="flat" cmpd="sng" algn="ctr">
          <a:solidFill>
            <a:sysClr val="window" lastClr="FFFFFF">
              <a:hueOff val="0"/>
              <a:satOff val="0"/>
              <a:lumOff val="0"/>
              <a:alphaOff val="0"/>
            </a:sysClr>
          </a:solidFill>
          <a:prstDash val="solid"/>
          <a:miter lim="800000"/>
        </a:ln>
        <a:effectLst/>
      </dgm:spPr>
      <dgm:t>
        <a:bodyPr/>
        <a:lstStyle/>
        <a:p>
          <a:r>
            <a:rPr lang="en-US" dirty="0">
              <a:solidFill>
                <a:sysClr val="windowText" lastClr="000000"/>
              </a:solidFill>
              <a:latin typeface="Calibri" panose="020F0502020204030204"/>
              <a:ea typeface="+mn-ea"/>
              <a:cs typeface="+mn-cs"/>
            </a:rPr>
            <a:t>White hat – information</a:t>
          </a:r>
        </a:p>
      </dgm:t>
    </dgm:pt>
    <dgm:pt modelId="{321EA9CF-8540-4601-B0F1-FAD5D176B5A9}" type="parTrans" cxnId="{919E990B-A9F2-46AF-BF57-C49FAE835AA0}">
      <dgm:prSet/>
      <dgm:spPr/>
      <dgm:t>
        <a:bodyPr/>
        <a:lstStyle/>
        <a:p>
          <a:endParaRPr lang="en-US"/>
        </a:p>
      </dgm:t>
    </dgm:pt>
    <dgm:pt modelId="{540EB08D-99D0-45B4-B239-AF98DD7AD49C}" type="sibTrans" cxnId="{919E990B-A9F2-46AF-BF57-C49FAE835AA0}">
      <dgm:prSet/>
      <dgm:spPr/>
      <dgm:t>
        <a:bodyPr/>
        <a:lstStyle/>
        <a:p>
          <a:endParaRPr lang="en-US"/>
        </a:p>
      </dgm:t>
    </dgm:pt>
    <dgm:pt modelId="{2FC8CDF3-3FC0-4444-8B3F-245F03A2A155}">
      <dgm:prSet/>
      <dgm:spPr>
        <a:xfrm>
          <a:off x="7229475" y="39687"/>
          <a:ext cx="3286125" cy="1971675"/>
        </a:xfrm>
        <a:prstGeom prst="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dirty="0">
              <a:solidFill>
                <a:sysClr val="window" lastClr="FFFFFF"/>
              </a:solidFill>
              <a:latin typeface="Calibri" panose="020F0502020204030204"/>
              <a:ea typeface="+mn-ea"/>
              <a:cs typeface="+mn-cs"/>
            </a:rPr>
            <a:t>Blue hat – focus</a:t>
          </a:r>
        </a:p>
      </dgm:t>
    </dgm:pt>
    <dgm:pt modelId="{359342EE-7DFF-442B-8EE4-EF520E8FF233}" type="parTrans" cxnId="{7666DE9C-FED6-43B0-9F53-4E421EE0F909}">
      <dgm:prSet/>
      <dgm:spPr/>
      <dgm:t>
        <a:bodyPr/>
        <a:lstStyle/>
        <a:p>
          <a:endParaRPr lang="en-US"/>
        </a:p>
      </dgm:t>
    </dgm:pt>
    <dgm:pt modelId="{CAACD805-725F-4837-A7A0-A0FB85626E85}" type="sibTrans" cxnId="{7666DE9C-FED6-43B0-9F53-4E421EE0F909}">
      <dgm:prSet/>
      <dgm:spPr/>
      <dgm:t>
        <a:bodyPr/>
        <a:lstStyle/>
        <a:p>
          <a:endParaRPr lang="en-US"/>
        </a:p>
      </dgm:t>
    </dgm:pt>
    <dgm:pt modelId="{7CF46628-7EDC-4AB2-B6B6-540483175E62}">
      <dgm:prSet/>
      <dgm:spPr>
        <a:xfrm>
          <a:off x="0" y="2339975"/>
          <a:ext cx="3286125" cy="1971675"/>
        </a:xfrm>
        <a:prstGeom prst="rect">
          <a:avLst/>
        </a:prstGeom>
        <a:solidFill>
          <a:srgbClr val="FF0000"/>
        </a:solidFill>
        <a:ln w="12700" cap="flat" cmpd="sng" algn="ctr">
          <a:solidFill>
            <a:sysClr val="window" lastClr="FFFFFF">
              <a:hueOff val="0"/>
              <a:satOff val="0"/>
              <a:lumOff val="0"/>
              <a:alphaOff val="0"/>
            </a:sysClr>
          </a:solidFill>
          <a:prstDash val="solid"/>
          <a:miter lim="800000"/>
        </a:ln>
        <a:effectLst/>
      </dgm:spPr>
      <dgm:t>
        <a:bodyPr/>
        <a:lstStyle/>
        <a:p>
          <a:r>
            <a:rPr lang="en-US" dirty="0">
              <a:solidFill>
                <a:sysClr val="window" lastClr="FFFFFF"/>
              </a:solidFill>
              <a:latin typeface="Calibri" panose="020F0502020204030204"/>
              <a:ea typeface="+mn-ea"/>
              <a:cs typeface="+mn-cs"/>
            </a:rPr>
            <a:t>Red hat – emotions</a:t>
          </a:r>
        </a:p>
      </dgm:t>
    </dgm:pt>
    <dgm:pt modelId="{CA6B961A-C600-4578-94CD-38EEF3641AD1}" type="parTrans" cxnId="{3D399699-EC42-4CCB-9C80-F743C709D515}">
      <dgm:prSet/>
      <dgm:spPr/>
      <dgm:t>
        <a:bodyPr/>
        <a:lstStyle/>
        <a:p>
          <a:endParaRPr lang="en-US"/>
        </a:p>
      </dgm:t>
    </dgm:pt>
    <dgm:pt modelId="{29BDF9AB-2692-4342-8A98-D47BDBC51603}" type="sibTrans" cxnId="{3D399699-EC42-4CCB-9C80-F743C709D515}">
      <dgm:prSet/>
      <dgm:spPr/>
      <dgm:t>
        <a:bodyPr/>
        <a:lstStyle/>
        <a:p>
          <a:endParaRPr lang="en-US"/>
        </a:p>
      </dgm:t>
    </dgm:pt>
    <dgm:pt modelId="{0C33B28C-719F-49F5-93EE-9BE7B65041A7}">
      <dgm:prSet/>
      <dgm:spPr>
        <a:xfrm>
          <a:off x="3614737" y="2339975"/>
          <a:ext cx="3286125" cy="1971675"/>
        </a:xfrm>
        <a:prstGeom prst="rect">
          <a:avLst/>
        </a:prstGeom>
        <a:solidFill>
          <a:sysClr val="windowText" lastClr="000000"/>
        </a:solidFill>
        <a:ln w="12700" cap="flat" cmpd="sng" algn="ctr">
          <a:solidFill>
            <a:sysClr val="window" lastClr="FFFFFF">
              <a:hueOff val="0"/>
              <a:satOff val="0"/>
              <a:lumOff val="0"/>
              <a:alphaOff val="0"/>
            </a:sysClr>
          </a:solidFill>
          <a:prstDash val="solid"/>
          <a:miter lim="800000"/>
        </a:ln>
        <a:effectLst/>
      </dgm:spPr>
      <dgm:t>
        <a:bodyPr/>
        <a:lstStyle/>
        <a:p>
          <a:r>
            <a:rPr lang="en-US" dirty="0">
              <a:solidFill>
                <a:sysClr val="window" lastClr="FFFFFF"/>
              </a:solidFill>
              <a:latin typeface="Calibri" panose="020F0502020204030204"/>
              <a:ea typeface="+mn-ea"/>
              <a:cs typeface="+mn-cs"/>
            </a:rPr>
            <a:t>Black hat- caution</a:t>
          </a:r>
        </a:p>
      </dgm:t>
    </dgm:pt>
    <dgm:pt modelId="{2C91D81B-7184-45B6-8FFF-7C6BD6264270}" type="parTrans" cxnId="{7D3804B4-F424-4E68-B97E-36A69F07FA5A}">
      <dgm:prSet/>
      <dgm:spPr/>
      <dgm:t>
        <a:bodyPr/>
        <a:lstStyle/>
        <a:p>
          <a:endParaRPr lang="en-US"/>
        </a:p>
      </dgm:t>
    </dgm:pt>
    <dgm:pt modelId="{E0E491F4-00EC-4BEA-A1E7-4D2B9F2DBFEA}" type="sibTrans" cxnId="{7D3804B4-F424-4E68-B97E-36A69F07FA5A}">
      <dgm:prSet/>
      <dgm:spPr/>
      <dgm:t>
        <a:bodyPr/>
        <a:lstStyle/>
        <a:p>
          <a:endParaRPr lang="en-US"/>
        </a:p>
      </dgm:t>
    </dgm:pt>
    <dgm:pt modelId="{010718E3-EBC5-4152-801C-A00C5EEA95E4}">
      <dgm:prSet/>
      <dgm:spPr>
        <a:xfrm>
          <a:off x="7229475" y="2339975"/>
          <a:ext cx="3286125" cy="1971675"/>
        </a:xfrm>
        <a:prstGeom prst="rect">
          <a:avLst/>
        </a:prstGeom>
        <a:solidFill>
          <a:srgbClr val="FFFF00"/>
        </a:solidFill>
        <a:ln w="12700" cap="flat" cmpd="sng" algn="ctr">
          <a:solidFill>
            <a:sysClr val="window" lastClr="FFFFFF">
              <a:hueOff val="0"/>
              <a:satOff val="0"/>
              <a:lumOff val="0"/>
              <a:alphaOff val="0"/>
            </a:sysClr>
          </a:solidFill>
          <a:prstDash val="solid"/>
          <a:miter lim="800000"/>
        </a:ln>
        <a:effectLst/>
      </dgm:spPr>
      <dgm:t>
        <a:bodyPr/>
        <a:lstStyle/>
        <a:p>
          <a:r>
            <a:rPr lang="en-US" dirty="0">
              <a:solidFill>
                <a:sysClr val="windowText" lastClr="000000"/>
              </a:solidFill>
              <a:latin typeface="Calibri" panose="020F0502020204030204"/>
              <a:ea typeface="+mn-ea"/>
              <a:cs typeface="+mn-cs"/>
            </a:rPr>
            <a:t>Yellow hat - benefits</a:t>
          </a:r>
        </a:p>
      </dgm:t>
    </dgm:pt>
    <dgm:pt modelId="{2157FAD8-7ED6-42C2-9728-2C15D4C020B4}" type="parTrans" cxnId="{1D16DB9D-C26A-4E35-A6B6-81FF7FA4B15A}">
      <dgm:prSet/>
      <dgm:spPr/>
      <dgm:t>
        <a:bodyPr/>
        <a:lstStyle/>
        <a:p>
          <a:endParaRPr lang="en-US"/>
        </a:p>
      </dgm:t>
    </dgm:pt>
    <dgm:pt modelId="{2E2EE9E8-D2A8-4CC8-9704-75E320E31488}" type="sibTrans" cxnId="{1D16DB9D-C26A-4E35-A6B6-81FF7FA4B15A}">
      <dgm:prSet/>
      <dgm:spPr/>
      <dgm:t>
        <a:bodyPr/>
        <a:lstStyle/>
        <a:p>
          <a:endParaRPr lang="en-US"/>
        </a:p>
      </dgm:t>
    </dgm:pt>
    <dgm:pt modelId="{0C347B67-BA18-9D4F-9CB5-A13380E634BA}" type="pres">
      <dgm:prSet presAssocID="{C969B9B6-02C9-49B5-A48A-7E49CD05A246}" presName="diagram" presStyleCnt="0">
        <dgm:presLayoutVars>
          <dgm:dir/>
          <dgm:resizeHandles val="exact"/>
        </dgm:presLayoutVars>
      </dgm:prSet>
      <dgm:spPr/>
      <dgm:t>
        <a:bodyPr/>
        <a:lstStyle/>
        <a:p>
          <a:endParaRPr lang="en-US"/>
        </a:p>
      </dgm:t>
    </dgm:pt>
    <dgm:pt modelId="{E9803687-992B-0F4E-B54F-592138E14537}" type="pres">
      <dgm:prSet presAssocID="{00660A69-55FA-4A76-B08B-6E4A4B8A9696}" presName="node" presStyleLbl="node1" presStyleIdx="0" presStyleCnt="6">
        <dgm:presLayoutVars>
          <dgm:bulletEnabled val="1"/>
        </dgm:presLayoutVars>
      </dgm:prSet>
      <dgm:spPr/>
      <dgm:t>
        <a:bodyPr/>
        <a:lstStyle/>
        <a:p>
          <a:endParaRPr lang="en-US"/>
        </a:p>
      </dgm:t>
    </dgm:pt>
    <dgm:pt modelId="{1870EF53-A2F0-5949-B120-53B8B6F22D18}" type="pres">
      <dgm:prSet presAssocID="{8FA7BD9A-EAC7-4B19-B597-92F5BF7B9075}" presName="sibTrans" presStyleCnt="0"/>
      <dgm:spPr/>
    </dgm:pt>
    <dgm:pt modelId="{623AF73B-8A43-DE4D-81CE-9B7D144954D4}" type="pres">
      <dgm:prSet presAssocID="{68F6B974-5F3B-42DC-9850-BAA872D58128}" presName="node" presStyleLbl="node1" presStyleIdx="1" presStyleCnt="6">
        <dgm:presLayoutVars>
          <dgm:bulletEnabled val="1"/>
        </dgm:presLayoutVars>
      </dgm:prSet>
      <dgm:spPr/>
      <dgm:t>
        <a:bodyPr/>
        <a:lstStyle/>
        <a:p>
          <a:endParaRPr lang="en-US"/>
        </a:p>
      </dgm:t>
    </dgm:pt>
    <dgm:pt modelId="{C3D98FA5-F0E0-314B-AAD1-E13AFDD5F160}" type="pres">
      <dgm:prSet presAssocID="{540EB08D-99D0-45B4-B239-AF98DD7AD49C}" presName="sibTrans" presStyleCnt="0"/>
      <dgm:spPr/>
    </dgm:pt>
    <dgm:pt modelId="{D4049DA0-D326-704B-8DF5-75299FA9D8AF}" type="pres">
      <dgm:prSet presAssocID="{2FC8CDF3-3FC0-4444-8B3F-245F03A2A155}" presName="node" presStyleLbl="node1" presStyleIdx="2" presStyleCnt="6">
        <dgm:presLayoutVars>
          <dgm:bulletEnabled val="1"/>
        </dgm:presLayoutVars>
      </dgm:prSet>
      <dgm:spPr/>
      <dgm:t>
        <a:bodyPr/>
        <a:lstStyle/>
        <a:p>
          <a:endParaRPr lang="en-US"/>
        </a:p>
      </dgm:t>
    </dgm:pt>
    <dgm:pt modelId="{3F2D807E-AC29-D444-BEB2-79E295C5E0A5}" type="pres">
      <dgm:prSet presAssocID="{CAACD805-725F-4837-A7A0-A0FB85626E85}" presName="sibTrans" presStyleCnt="0"/>
      <dgm:spPr/>
    </dgm:pt>
    <dgm:pt modelId="{80E981AA-64CB-784E-A44D-5C31A3B645F1}" type="pres">
      <dgm:prSet presAssocID="{7CF46628-7EDC-4AB2-B6B6-540483175E62}" presName="node" presStyleLbl="node1" presStyleIdx="3" presStyleCnt="6">
        <dgm:presLayoutVars>
          <dgm:bulletEnabled val="1"/>
        </dgm:presLayoutVars>
      </dgm:prSet>
      <dgm:spPr/>
      <dgm:t>
        <a:bodyPr/>
        <a:lstStyle/>
        <a:p>
          <a:endParaRPr lang="en-US"/>
        </a:p>
      </dgm:t>
    </dgm:pt>
    <dgm:pt modelId="{2EF29EF3-64C8-6A44-A80C-4683CFC4B2BA}" type="pres">
      <dgm:prSet presAssocID="{29BDF9AB-2692-4342-8A98-D47BDBC51603}" presName="sibTrans" presStyleCnt="0"/>
      <dgm:spPr/>
    </dgm:pt>
    <dgm:pt modelId="{F6AE7C05-383A-8140-8317-8284DFEA62FA}" type="pres">
      <dgm:prSet presAssocID="{0C33B28C-719F-49F5-93EE-9BE7B65041A7}" presName="node" presStyleLbl="node1" presStyleIdx="4" presStyleCnt="6">
        <dgm:presLayoutVars>
          <dgm:bulletEnabled val="1"/>
        </dgm:presLayoutVars>
      </dgm:prSet>
      <dgm:spPr/>
      <dgm:t>
        <a:bodyPr/>
        <a:lstStyle/>
        <a:p>
          <a:endParaRPr lang="en-US"/>
        </a:p>
      </dgm:t>
    </dgm:pt>
    <dgm:pt modelId="{CD9AE068-1A15-6A40-B92A-DA5F52408943}" type="pres">
      <dgm:prSet presAssocID="{E0E491F4-00EC-4BEA-A1E7-4D2B9F2DBFEA}" presName="sibTrans" presStyleCnt="0"/>
      <dgm:spPr/>
    </dgm:pt>
    <dgm:pt modelId="{24C1C47E-EBD6-9048-A25B-60C2DD6242ED}" type="pres">
      <dgm:prSet presAssocID="{010718E3-EBC5-4152-801C-A00C5EEA95E4}" presName="node" presStyleLbl="node1" presStyleIdx="5" presStyleCnt="6">
        <dgm:presLayoutVars>
          <dgm:bulletEnabled val="1"/>
        </dgm:presLayoutVars>
      </dgm:prSet>
      <dgm:spPr/>
      <dgm:t>
        <a:bodyPr/>
        <a:lstStyle/>
        <a:p>
          <a:endParaRPr lang="en-US"/>
        </a:p>
      </dgm:t>
    </dgm:pt>
  </dgm:ptLst>
  <dgm:cxnLst>
    <dgm:cxn modelId="{7666DE9C-FED6-43B0-9F53-4E421EE0F909}" srcId="{C969B9B6-02C9-49B5-A48A-7E49CD05A246}" destId="{2FC8CDF3-3FC0-4444-8B3F-245F03A2A155}" srcOrd="2" destOrd="0" parTransId="{359342EE-7DFF-442B-8EE4-EF520E8FF233}" sibTransId="{CAACD805-725F-4837-A7A0-A0FB85626E85}"/>
    <dgm:cxn modelId="{82438C54-E7F3-9649-8889-B4A2FE33E2A9}" type="presOf" srcId="{7CF46628-7EDC-4AB2-B6B6-540483175E62}" destId="{80E981AA-64CB-784E-A44D-5C31A3B645F1}" srcOrd="0" destOrd="0" presId="urn:microsoft.com/office/officeart/2005/8/layout/default"/>
    <dgm:cxn modelId="{5BEC2867-7388-0F42-A463-A75DD3F9C540}" type="presOf" srcId="{010718E3-EBC5-4152-801C-A00C5EEA95E4}" destId="{24C1C47E-EBD6-9048-A25B-60C2DD6242ED}" srcOrd="0" destOrd="0" presId="urn:microsoft.com/office/officeart/2005/8/layout/default"/>
    <dgm:cxn modelId="{919E990B-A9F2-46AF-BF57-C49FAE835AA0}" srcId="{C969B9B6-02C9-49B5-A48A-7E49CD05A246}" destId="{68F6B974-5F3B-42DC-9850-BAA872D58128}" srcOrd="1" destOrd="0" parTransId="{321EA9CF-8540-4601-B0F1-FAD5D176B5A9}" sibTransId="{540EB08D-99D0-45B4-B239-AF98DD7AD49C}"/>
    <dgm:cxn modelId="{7584A0A0-4A21-144C-9AD4-39F53E83A373}" type="presOf" srcId="{00660A69-55FA-4A76-B08B-6E4A4B8A9696}" destId="{E9803687-992B-0F4E-B54F-592138E14537}" srcOrd="0" destOrd="0" presId="urn:microsoft.com/office/officeart/2005/8/layout/default"/>
    <dgm:cxn modelId="{00ACC006-45AC-D044-9FCD-EE4257BAF282}" type="presOf" srcId="{0C33B28C-719F-49F5-93EE-9BE7B65041A7}" destId="{F6AE7C05-383A-8140-8317-8284DFEA62FA}" srcOrd="0" destOrd="0" presId="urn:microsoft.com/office/officeart/2005/8/layout/default"/>
    <dgm:cxn modelId="{3D399699-EC42-4CCB-9C80-F743C709D515}" srcId="{C969B9B6-02C9-49B5-A48A-7E49CD05A246}" destId="{7CF46628-7EDC-4AB2-B6B6-540483175E62}" srcOrd="3" destOrd="0" parTransId="{CA6B961A-C600-4578-94CD-38EEF3641AD1}" sibTransId="{29BDF9AB-2692-4342-8A98-D47BDBC51603}"/>
    <dgm:cxn modelId="{D574B02E-4F9D-6149-A28E-D52C743FE196}" type="presOf" srcId="{C969B9B6-02C9-49B5-A48A-7E49CD05A246}" destId="{0C347B67-BA18-9D4F-9CB5-A13380E634BA}" srcOrd="0" destOrd="0" presId="urn:microsoft.com/office/officeart/2005/8/layout/default"/>
    <dgm:cxn modelId="{1D16DB9D-C26A-4E35-A6B6-81FF7FA4B15A}" srcId="{C969B9B6-02C9-49B5-A48A-7E49CD05A246}" destId="{010718E3-EBC5-4152-801C-A00C5EEA95E4}" srcOrd="5" destOrd="0" parTransId="{2157FAD8-7ED6-42C2-9728-2C15D4C020B4}" sibTransId="{2E2EE9E8-D2A8-4CC8-9704-75E320E31488}"/>
    <dgm:cxn modelId="{C9085C56-04D2-C844-9194-5A6EF55E587C}" type="presOf" srcId="{2FC8CDF3-3FC0-4444-8B3F-245F03A2A155}" destId="{D4049DA0-D326-704B-8DF5-75299FA9D8AF}" srcOrd="0" destOrd="0" presId="urn:microsoft.com/office/officeart/2005/8/layout/default"/>
    <dgm:cxn modelId="{E197E524-8C4B-4A2A-8EAB-DE6522C284D0}" srcId="{C969B9B6-02C9-49B5-A48A-7E49CD05A246}" destId="{00660A69-55FA-4A76-B08B-6E4A4B8A9696}" srcOrd="0" destOrd="0" parTransId="{081F2995-8E29-4AD7-BEEC-37E4B5C7DC6E}" sibTransId="{8FA7BD9A-EAC7-4B19-B597-92F5BF7B9075}"/>
    <dgm:cxn modelId="{7D3804B4-F424-4E68-B97E-36A69F07FA5A}" srcId="{C969B9B6-02C9-49B5-A48A-7E49CD05A246}" destId="{0C33B28C-719F-49F5-93EE-9BE7B65041A7}" srcOrd="4" destOrd="0" parTransId="{2C91D81B-7184-45B6-8FFF-7C6BD6264270}" sibTransId="{E0E491F4-00EC-4BEA-A1E7-4D2B9F2DBFEA}"/>
    <dgm:cxn modelId="{D7D650C8-FCDA-C24F-983E-2D0D957AF051}" type="presOf" srcId="{68F6B974-5F3B-42DC-9850-BAA872D58128}" destId="{623AF73B-8A43-DE4D-81CE-9B7D144954D4}" srcOrd="0" destOrd="0" presId="urn:microsoft.com/office/officeart/2005/8/layout/default"/>
    <dgm:cxn modelId="{BCA82D48-CA2E-1749-9D82-D78FA2B98325}" type="presParOf" srcId="{0C347B67-BA18-9D4F-9CB5-A13380E634BA}" destId="{E9803687-992B-0F4E-B54F-592138E14537}" srcOrd="0" destOrd="0" presId="urn:microsoft.com/office/officeart/2005/8/layout/default"/>
    <dgm:cxn modelId="{5550F01A-08F0-F648-B6AB-AC9E2DCCD305}" type="presParOf" srcId="{0C347B67-BA18-9D4F-9CB5-A13380E634BA}" destId="{1870EF53-A2F0-5949-B120-53B8B6F22D18}" srcOrd="1" destOrd="0" presId="urn:microsoft.com/office/officeart/2005/8/layout/default"/>
    <dgm:cxn modelId="{66D1A702-FB50-0040-B5EC-F75F63C9E210}" type="presParOf" srcId="{0C347B67-BA18-9D4F-9CB5-A13380E634BA}" destId="{623AF73B-8A43-DE4D-81CE-9B7D144954D4}" srcOrd="2" destOrd="0" presId="urn:microsoft.com/office/officeart/2005/8/layout/default"/>
    <dgm:cxn modelId="{281F9AB4-A947-334E-A38A-F3CFC7756DF4}" type="presParOf" srcId="{0C347B67-BA18-9D4F-9CB5-A13380E634BA}" destId="{C3D98FA5-F0E0-314B-AAD1-E13AFDD5F160}" srcOrd="3" destOrd="0" presId="urn:microsoft.com/office/officeart/2005/8/layout/default"/>
    <dgm:cxn modelId="{F9C4153B-4809-FC4F-9B2B-8C2CA52815BC}" type="presParOf" srcId="{0C347B67-BA18-9D4F-9CB5-A13380E634BA}" destId="{D4049DA0-D326-704B-8DF5-75299FA9D8AF}" srcOrd="4" destOrd="0" presId="urn:microsoft.com/office/officeart/2005/8/layout/default"/>
    <dgm:cxn modelId="{ECF80D05-4A2E-6A4D-8DCD-658AB447A171}" type="presParOf" srcId="{0C347B67-BA18-9D4F-9CB5-A13380E634BA}" destId="{3F2D807E-AC29-D444-BEB2-79E295C5E0A5}" srcOrd="5" destOrd="0" presId="urn:microsoft.com/office/officeart/2005/8/layout/default"/>
    <dgm:cxn modelId="{F9F530D5-5B13-D24E-9341-A8CD1570DA61}" type="presParOf" srcId="{0C347B67-BA18-9D4F-9CB5-A13380E634BA}" destId="{80E981AA-64CB-784E-A44D-5C31A3B645F1}" srcOrd="6" destOrd="0" presId="urn:microsoft.com/office/officeart/2005/8/layout/default"/>
    <dgm:cxn modelId="{746DABF3-8B4C-5640-B8C6-DB1241F1D072}" type="presParOf" srcId="{0C347B67-BA18-9D4F-9CB5-A13380E634BA}" destId="{2EF29EF3-64C8-6A44-A80C-4683CFC4B2BA}" srcOrd="7" destOrd="0" presId="urn:microsoft.com/office/officeart/2005/8/layout/default"/>
    <dgm:cxn modelId="{22CCFDDE-DA36-5E4B-A7A5-4C70F1AC00B1}" type="presParOf" srcId="{0C347B67-BA18-9D4F-9CB5-A13380E634BA}" destId="{F6AE7C05-383A-8140-8317-8284DFEA62FA}" srcOrd="8" destOrd="0" presId="urn:microsoft.com/office/officeart/2005/8/layout/default"/>
    <dgm:cxn modelId="{B7CD3045-AC14-384C-9785-C7EFEDFE3FA2}" type="presParOf" srcId="{0C347B67-BA18-9D4F-9CB5-A13380E634BA}" destId="{CD9AE068-1A15-6A40-B92A-DA5F52408943}" srcOrd="9" destOrd="0" presId="urn:microsoft.com/office/officeart/2005/8/layout/default"/>
    <dgm:cxn modelId="{95C2D2F8-6FA6-4B45-BB63-F5863FA5E8F5}" type="presParOf" srcId="{0C347B67-BA18-9D4F-9CB5-A13380E634BA}" destId="{24C1C47E-EBD6-9048-A25B-60C2DD6242ED}"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F6FC935-75E1-BD4D-A1F1-6C6D6B477267}" type="doc">
      <dgm:prSet loTypeId="urn:microsoft.com/office/officeart/2005/8/layout/process4" loCatId="" qsTypeId="urn:microsoft.com/office/officeart/2005/8/quickstyle/simple1" qsCatId="simple" csTypeId="urn:microsoft.com/office/officeart/2005/8/colors/accent1_2" csCatId="accent1" phldr="1"/>
      <dgm:spPr/>
      <dgm:t>
        <a:bodyPr/>
        <a:lstStyle/>
        <a:p>
          <a:endParaRPr lang="en-GB"/>
        </a:p>
      </dgm:t>
    </dgm:pt>
    <dgm:pt modelId="{611D2354-6574-2E4B-B98B-49E65C154295}">
      <dgm:prSet phldrT="[Text]"/>
      <dgm:spPr>
        <a:xfrm rot="10800000">
          <a:off x="0" y="16"/>
          <a:ext cx="11031071" cy="2956224"/>
        </a:xfrm>
        <a:prstGeom prst="upArrowCallou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GB" b="1" dirty="0">
              <a:solidFill>
                <a:sysClr val="window" lastClr="FFFFFF"/>
              </a:solidFill>
              <a:latin typeface="+mn-lt"/>
              <a:ea typeface="+mn-ea"/>
              <a:cs typeface="+mn-cs"/>
            </a:rPr>
            <a:t>Tax Procedure Code Act</a:t>
          </a:r>
        </a:p>
      </dgm:t>
    </dgm:pt>
    <dgm:pt modelId="{0F841272-47F8-D043-A640-85B67732E832}" type="parTrans" cxnId="{DBB4DFBC-A8D7-C442-AA2E-2D4638AEC999}">
      <dgm:prSet/>
      <dgm:spPr/>
      <dgm:t>
        <a:bodyPr/>
        <a:lstStyle/>
        <a:p>
          <a:endParaRPr lang="en-GB"/>
        </a:p>
      </dgm:t>
    </dgm:pt>
    <dgm:pt modelId="{0CC3A0A0-0BD8-2849-9166-65FFB6FF6A04}" type="sibTrans" cxnId="{DBB4DFBC-A8D7-C442-AA2E-2D4638AEC999}">
      <dgm:prSet/>
      <dgm:spPr/>
      <dgm:t>
        <a:bodyPr/>
        <a:lstStyle/>
        <a:p>
          <a:endParaRPr lang="en-GB"/>
        </a:p>
      </dgm:t>
    </dgm:pt>
    <dgm:pt modelId="{E6926031-205D-384D-BAA8-CE0FA3D7400E}">
      <dgm:prSet phldrT="[Text]"/>
      <dgm:spPr>
        <a:xfrm>
          <a:off x="0" y="2919232"/>
          <a:ext cx="11031071" cy="2521511"/>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GB" dirty="0">
              <a:solidFill>
                <a:sysClr val="window" lastClr="FFFFFF"/>
              </a:solidFill>
              <a:latin typeface="+mn-lt"/>
              <a:ea typeface="+mn-ea"/>
              <a:cs typeface="+mn-cs"/>
            </a:rPr>
            <a:t>Tax Procedure Code Act Regulations/Public Notice August 2023</a:t>
          </a:r>
        </a:p>
      </dgm:t>
    </dgm:pt>
    <dgm:pt modelId="{8F1A5932-1F44-8942-879D-7C5F2EF785C5}" type="parTrans" cxnId="{C5E2F8F3-13A2-C647-BEF5-50948385B762}">
      <dgm:prSet/>
      <dgm:spPr/>
      <dgm:t>
        <a:bodyPr/>
        <a:lstStyle/>
        <a:p>
          <a:endParaRPr lang="en-GB"/>
        </a:p>
      </dgm:t>
    </dgm:pt>
    <dgm:pt modelId="{704B2F8B-6FE1-2E45-BC97-6BEE11C11C60}" type="sibTrans" cxnId="{C5E2F8F3-13A2-C647-BEF5-50948385B762}">
      <dgm:prSet/>
      <dgm:spPr/>
      <dgm:t>
        <a:bodyPr/>
        <a:lstStyle/>
        <a:p>
          <a:endParaRPr lang="en-GB"/>
        </a:p>
      </dgm:t>
    </dgm:pt>
    <dgm:pt modelId="{E4461A42-B480-AC48-B29A-C21F55B797F9}">
      <dgm:prSet/>
      <dgm:spPr>
        <a:xfrm>
          <a:off x="3678819" y="901108"/>
          <a:ext cx="3673432" cy="1159547"/>
        </a:xfrm>
        <a:prstGeom prst="rect">
          <a:avLst/>
        </a:prstGeom>
        <a:solidFill>
          <a:srgbClr val="4472C4">
            <a:alpha val="90000"/>
            <a:tint val="40000"/>
            <a:hueOff val="0"/>
            <a:satOff val="0"/>
            <a:lumOff val="0"/>
            <a:alphaOff val="0"/>
          </a:srgbClr>
        </a:solidFill>
        <a:ln w="12700" cap="flat" cmpd="sng" algn="ctr">
          <a:solidFill>
            <a:srgbClr val="4472C4">
              <a:alpha val="90000"/>
              <a:tint val="40000"/>
              <a:hueOff val="0"/>
              <a:satOff val="0"/>
              <a:lumOff val="0"/>
              <a:alphaOff val="0"/>
            </a:srgbClr>
          </a:solidFill>
          <a:prstDash val="solid"/>
          <a:miter lim="800000"/>
        </a:ln>
        <a:effectLst/>
      </dgm:spPr>
      <dgm:t>
        <a:bodyPr/>
        <a:lstStyle/>
        <a:p>
          <a:r>
            <a:rPr lang="en-GB" b="1" dirty="0" smtClean="0">
              <a:solidFill>
                <a:sysClr val="windowText" lastClr="000000">
                  <a:hueOff val="0"/>
                  <a:satOff val="0"/>
                  <a:lumOff val="0"/>
                  <a:alphaOff val="0"/>
                </a:sysClr>
              </a:solidFill>
              <a:latin typeface="+mn-lt"/>
              <a:ea typeface="+mn-ea"/>
              <a:cs typeface="+mn-cs"/>
            </a:rPr>
            <a:t>ADR is voluntary to the Taxpayer</a:t>
          </a:r>
          <a:endParaRPr lang="en-GB" b="1" dirty="0">
            <a:solidFill>
              <a:sysClr val="windowText" lastClr="000000">
                <a:hueOff val="0"/>
                <a:satOff val="0"/>
                <a:lumOff val="0"/>
                <a:alphaOff val="0"/>
              </a:sysClr>
            </a:solidFill>
            <a:latin typeface="+mn-lt"/>
            <a:ea typeface="+mn-ea"/>
            <a:cs typeface="+mn-cs"/>
          </a:endParaRPr>
        </a:p>
      </dgm:t>
    </dgm:pt>
    <dgm:pt modelId="{50BE0244-BDAA-6C41-9717-37C0FBEB53A5}" type="parTrans" cxnId="{E20EF4A6-D802-074C-9FD5-42420FC0142B}">
      <dgm:prSet/>
      <dgm:spPr/>
      <dgm:t>
        <a:bodyPr/>
        <a:lstStyle/>
        <a:p>
          <a:endParaRPr lang="en-GB"/>
        </a:p>
      </dgm:t>
    </dgm:pt>
    <dgm:pt modelId="{85C94BA2-283D-F141-85B5-583E7CB12BAF}" type="sibTrans" cxnId="{E20EF4A6-D802-074C-9FD5-42420FC0142B}">
      <dgm:prSet/>
      <dgm:spPr/>
      <dgm:t>
        <a:bodyPr/>
        <a:lstStyle/>
        <a:p>
          <a:endParaRPr lang="en-GB"/>
        </a:p>
      </dgm:t>
    </dgm:pt>
    <dgm:pt modelId="{460FC0DF-34D7-104D-9D36-AE8579498BEC}">
      <dgm:prSet/>
      <dgm:spPr>
        <a:xfrm>
          <a:off x="7352251" y="901108"/>
          <a:ext cx="3673432" cy="1159547"/>
        </a:xfrm>
        <a:prstGeom prst="rect">
          <a:avLst/>
        </a:prstGeom>
        <a:solidFill>
          <a:srgbClr val="4472C4">
            <a:alpha val="90000"/>
            <a:tint val="40000"/>
            <a:hueOff val="0"/>
            <a:satOff val="0"/>
            <a:lumOff val="0"/>
            <a:alphaOff val="0"/>
          </a:srgbClr>
        </a:solidFill>
        <a:ln w="12700" cap="flat" cmpd="sng" algn="ctr">
          <a:solidFill>
            <a:srgbClr val="4472C4">
              <a:alpha val="90000"/>
              <a:tint val="40000"/>
              <a:hueOff val="0"/>
              <a:satOff val="0"/>
              <a:lumOff val="0"/>
              <a:alphaOff val="0"/>
            </a:srgbClr>
          </a:solidFill>
          <a:prstDash val="solid"/>
          <a:miter lim="800000"/>
        </a:ln>
        <a:effectLst/>
      </dgm:spPr>
      <dgm:t>
        <a:bodyPr/>
        <a:lstStyle/>
        <a:p>
          <a:r>
            <a:rPr lang="en-GB" b="1" dirty="0">
              <a:solidFill>
                <a:sysClr val="windowText" lastClr="000000">
                  <a:hueOff val="0"/>
                  <a:satOff val="0"/>
                  <a:lumOff val="0"/>
                  <a:alphaOff val="0"/>
                </a:sysClr>
              </a:solidFill>
              <a:latin typeface="+mn-lt"/>
              <a:ea typeface="+mn-ea"/>
              <a:cs typeface="+mn-cs"/>
            </a:rPr>
            <a:t>Refers to Regulations </a:t>
          </a:r>
        </a:p>
      </dgm:t>
    </dgm:pt>
    <dgm:pt modelId="{5432839D-CBC2-2143-A03F-338F9CAE3362}" type="parTrans" cxnId="{C9CB58E2-7BBF-7647-A0B7-6054BD4BA0CF}">
      <dgm:prSet/>
      <dgm:spPr/>
      <dgm:t>
        <a:bodyPr/>
        <a:lstStyle/>
        <a:p>
          <a:endParaRPr lang="en-GB"/>
        </a:p>
      </dgm:t>
    </dgm:pt>
    <dgm:pt modelId="{A80EAA9A-DB8F-DA48-BA16-E9D6FAFDD822}" type="sibTrans" cxnId="{C9CB58E2-7BBF-7647-A0B7-6054BD4BA0CF}">
      <dgm:prSet/>
      <dgm:spPr/>
      <dgm:t>
        <a:bodyPr/>
        <a:lstStyle/>
        <a:p>
          <a:endParaRPr lang="en-GB"/>
        </a:p>
      </dgm:t>
    </dgm:pt>
    <dgm:pt modelId="{FD0270FF-B649-BD4F-B32A-D937CDD2A8D8}">
      <dgm:prSet/>
      <dgm:spPr>
        <a:xfrm>
          <a:off x="5386" y="901108"/>
          <a:ext cx="3673432" cy="1159547"/>
        </a:xfrm>
        <a:prstGeom prst="rect">
          <a:avLst/>
        </a:prstGeom>
        <a:solidFill>
          <a:srgbClr val="4472C4">
            <a:alpha val="90000"/>
            <a:tint val="40000"/>
            <a:hueOff val="0"/>
            <a:satOff val="0"/>
            <a:lumOff val="0"/>
            <a:alphaOff val="0"/>
          </a:srgbClr>
        </a:solidFill>
        <a:ln w="12700" cap="flat" cmpd="sng" algn="ctr">
          <a:solidFill>
            <a:srgbClr val="4472C4">
              <a:alpha val="90000"/>
              <a:tint val="40000"/>
              <a:hueOff val="0"/>
              <a:satOff val="0"/>
              <a:lumOff val="0"/>
              <a:alphaOff val="0"/>
            </a:srgbClr>
          </a:solidFill>
          <a:prstDash val="solid"/>
          <a:miter lim="800000"/>
        </a:ln>
        <a:effectLst/>
      </dgm:spPr>
      <dgm:t>
        <a:bodyPr/>
        <a:lstStyle/>
        <a:p>
          <a:r>
            <a:rPr lang="en-GB" b="1" dirty="0">
              <a:solidFill>
                <a:sysClr val="windowText" lastClr="000000">
                  <a:hueOff val="0"/>
                  <a:satOff val="0"/>
                  <a:lumOff val="0"/>
                  <a:alphaOff val="0"/>
                </a:sysClr>
              </a:solidFill>
              <a:latin typeface="+mn-lt"/>
              <a:ea typeface="+mn-ea"/>
              <a:cs typeface="+mn-cs"/>
            </a:rPr>
            <a:t>S.24 (11)</a:t>
          </a:r>
        </a:p>
      </dgm:t>
    </dgm:pt>
    <dgm:pt modelId="{8F4BD7CC-B394-0549-989B-462B71F988A1}" type="parTrans" cxnId="{FA6E8AD8-1951-0B42-84C9-847DE18F4499}">
      <dgm:prSet/>
      <dgm:spPr/>
      <dgm:t>
        <a:bodyPr/>
        <a:lstStyle/>
        <a:p>
          <a:endParaRPr lang="en-GB"/>
        </a:p>
      </dgm:t>
    </dgm:pt>
    <dgm:pt modelId="{FB74EB07-C669-C542-A429-1A70B3A04101}" type="sibTrans" cxnId="{FA6E8AD8-1951-0B42-84C9-847DE18F4499}">
      <dgm:prSet/>
      <dgm:spPr/>
      <dgm:t>
        <a:bodyPr/>
        <a:lstStyle/>
        <a:p>
          <a:endParaRPr lang="en-GB"/>
        </a:p>
      </dgm:t>
    </dgm:pt>
    <dgm:pt modelId="{5FC7F3A8-58FD-9F40-BBA4-76FBD1B53025}">
      <dgm:prSet/>
      <dgm:spPr>
        <a:xfrm>
          <a:off x="2207022" y="4230418"/>
          <a:ext cx="2205675" cy="1159895"/>
        </a:xfrm>
        <a:prstGeom prst="rect">
          <a:avLst/>
        </a:prstGeom>
        <a:solidFill>
          <a:srgbClr val="4472C4">
            <a:alpha val="90000"/>
            <a:tint val="40000"/>
            <a:hueOff val="0"/>
            <a:satOff val="0"/>
            <a:lumOff val="0"/>
            <a:alphaOff val="0"/>
          </a:srgbClr>
        </a:solidFill>
        <a:ln w="12700" cap="flat" cmpd="sng" algn="ctr">
          <a:solidFill>
            <a:srgbClr val="4472C4">
              <a:alpha val="90000"/>
              <a:tint val="40000"/>
              <a:hueOff val="0"/>
              <a:satOff val="0"/>
              <a:lumOff val="0"/>
              <a:alphaOff val="0"/>
            </a:srgbClr>
          </a:solidFill>
          <a:prstDash val="solid"/>
          <a:miter lim="800000"/>
        </a:ln>
        <a:effectLst/>
      </dgm:spPr>
      <dgm:t>
        <a:bodyPr/>
        <a:lstStyle/>
        <a:p>
          <a:pPr algn="just"/>
          <a:r>
            <a:rPr lang="en-GB" b="1" dirty="0">
              <a:solidFill>
                <a:sysClr val="windowText" lastClr="000000">
                  <a:hueOff val="0"/>
                  <a:satOff val="0"/>
                  <a:lumOff val="0"/>
                  <a:alphaOff val="0"/>
                </a:sysClr>
              </a:solidFill>
              <a:latin typeface="+mn-lt"/>
              <a:ea typeface="+mn-ea"/>
              <a:cs typeface="+mn-cs"/>
            </a:rPr>
            <a:t>Apply within 7 days from the date of the decision</a:t>
          </a:r>
        </a:p>
      </dgm:t>
    </dgm:pt>
    <dgm:pt modelId="{55FD9A83-6ECD-2842-9293-98ECAFADC630}" type="parTrans" cxnId="{DECC8906-E27A-5042-BCEE-2D9C9A029BF2}">
      <dgm:prSet/>
      <dgm:spPr/>
      <dgm:t>
        <a:bodyPr/>
        <a:lstStyle/>
        <a:p>
          <a:endParaRPr lang="en-GB"/>
        </a:p>
      </dgm:t>
    </dgm:pt>
    <dgm:pt modelId="{76A4B57F-F60B-2544-A143-623BFFA2810C}" type="sibTrans" cxnId="{DECC8906-E27A-5042-BCEE-2D9C9A029BF2}">
      <dgm:prSet/>
      <dgm:spPr/>
      <dgm:t>
        <a:bodyPr/>
        <a:lstStyle/>
        <a:p>
          <a:endParaRPr lang="en-GB"/>
        </a:p>
      </dgm:t>
    </dgm:pt>
    <dgm:pt modelId="{8F2E886B-83FB-A84B-B576-97B518E8D7C7}">
      <dgm:prSet/>
      <dgm:spPr>
        <a:xfrm>
          <a:off x="4412697" y="4230418"/>
          <a:ext cx="2205675" cy="1159895"/>
        </a:xfrm>
        <a:prstGeom prst="rect">
          <a:avLst/>
        </a:prstGeom>
        <a:solidFill>
          <a:srgbClr val="4472C4">
            <a:alpha val="90000"/>
            <a:tint val="40000"/>
            <a:hueOff val="0"/>
            <a:satOff val="0"/>
            <a:lumOff val="0"/>
            <a:alphaOff val="0"/>
          </a:srgbClr>
        </a:solidFill>
        <a:ln w="12700" cap="flat" cmpd="sng" algn="ctr">
          <a:solidFill>
            <a:srgbClr val="4472C4">
              <a:alpha val="90000"/>
              <a:tint val="40000"/>
              <a:hueOff val="0"/>
              <a:satOff val="0"/>
              <a:lumOff val="0"/>
              <a:alphaOff val="0"/>
            </a:srgbClr>
          </a:solidFill>
          <a:prstDash val="solid"/>
          <a:miter lim="800000"/>
        </a:ln>
        <a:effectLst/>
      </dgm:spPr>
      <dgm:t>
        <a:bodyPr/>
        <a:lstStyle/>
        <a:p>
          <a:pPr algn="just"/>
          <a:r>
            <a:rPr lang="en-GB" b="1" dirty="0">
              <a:solidFill>
                <a:sysClr val="windowText" lastClr="000000">
                  <a:hueOff val="0"/>
                  <a:satOff val="0"/>
                  <a:lumOff val="0"/>
                  <a:alphaOff val="0"/>
                </a:sysClr>
              </a:solidFill>
              <a:latin typeface="+mn-lt"/>
              <a:ea typeface="+mn-ea"/>
              <a:cs typeface="+mn-cs"/>
            </a:rPr>
            <a:t>The taxpayer proposes the method preferred (mediation, settlement, Negotiation and conciliation)</a:t>
          </a:r>
        </a:p>
      </dgm:t>
    </dgm:pt>
    <dgm:pt modelId="{46769A7C-AB29-D448-A12F-A97ABF5577B8}" type="parTrans" cxnId="{E9D7A99A-930F-044F-ACBC-1EC1DD4AE2E0}">
      <dgm:prSet/>
      <dgm:spPr/>
      <dgm:t>
        <a:bodyPr/>
        <a:lstStyle/>
        <a:p>
          <a:endParaRPr lang="en-GB"/>
        </a:p>
      </dgm:t>
    </dgm:pt>
    <dgm:pt modelId="{F8339DC8-E38D-BC47-8864-773FB75455F5}" type="sibTrans" cxnId="{E9D7A99A-930F-044F-ACBC-1EC1DD4AE2E0}">
      <dgm:prSet/>
      <dgm:spPr/>
      <dgm:t>
        <a:bodyPr/>
        <a:lstStyle/>
        <a:p>
          <a:endParaRPr lang="en-GB"/>
        </a:p>
      </dgm:t>
    </dgm:pt>
    <dgm:pt modelId="{4B790DC2-27AE-E143-8474-69254ED25303}">
      <dgm:prSet/>
      <dgm:spPr>
        <a:xfrm>
          <a:off x="0" y="4281679"/>
          <a:ext cx="2205675" cy="1159895"/>
        </a:xfrm>
        <a:prstGeom prst="rect">
          <a:avLst/>
        </a:prstGeom>
        <a:solidFill>
          <a:srgbClr val="4472C4">
            <a:alpha val="90000"/>
            <a:tint val="40000"/>
            <a:hueOff val="0"/>
            <a:satOff val="0"/>
            <a:lumOff val="0"/>
            <a:alphaOff val="0"/>
          </a:srgbClr>
        </a:solidFill>
        <a:ln w="12700" cap="flat" cmpd="sng" algn="ctr">
          <a:solidFill>
            <a:srgbClr val="4472C4">
              <a:alpha val="90000"/>
              <a:tint val="40000"/>
              <a:hueOff val="0"/>
              <a:satOff val="0"/>
              <a:lumOff val="0"/>
              <a:alphaOff val="0"/>
            </a:srgbClr>
          </a:solidFill>
          <a:prstDash val="solid"/>
          <a:miter lim="800000"/>
        </a:ln>
        <a:effectLst/>
      </dgm:spPr>
      <dgm:t>
        <a:bodyPr/>
        <a:lstStyle/>
        <a:p>
          <a:pPr algn="just"/>
          <a:r>
            <a:rPr lang="en-GB" b="1" dirty="0">
              <a:solidFill>
                <a:sysClr val="windowText" lastClr="000000"/>
              </a:solidFill>
              <a:latin typeface="+mn-lt"/>
              <a:ea typeface="+mn-ea"/>
              <a:cs typeface="+mn-cs"/>
            </a:rPr>
            <a:t>Apply within 7 days from the date of the decision</a:t>
          </a:r>
        </a:p>
      </dgm:t>
    </dgm:pt>
    <dgm:pt modelId="{34613ACA-63E7-D544-A509-D7DB5C218C64}" type="parTrans" cxnId="{542AC238-DAD8-A34E-9DD8-E99F30827DF6}">
      <dgm:prSet/>
      <dgm:spPr/>
      <dgm:t>
        <a:bodyPr/>
        <a:lstStyle/>
        <a:p>
          <a:endParaRPr lang="en-GB"/>
        </a:p>
      </dgm:t>
    </dgm:pt>
    <dgm:pt modelId="{29E81557-4B0A-CB41-A963-7BA0BFB88ABC}" type="sibTrans" cxnId="{542AC238-DAD8-A34E-9DD8-E99F30827DF6}">
      <dgm:prSet/>
      <dgm:spPr/>
      <dgm:t>
        <a:bodyPr/>
        <a:lstStyle/>
        <a:p>
          <a:endParaRPr lang="en-GB"/>
        </a:p>
      </dgm:t>
    </dgm:pt>
    <dgm:pt modelId="{05DF6E33-78BA-2944-89C4-6281666EDFF2}">
      <dgm:prSet/>
      <dgm:spPr>
        <a:xfrm>
          <a:off x="6618373" y="4230418"/>
          <a:ext cx="2205675" cy="1159895"/>
        </a:xfrm>
        <a:prstGeom prst="rect">
          <a:avLst/>
        </a:prstGeom>
        <a:solidFill>
          <a:srgbClr val="4472C4">
            <a:alpha val="90000"/>
            <a:tint val="40000"/>
            <a:hueOff val="0"/>
            <a:satOff val="0"/>
            <a:lumOff val="0"/>
            <a:alphaOff val="0"/>
          </a:srgbClr>
        </a:solidFill>
        <a:ln w="12700" cap="flat" cmpd="sng" algn="ctr">
          <a:solidFill>
            <a:srgbClr val="4472C4">
              <a:alpha val="90000"/>
              <a:tint val="40000"/>
              <a:hueOff val="0"/>
              <a:satOff val="0"/>
              <a:lumOff val="0"/>
              <a:alphaOff val="0"/>
            </a:srgbClr>
          </a:solidFill>
          <a:prstDash val="solid"/>
          <a:miter lim="800000"/>
        </a:ln>
        <a:effectLst/>
      </dgm:spPr>
      <dgm:t>
        <a:bodyPr/>
        <a:lstStyle/>
        <a:p>
          <a:pPr algn="just"/>
          <a:r>
            <a:rPr lang="en-GB" b="1" dirty="0">
              <a:solidFill>
                <a:sysClr val="windowText" lastClr="000000"/>
              </a:solidFill>
              <a:latin typeface="+mn-lt"/>
              <a:ea typeface="+mn-ea"/>
              <a:cs typeface="+mn-cs"/>
            </a:rPr>
            <a:t>URA responds to taxpayer.</a:t>
          </a:r>
        </a:p>
      </dgm:t>
    </dgm:pt>
    <dgm:pt modelId="{76BA3CB4-3A60-4240-9CBC-110E6D3AA2C9}" type="parTrans" cxnId="{67408009-B982-6640-811D-C1078A83B107}">
      <dgm:prSet/>
      <dgm:spPr/>
      <dgm:t>
        <a:bodyPr/>
        <a:lstStyle/>
        <a:p>
          <a:endParaRPr lang="en-GB"/>
        </a:p>
      </dgm:t>
    </dgm:pt>
    <dgm:pt modelId="{39A71BF1-DBF2-C448-B8BF-B101B29D712C}" type="sibTrans" cxnId="{67408009-B982-6640-811D-C1078A83B107}">
      <dgm:prSet/>
      <dgm:spPr/>
      <dgm:t>
        <a:bodyPr/>
        <a:lstStyle/>
        <a:p>
          <a:endParaRPr lang="en-GB"/>
        </a:p>
      </dgm:t>
    </dgm:pt>
    <dgm:pt modelId="{B074963A-F54E-8747-BA4A-308354207EBB}">
      <dgm:prSet/>
      <dgm:spPr>
        <a:xfrm>
          <a:off x="8824048" y="4258557"/>
          <a:ext cx="2205675" cy="1159895"/>
        </a:xfrm>
        <a:prstGeom prst="rect">
          <a:avLst/>
        </a:prstGeom>
        <a:solidFill>
          <a:srgbClr val="4472C4">
            <a:alpha val="90000"/>
            <a:tint val="40000"/>
            <a:hueOff val="0"/>
            <a:satOff val="0"/>
            <a:lumOff val="0"/>
            <a:alphaOff val="0"/>
          </a:srgbClr>
        </a:solidFill>
        <a:ln w="12700" cap="flat" cmpd="sng" algn="ctr">
          <a:solidFill>
            <a:srgbClr val="4472C4">
              <a:alpha val="90000"/>
              <a:tint val="40000"/>
              <a:hueOff val="0"/>
              <a:satOff val="0"/>
              <a:lumOff val="0"/>
              <a:alphaOff val="0"/>
            </a:srgbClr>
          </a:solidFill>
          <a:prstDash val="solid"/>
          <a:miter lim="800000"/>
        </a:ln>
        <a:effectLst/>
      </dgm:spPr>
      <dgm:t>
        <a:bodyPr/>
        <a:lstStyle/>
        <a:p>
          <a:pPr algn="just"/>
          <a:r>
            <a:rPr lang="en-GB" b="1" dirty="0">
              <a:solidFill>
                <a:sysClr val="windowText" lastClr="000000">
                  <a:hueOff val="0"/>
                  <a:satOff val="0"/>
                  <a:lumOff val="0"/>
                  <a:alphaOff val="0"/>
                </a:sysClr>
              </a:solidFill>
              <a:latin typeface="+mn-lt"/>
              <a:ea typeface="+mn-ea"/>
              <a:cs typeface="+mn-cs"/>
            </a:rPr>
            <a:t>There is no timeline. (R.4,5)</a:t>
          </a:r>
        </a:p>
      </dgm:t>
    </dgm:pt>
    <dgm:pt modelId="{A4E10893-FA7B-C44E-BBE9-D203F3769EFE}" type="parTrans" cxnId="{007011E5-B602-6840-8C27-58AC8F9EED03}">
      <dgm:prSet/>
      <dgm:spPr/>
      <dgm:t>
        <a:bodyPr/>
        <a:lstStyle/>
        <a:p>
          <a:endParaRPr lang="en-GB"/>
        </a:p>
      </dgm:t>
    </dgm:pt>
    <dgm:pt modelId="{6B7B101C-FFD0-E043-B849-6DACD9453874}" type="sibTrans" cxnId="{007011E5-B602-6840-8C27-58AC8F9EED03}">
      <dgm:prSet/>
      <dgm:spPr/>
      <dgm:t>
        <a:bodyPr/>
        <a:lstStyle/>
        <a:p>
          <a:endParaRPr lang="en-GB"/>
        </a:p>
      </dgm:t>
    </dgm:pt>
    <dgm:pt modelId="{064DF1FF-1A02-4942-8BA6-46D0B5997796}" type="pres">
      <dgm:prSet presAssocID="{6F6FC935-75E1-BD4D-A1F1-6C6D6B477267}" presName="Name0" presStyleCnt="0">
        <dgm:presLayoutVars>
          <dgm:dir/>
          <dgm:animLvl val="lvl"/>
          <dgm:resizeHandles val="exact"/>
        </dgm:presLayoutVars>
      </dgm:prSet>
      <dgm:spPr/>
      <dgm:t>
        <a:bodyPr/>
        <a:lstStyle/>
        <a:p>
          <a:endParaRPr lang="en-US"/>
        </a:p>
      </dgm:t>
    </dgm:pt>
    <dgm:pt modelId="{FC45A9C5-FCEA-314F-9F3A-B54C62BBD804}" type="pres">
      <dgm:prSet presAssocID="{E6926031-205D-384D-BAA8-CE0FA3D7400E}" presName="boxAndChildren" presStyleCnt="0"/>
      <dgm:spPr/>
    </dgm:pt>
    <dgm:pt modelId="{A0B02AF5-CFA5-D448-B6E9-F4E05ABC01B3}" type="pres">
      <dgm:prSet presAssocID="{E6926031-205D-384D-BAA8-CE0FA3D7400E}" presName="parentTextBox" presStyleLbl="node1" presStyleIdx="0" presStyleCnt="2"/>
      <dgm:spPr/>
      <dgm:t>
        <a:bodyPr/>
        <a:lstStyle/>
        <a:p>
          <a:endParaRPr lang="en-US"/>
        </a:p>
      </dgm:t>
    </dgm:pt>
    <dgm:pt modelId="{9055DBAE-1201-BF45-8C3E-06B10D22399A}" type="pres">
      <dgm:prSet presAssocID="{E6926031-205D-384D-BAA8-CE0FA3D7400E}" presName="entireBox" presStyleLbl="node1" presStyleIdx="0" presStyleCnt="2"/>
      <dgm:spPr/>
      <dgm:t>
        <a:bodyPr/>
        <a:lstStyle/>
        <a:p>
          <a:endParaRPr lang="en-US"/>
        </a:p>
      </dgm:t>
    </dgm:pt>
    <dgm:pt modelId="{F0D84184-66CA-E348-B827-77E1E1881B14}" type="pres">
      <dgm:prSet presAssocID="{E6926031-205D-384D-BAA8-CE0FA3D7400E}" presName="descendantBox" presStyleCnt="0"/>
      <dgm:spPr/>
    </dgm:pt>
    <dgm:pt modelId="{156DFBF1-4D3A-7744-A1D3-083AF271ADE1}" type="pres">
      <dgm:prSet presAssocID="{4B790DC2-27AE-E143-8474-69254ED25303}" presName="childTextBox" presStyleLbl="fgAccFollowNode1" presStyleIdx="0" presStyleCnt="8" custLinFactNeighborX="-7843" custLinFactNeighborY="4420">
        <dgm:presLayoutVars>
          <dgm:bulletEnabled val="1"/>
        </dgm:presLayoutVars>
      </dgm:prSet>
      <dgm:spPr/>
      <dgm:t>
        <a:bodyPr/>
        <a:lstStyle/>
        <a:p>
          <a:endParaRPr lang="en-US"/>
        </a:p>
      </dgm:t>
    </dgm:pt>
    <dgm:pt modelId="{B99CE68C-3A27-6245-9F31-F02E135E9E9E}" type="pres">
      <dgm:prSet presAssocID="{5FC7F3A8-58FD-9F40-BBA4-76FBD1B53025}" presName="childTextBox" presStyleLbl="fgAccFollowNode1" presStyleIdx="1" presStyleCnt="8">
        <dgm:presLayoutVars>
          <dgm:bulletEnabled val="1"/>
        </dgm:presLayoutVars>
      </dgm:prSet>
      <dgm:spPr/>
      <dgm:t>
        <a:bodyPr/>
        <a:lstStyle/>
        <a:p>
          <a:endParaRPr lang="en-US"/>
        </a:p>
      </dgm:t>
    </dgm:pt>
    <dgm:pt modelId="{DC9B8C4B-5E18-2A4C-9545-870C1F6CDA66}" type="pres">
      <dgm:prSet presAssocID="{8F2E886B-83FB-A84B-B576-97B518E8D7C7}" presName="childTextBox" presStyleLbl="fgAccFollowNode1" presStyleIdx="2" presStyleCnt="8">
        <dgm:presLayoutVars>
          <dgm:bulletEnabled val="1"/>
        </dgm:presLayoutVars>
      </dgm:prSet>
      <dgm:spPr/>
      <dgm:t>
        <a:bodyPr/>
        <a:lstStyle/>
        <a:p>
          <a:endParaRPr lang="en-US"/>
        </a:p>
      </dgm:t>
    </dgm:pt>
    <dgm:pt modelId="{66B6925B-E214-C34F-8C35-3DB2CD271C41}" type="pres">
      <dgm:prSet presAssocID="{05DF6E33-78BA-2944-89C4-6281666EDFF2}" presName="childTextBox" presStyleLbl="fgAccFollowNode1" presStyleIdx="3" presStyleCnt="8">
        <dgm:presLayoutVars>
          <dgm:bulletEnabled val="1"/>
        </dgm:presLayoutVars>
      </dgm:prSet>
      <dgm:spPr/>
      <dgm:t>
        <a:bodyPr/>
        <a:lstStyle/>
        <a:p>
          <a:endParaRPr lang="en-US"/>
        </a:p>
      </dgm:t>
    </dgm:pt>
    <dgm:pt modelId="{C150EA6E-7D36-DF4E-A97F-67DE30BA43EA}" type="pres">
      <dgm:prSet presAssocID="{B074963A-F54E-8747-BA4A-308354207EBB}" presName="childTextBox" presStyleLbl="fgAccFollowNode1" presStyleIdx="4" presStyleCnt="8" custLinFactNeighborY="2426">
        <dgm:presLayoutVars>
          <dgm:bulletEnabled val="1"/>
        </dgm:presLayoutVars>
      </dgm:prSet>
      <dgm:spPr/>
      <dgm:t>
        <a:bodyPr/>
        <a:lstStyle/>
        <a:p>
          <a:endParaRPr lang="en-US"/>
        </a:p>
      </dgm:t>
    </dgm:pt>
    <dgm:pt modelId="{AA0790B3-BE27-B647-8406-DB255F86779C}" type="pres">
      <dgm:prSet presAssocID="{0CC3A0A0-0BD8-2849-9166-65FFB6FF6A04}" presName="sp" presStyleCnt="0"/>
      <dgm:spPr/>
    </dgm:pt>
    <dgm:pt modelId="{7F347021-78AC-564B-91AE-55736F954BAE}" type="pres">
      <dgm:prSet presAssocID="{611D2354-6574-2E4B-B98B-49E65C154295}" presName="arrowAndChildren" presStyleCnt="0"/>
      <dgm:spPr/>
    </dgm:pt>
    <dgm:pt modelId="{E371F6B2-91DA-5D4F-9F63-4B7C22F58793}" type="pres">
      <dgm:prSet presAssocID="{611D2354-6574-2E4B-B98B-49E65C154295}" presName="parentTextArrow" presStyleLbl="node1" presStyleIdx="0" presStyleCnt="2"/>
      <dgm:spPr/>
      <dgm:t>
        <a:bodyPr/>
        <a:lstStyle/>
        <a:p>
          <a:endParaRPr lang="en-US"/>
        </a:p>
      </dgm:t>
    </dgm:pt>
    <dgm:pt modelId="{B58BA287-5051-6744-B4B0-53D70F2B8FA4}" type="pres">
      <dgm:prSet presAssocID="{611D2354-6574-2E4B-B98B-49E65C154295}" presName="arrow" presStyleLbl="node1" presStyleIdx="1" presStyleCnt="2" custScaleY="76229" custLinFactNeighborX="0" custLinFactNeighborY="-21"/>
      <dgm:spPr/>
      <dgm:t>
        <a:bodyPr/>
        <a:lstStyle/>
        <a:p>
          <a:endParaRPr lang="en-US"/>
        </a:p>
      </dgm:t>
    </dgm:pt>
    <dgm:pt modelId="{83C34574-849D-1B40-8C01-04A83CFC64D4}" type="pres">
      <dgm:prSet presAssocID="{611D2354-6574-2E4B-B98B-49E65C154295}" presName="descendantArrow" presStyleCnt="0"/>
      <dgm:spPr/>
    </dgm:pt>
    <dgm:pt modelId="{49B2C3FA-511F-1542-8ED0-81118214EC9F}" type="pres">
      <dgm:prSet presAssocID="{FD0270FF-B649-BD4F-B32A-D937CDD2A8D8}" presName="childTextArrow" presStyleLbl="fgAccFollowNode1" presStyleIdx="5" presStyleCnt="8">
        <dgm:presLayoutVars>
          <dgm:bulletEnabled val="1"/>
        </dgm:presLayoutVars>
      </dgm:prSet>
      <dgm:spPr/>
      <dgm:t>
        <a:bodyPr/>
        <a:lstStyle/>
        <a:p>
          <a:endParaRPr lang="en-US"/>
        </a:p>
      </dgm:t>
    </dgm:pt>
    <dgm:pt modelId="{6240FF5D-B7B1-1640-BBB5-4F5711C188CD}" type="pres">
      <dgm:prSet presAssocID="{E4461A42-B480-AC48-B29A-C21F55B797F9}" presName="childTextArrow" presStyleLbl="fgAccFollowNode1" presStyleIdx="6" presStyleCnt="8">
        <dgm:presLayoutVars>
          <dgm:bulletEnabled val="1"/>
        </dgm:presLayoutVars>
      </dgm:prSet>
      <dgm:spPr/>
      <dgm:t>
        <a:bodyPr/>
        <a:lstStyle/>
        <a:p>
          <a:endParaRPr lang="en-US"/>
        </a:p>
      </dgm:t>
    </dgm:pt>
    <dgm:pt modelId="{A1F2111B-9B94-634C-A136-45D5B68A5F02}" type="pres">
      <dgm:prSet presAssocID="{460FC0DF-34D7-104D-9D36-AE8579498BEC}" presName="childTextArrow" presStyleLbl="fgAccFollowNode1" presStyleIdx="7" presStyleCnt="8">
        <dgm:presLayoutVars>
          <dgm:bulletEnabled val="1"/>
        </dgm:presLayoutVars>
      </dgm:prSet>
      <dgm:spPr/>
      <dgm:t>
        <a:bodyPr/>
        <a:lstStyle/>
        <a:p>
          <a:endParaRPr lang="en-US"/>
        </a:p>
      </dgm:t>
    </dgm:pt>
  </dgm:ptLst>
  <dgm:cxnLst>
    <dgm:cxn modelId="{8AA057B4-0B05-6A40-BEBB-24E221D1B5CC}" type="presOf" srcId="{611D2354-6574-2E4B-B98B-49E65C154295}" destId="{E371F6B2-91DA-5D4F-9F63-4B7C22F58793}" srcOrd="0" destOrd="0" presId="urn:microsoft.com/office/officeart/2005/8/layout/process4"/>
    <dgm:cxn modelId="{DECC8906-E27A-5042-BCEE-2D9C9A029BF2}" srcId="{E6926031-205D-384D-BAA8-CE0FA3D7400E}" destId="{5FC7F3A8-58FD-9F40-BBA4-76FBD1B53025}" srcOrd="1" destOrd="0" parTransId="{55FD9A83-6ECD-2842-9293-98ECAFADC630}" sibTransId="{76A4B57F-F60B-2544-A143-623BFFA2810C}"/>
    <dgm:cxn modelId="{FA6E8AD8-1951-0B42-84C9-847DE18F4499}" srcId="{611D2354-6574-2E4B-B98B-49E65C154295}" destId="{FD0270FF-B649-BD4F-B32A-D937CDD2A8D8}" srcOrd="0" destOrd="0" parTransId="{8F4BD7CC-B394-0549-989B-462B71F988A1}" sibTransId="{FB74EB07-C669-C542-A429-1A70B3A04101}"/>
    <dgm:cxn modelId="{3B183BD2-388B-0F42-BD82-22B4BEF0B23D}" type="presOf" srcId="{B074963A-F54E-8747-BA4A-308354207EBB}" destId="{C150EA6E-7D36-DF4E-A97F-67DE30BA43EA}" srcOrd="0" destOrd="0" presId="urn:microsoft.com/office/officeart/2005/8/layout/process4"/>
    <dgm:cxn modelId="{E303A10C-C8C3-FF44-9706-972BD1D903FC}" type="presOf" srcId="{E6926031-205D-384D-BAA8-CE0FA3D7400E}" destId="{A0B02AF5-CFA5-D448-B6E9-F4E05ABC01B3}" srcOrd="0" destOrd="0" presId="urn:microsoft.com/office/officeart/2005/8/layout/process4"/>
    <dgm:cxn modelId="{C5E2F8F3-13A2-C647-BEF5-50948385B762}" srcId="{6F6FC935-75E1-BD4D-A1F1-6C6D6B477267}" destId="{E6926031-205D-384D-BAA8-CE0FA3D7400E}" srcOrd="1" destOrd="0" parTransId="{8F1A5932-1F44-8942-879D-7C5F2EF785C5}" sibTransId="{704B2F8B-6FE1-2E45-BC97-6BEE11C11C60}"/>
    <dgm:cxn modelId="{749FFCC3-30E1-F941-9CC4-8B4F24A478CD}" type="presOf" srcId="{05DF6E33-78BA-2944-89C4-6281666EDFF2}" destId="{66B6925B-E214-C34F-8C35-3DB2CD271C41}" srcOrd="0" destOrd="0" presId="urn:microsoft.com/office/officeart/2005/8/layout/process4"/>
    <dgm:cxn modelId="{54FAC5DB-F2AF-3B46-835F-DDAC46A93D6B}" type="presOf" srcId="{5FC7F3A8-58FD-9F40-BBA4-76FBD1B53025}" destId="{B99CE68C-3A27-6245-9F31-F02E135E9E9E}" srcOrd="0" destOrd="0" presId="urn:microsoft.com/office/officeart/2005/8/layout/process4"/>
    <dgm:cxn modelId="{09AEC097-44FB-8C4C-A901-68874CAA7BBC}" type="presOf" srcId="{460FC0DF-34D7-104D-9D36-AE8579498BEC}" destId="{A1F2111B-9B94-634C-A136-45D5B68A5F02}" srcOrd="0" destOrd="0" presId="urn:microsoft.com/office/officeart/2005/8/layout/process4"/>
    <dgm:cxn modelId="{5F6069AF-0085-DF43-B18A-1FE228EF1812}" type="presOf" srcId="{611D2354-6574-2E4B-B98B-49E65C154295}" destId="{B58BA287-5051-6744-B4B0-53D70F2B8FA4}" srcOrd="1" destOrd="0" presId="urn:microsoft.com/office/officeart/2005/8/layout/process4"/>
    <dgm:cxn modelId="{DBB4DFBC-A8D7-C442-AA2E-2D4638AEC999}" srcId="{6F6FC935-75E1-BD4D-A1F1-6C6D6B477267}" destId="{611D2354-6574-2E4B-B98B-49E65C154295}" srcOrd="0" destOrd="0" parTransId="{0F841272-47F8-D043-A640-85B67732E832}" sibTransId="{0CC3A0A0-0BD8-2849-9166-65FFB6FF6A04}"/>
    <dgm:cxn modelId="{67408009-B982-6640-811D-C1078A83B107}" srcId="{E6926031-205D-384D-BAA8-CE0FA3D7400E}" destId="{05DF6E33-78BA-2944-89C4-6281666EDFF2}" srcOrd="3" destOrd="0" parTransId="{76BA3CB4-3A60-4240-9CBC-110E6D3AA2C9}" sibTransId="{39A71BF1-DBF2-C448-B8BF-B101B29D712C}"/>
    <dgm:cxn modelId="{EA4A7388-B9DC-114A-AAE4-B3ED0E5637AB}" type="presOf" srcId="{8F2E886B-83FB-A84B-B576-97B518E8D7C7}" destId="{DC9B8C4B-5E18-2A4C-9545-870C1F6CDA66}" srcOrd="0" destOrd="0" presId="urn:microsoft.com/office/officeart/2005/8/layout/process4"/>
    <dgm:cxn modelId="{E20EF4A6-D802-074C-9FD5-42420FC0142B}" srcId="{611D2354-6574-2E4B-B98B-49E65C154295}" destId="{E4461A42-B480-AC48-B29A-C21F55B797F9}" srcOrd="1" destOrd="0" parTransId="{50BE0244-BDAA-6C41-9717-37C0FBEB53A5}" sibTransId="{85C94BA2-283D-F141-85B5-583E7CB12BAF}"/>
    <dgm:cxn modelId="{C08251F1-6822-E743-9F88-F20FAC0DBEFC}" type="presOf" srcId="{E6926031-205D-384D-BAA8-CE0FA3D7400E}" destId="{9055DBAE-1201-BF45-8C3E-06B10D22399A}" srcOrd="1" destOrd="0" presId="urn:microsoft.com/office/officeart/2005/8/layout/process4"/>
    <dgm:cxn modelId="{007011E5-B602-6840-8C27-58AC8F9EED03}" srcId="{E6926031-205D-384D-BAA8-CE0FA3D7400E}" destId="{B074963A-F54E-8747-BA4A-308354207EBB}" srcOrd="4" destOrd="0" parTransId="{A4E10893-FA7B-C44E-BBE9-D203F3769EFE}" sibTransId="{6B7B101C-FFD0-E043-B849-6DACD9453874}"/>
    <dgm:cxn modelId="{3707AC24-AC5C-FA49-AAD5-DBFC9911043A}" type="presOf" srcId="{FD0270FF-B649-BD4F-B32A-D937CDD2A8D8}" destId="{49B2C3FA-511F-1542-8ED0-81118214EC9F}" srcOrd="0" destOrd="0" presId="urn:microsoft.com/office/officeart/2005/8/layout/process4"/>
    <dgm:cxn modelId="{1B51C316-CD22-1C48-AA10-27468C8D9C09}" type="presOf" srcId="{6F6FC935-75E1-BD4D-A1F1-6C6D6B477267}" destId="{064DF1FF-1A02-4942-8BA6-46D0B5997796}" srcOrd="0" destOrd="0" presId="urn:microsoft.com/office/officeart/2005/8/layout/process4"/>
    <dgm:cxn modelId="{C9CB58E2-7BBF-7647-A0B7-6054BD4BA0CF}" srcId="{611D2354-6574-2E4B-B98B-49E65C154295}" destId="{460FC0DF-34D7-104D-9D36-AE8579498BEC}" srcOrd="2" destOrd="0" parTransId="{5432839D-CBC2-2143-A03F-338F9CAE3362}" sibTransId="{A80EAA9A-DB8F-DA48-BA16-E9D6FAFDD822}"/>
    <dgm:cxn modelId="{1D7503EC-A4FD-AE4A-BAD2-70622CC4BE74}" type="presOf" srcId="{4B790DC2-27AE-E143-8474-69254ED25303}" destId="{156DFBF1-4D3A-7744-A1D3-083AF271ADE1}" srcOrd="0" destOrd="0" presId="urn:microsoft.com/office/officeart/2005/8/layout/process4"/>
    <dgm:cxn modelId="{542AC238-DAD8-A34E-9DD8-E99F30827DF6}" srcId="{E6926031-205D-384D-BAA8-CE0FA3D7400E}" destId="{4B790DC2-27AE-E143-8474-69254ED25303}" srcOrd="0" destOrd="0" parTransId="{34613ACA-63E7-D544-A509-D7DB5C218C64}" sibTransId="{29E81557-4B0A-CB41-A963-7BA0BFB88ABC}"/>
    <dgm:cxn modelId="{E9D7A99A-930F-044F-ACBC-1EC1DD4AE2E0}" srcId="{E6926031-205D-384D-BAA8-CE0FA3D7400E}" destId="{8F2E886B-83FB-A84B-B576-97B518E8D7C7}" srcOrd="2" destOrd="0" parTransId="{46769A7C-AB29-D448-A12F-A97ABF5577B8}" sibTransId="{F8339DC8-E38D-BC47-8864-773FB75455F5}"/>
    <dgm:cxn modelId="{20D1ECFE-8098-A94B-9D9F-DA4A0A6A4BCA}" type="presOf" srcId="{E4461A42-B480-AC48-B29A-C21F55B797F9}" destId="{6240FF5D-B7B1-1640-BBB5-4F5711C188CD}" srcOrd="0" destOrd="0" presId="urn:microsoft.com/office/officeart/2005/8/layout/process4"/>
    <dgm:cxn modelId="{AF50CAAC-2C41-C940-BBA7-2A9E347AC25C}" type="presParOf" srcId="{064DF1FF-1A02-4942-8BA6-46D0B5997796}" destId="{FC45A9C5-FCEA-314F-9F3A-B54C62BBD804}" srcOrd="0" destOrd="0" presId="urn:microsoft.com/office/officeart/2005/8/layout/process4"/>
    <dgm:cxn modelId="{5FFFB6C6-B0B5-504D-B561-F197AAF6BA39}" type="presParOf" srcId="{FC45A9C5-FCEA-314F-9F3A-B54C62BBD804}" destId="{A0B02AF5-CFA5-D448-B6E9-F4E05ABC01B3}" srcOrd="0" destOrd="0" presId="urn:microsoft.com/office/officeart/2005/8/layout/process4"/>
    <dgm:cxn modelId="{3B6D994C-EC08-DB4A-94F0-95433B54C907}" type="presParOf" srcId="{FC45A9C5-FCEA-314F-9F3A-B54C62BBD804}" destId="{9055DBAE-1201-BF45-8C3E-06B10D22399A}" srcOrd="1" destOrd="0" presId="urn:microsoft.com/office/officeart/2005/8/layout/process4"/>
    <dgm:cxn modelId="{0DFE0530-BFA5-D740-A9BA-E267EFE63129}" type="presParOf" srcId="{FC45A9C5-FCEA-314F-9F3A-B54C62BBD804}" destId="{F0D84184-66CA-E348-B827-77E1E1881B14}" srcOrd="2" destOrd="0" presId="urn:microsoft.com/office/officeart/2005/8/layout/process4"/>
    <dgm:cxn modelId="{55B9F638-BCB8-EC40-B279-D2AD4358A518}" type="presParOf" srcId="{F0D84184-66CA-E348-B827-77E1E1881B14}" destId="{156DFBF1-4D3A-7744-A1D3-083AF271ADE1}" srcOrd="0" destOrd="0" presId="urn:microsoft.com/office/officeart/2005/8/layout/process4"/>
    <dgm:cxn modelId="{4CD33C4F-6887-9C47-8920-CD3446832137}" type="presParOf" srcId="{F0D84184-66CA-E348-B827-77E1E1881B14}" destId="{B99CE68C-3A27-6245-9F31-F02E135E9E9E}" srcOrd="1" destOrd="0" presId="urn:microsoft.com/office/officeart/2005/8/layout/process4"/>
    <dgm:cxn modelId="{393E4D7D-868B-1240-9142-41E7A9E54ED2}" type="presParOf" srcId="{F0D84184-66CA-E348-B827-77E1E1881B14}" destId="{DC9B8C4B-5E18-2A4C-9545-870C1F6CDA66}" srcOrd="2" destOrd="0" presId="urn:microsoft.com/office/officeart/2005/8/layout/process4"/>
    <dgm:cxn modelId="{3464D4AA-D7D2-BC48-BEC4-9EE32F1E5295}" type="presParOf" srcId="{F0D84184-66CA-E348-B827-77E1E1881B14}" destId="{66B6925B-E214-C34F-8C35-3DB2CD271C41}" srcOrd="3" destOrd="0" presId="urn:microsoft.com/office/officeart/2005/8/layout/process4"/>
    <dgm:cxn modelId="{7921E634-8158-0848-A2B5-9089111C3220}" type="presParOf" srcId="{F0D84184-66CA-E348-B827-77E1E1881B14}" destId="{C150EA6E-7D36-DF4E-A97F-67DE30BA43EA}" srcOrd="4" destOrd="0" presId="urn:microsoft.com/office/officeart/2005/8/layout/process4"/>
    <dgm:cxn modelId="{CE312B8B-6C10-8642-9008-8F9FC18F3F38}" type="presParOf" srcId="{064DF1FF-1A02-4942-8BA6-46D0B5997796}" destId="{AA0790B3-BE27-B647-8406-DB255F86779C}" srcOrd="1" destOrd="0" presId="urn:microsoft.com/office/officeart/2005/8/layout/process4"/>
    <dgm:cxn modelId="{4406EDF7-3916-FB4F-BCDA-051127F4DBA7}" type="presParOf" srcId="{064DF1FF-1A02-4942-8BA6-46D0B5997796}" destId="{7F347021-78AC-564B-91AE-55736F954BAE}" srcOrd="2" destOrd="0" presId="urn:microsoft.com/office/officeart/2005/8/layout/process4"/>
    <dgm:cxn modelId="{FA85294D-7180-AC4C-85A1-F19489FBF0EE}" type="presParOf" srcId="{7F347021-78AC-564B-91AE-55736F954BAE}" destId="{E371F6B2-91DA-5D4F-9F63-4B7C22F58793}" srcOrd="0" destOrd="0" presId="urn:microsoft.com/office/officeart/2005/8/layout/process4"/>
    <dgm:cxn modelId="{EF89ADAC-F7E1-ED41-9A51-712BD3372204}" type="presParOf" srcId="{7F347021-78AC-564B-91AE-55736F954BAE}" destId="{B58BA287-5051-6744-B4B0-53D70F2B8FA4}" srcOrd="1" destOrd="0" presId="urn:microsoft.com/office/officeart/2005/8/layout/process4"/>
    <dgm:cxn modelId="{8F8A9891-4AC5-5541-A5DD-D91A5AD6EBF4}" type="presParOf" srcId="{7F347021-78AC-564B-91AE-55736F954BAE}" destId="{83C34574-849D-1B40-8C01-04A83CFC64D4}" srcOrd="2" destOrd="0" presId="urn:microsoft.com/office/officeart/2005/8/layout/process4"/>
    <dgm:cxn modelId="{05676A59-4450-BC45-A01A-8D96BD6D5FFC}" type="presParOf" srcId="{83C34574-849D-1B40-8C01-04A83CFC64D4}" destId="{49B2C3FA-511F-1542-8ED0-81118214EC9F}" srcOrd="0" destOrd="0" presId="urn:microsoft.com/office/officeart/2005/8/layout/process4"/>
    <dgm:cxn modelId="{6DAFB85A-BD2E-8940-94EE-1D86B790B7CA}" type="presParOf" srcId="{83C34574-849D-1B40-8C01-04A83CFC64D4}" destId="{6240FF5D-B7B1-1640-BBB5-4F5711C188CD}" srcOrd="1" destOrd="0" presId="urn:microsoft.com/office/officeart/2005/8/layout/process4"/>
    <dgm:cxn modelId="{E399101E-109E-954D-A3B5-C279C0A912D9}" type="presParOf" srcId="{83C34574-849D-1B40-8C01-04A83CFC64D4}" destId="{A1F2111B-9B94-634C-A136-45D5B68A5F02}" srcOrd="2"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0A40979-4C4B-1F40-82A9-258AB14B7246}" type="doc">
      <dgm:prSet loTypeId="urn:microsoft.com/office/officeart/2005/8/layout/chevron1" loCatId="" qsTypeId="urn:microsoft.com/office/officeart/2005/8/quickstyle/simple1" qsCatId="simple" csTypeId="urn:microsoft.com/office/officeart/2005/8/colors/accent1_2" csCatId="accent1" phldr="1"/>
      <dgm:spPr/>
    </dgm:pt>
    <dgm:pt modelId="{B6F9BFD7-7AF6-C64B-A09D-643EB56A9347}">
      <dgm:prSet phldrT="[Text]"/>
      <dgm:spPr>
        <a:xfrm>
          <a:off x="3080" y="1424994"/>
          <a:ext cx="3753370" cy="1501348"/>
        </a:xfrm>
        <a:prstGeom prst="chevron">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lgn="just"/>
          <a:r>
            <a:rPr lang="en-GB" b="1" dirty="0">
              <a:solidFill>
                <a:sysClr val="window" lastClr="FFFFFF"/>
              </a:solidFill>
              <a:latin typeface="+mn-lt"/>
              <a:ea typeface="+mn-ea"/>
              <a:cs typeface="+mn-cs"/>
            </a:rPr>
            <a:t>OBJECTION DECISION / FAILED </a:t>
          </a:r>
          <a:r>
            <a:rPr lang="en-GB" b="1" dirty="0" smtClean="0">
              <a:solidFill>
                <a:sysClr val="window" lastClr="FFFFFF"/>
              </a:solidFill>
              <a:latin typeface="+mn-lt"/>
              <a:ea typeface="+mn-ea"/>
              <a:cs typeface="+mn-cs"/>
            </a:rPr>
            <a:t>ADR </a:t>
          </a:r>
          <a:r>
            <a:rPr lang="en-GB" b="1" dirty="0">
              <a:solidFill>
                <a:sysClr val="window" lastClr="FFFFFF"/>
              </a:solidFill>
              <a:latin typeface="+mn-lt"/>
              <a:ea typeface="+mn-ea"/>
              <a:cs typeface="+mn-cs"/>
            </a:rPr>
            <a:t>AT URA</a:t>
          </a:r>
        </a:p>
      </dgm:t>
    </dgm:pt>
    <dgm:pt modelId="{2DE24B24-15AB-E649-B9B2-C6EDF0E64B66}" type="parTrans" cxnId="{F5CE76AE-87D1-2441-8233-534E994C829D}">
      <dgm:prSet/>
      <dgm:spPr/>
      <dgm:t>
        <a:bodyPr/>
        <a:lstStyle/>
        <a:p>
          <a:endParaRPr lang="en-GB"/>
        </a:p>
      </dgm:t>
    </dgm:pt>
    <dgm:pt modelId="{4423C1FD-F41D-A24A-8F2E-571BDF2EA0B3}" type="sibTrans" cxnId="{F5CE76AE-87D1-2441-8233-534E994C829D}">
      <dgm:prSet/>
      <dgm:spPr/>
      <dgm:t>
        <a:bodyPr/>
        <a:lstStyle/>
        <a:p>
          <a:endParaRPr lang="en-GB"/>
        </a:p>
      </dgm:t>
    </dgm:pt>
    <dgm:pt modelId="{DB26B287-CF0D-854F-B383-175D779E1120}">
      <dgm:prSet phldrT="[Text]"/>
      <dgm:spPr>
        <a:xfrm>
          <a:off x="3381114" y="1424994"/>
          <a:ext cx="3753370" cy="1501348"/>
        </a:xfrm>
        <a:prstGeom prst="chevron">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lgn="just"/>
          <a:r>
            <a:rPr lang="en-GB" b="1" dirty="0">
              <a:solidFill>
                <a:sysClr val="window" lastClr="FFFFFF"/>
              </a:solidFill>
              <a:latin typeface="+mn-lt"/>
              <a:ea typeface="+mn-ea"/>
              <a:cs typeface="+mn-cs"/>
            </a:rPr>
            <a:t>TAXPAYER FILES APPLICATION TO THE TRIBUNAL</a:t>
          </a:r>
        </a:p>
      </dgm:t>
    </dgm:pt>
    <dgm:pt modelId="{6AECC361-001F-964B-A0C8-01B731CDAE4F}" type="parTrans" cxnId="{25139B3C-8738-7B4E-A261-6AE74B0B3EE7}">
      <dgm:prSet/>
      <dgm:spPr/>
      <dgm:t>
        <a:bodyPr/>
        <a:lstStyle/>
        <a:p>
          <a:endParaRPr lang="en-GB"/>
        </a:p>
      </dgm:t>
    </dgm:pt>
    <dgm:pt modelId="{62F03080-B6FC-6243-AFAA-5D308460CE46}" type="sibTrans" cxnId="{25139B3C-8738-7B4E-A261-6AE74B0B3EE7}">
      <dgm:prSet/>
      <dgm:spPr/>
      <dgm:t>
        <a:bodyPr/>
        <a:lstStyle/>
        <a:p>
          <a:endParaRPr lang="en-GB"/>
        </a:p>
      </dgm:t>
    </dgm:pt>
    <dgm:pt modelId="{5AFE56B5-4E4C-DA40-8338-808A0F900E68}">
      <dgm:prSet phldrT="[Text]"/>
      <dgm:spPr>
        <a:xfrm>
          <a:off x="6759148" y="1424994"/>
          <a:ext cx="3753370" cy="1501348"/>
        </a:xfrm>
        <a:prstGeom prst="chevron">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GB" b="1" dirty="0">
              <a:solidFill>
                <a:sysClr val="window" lastClr="FFFFFF"/>
              </a:solidFill>
              <a:latin typeface="+mn-lt"/>
              <a:ea typeface="+mn-ea"/>
              <a:cs typeface="+mn-cs"/>
            </a:rPr>
            <a:t>MEDIATION</a:t>
          </a:r>
        </a:p>
      </dgm:t>
    </dgm:pt>
    <dgm:pt modelId="{C5750554-0ACF-FF4C-A8AD-566E06DEEA8E}" type="parTrans" cxnId="{5E0A8327-7C7B-AA41-AF0A-B67623B4DA3A}">
      <dgm:prSet/>
      <dgm:spPr/>
      <dgm:t>
        <a:bodyPr/>
        <a:lstStyle/>
        <a:p>
          <a:endParaRPr lang="en-GB"/>
        </a:p>
      </dgm:t>
    </dgm:pt>
    <dgm:pt modelId="{ED5EBD36-291B-834F-BD49-73973430E303}" type="sibTrans" cxnId="{5E0A8327-7C7B-AA41-AF0A-B67623B4DA3A}">
      <dgm:prSet/>
      <dgm:spPr/>
      <dgm:t>
        <a:bodyPr/>
        <a:lstStyle/>
        <a:p>
          <a:endParaRPr lang="en-GB"/>
        </a:p>
      </dgm:t>
    </dgm:pt>
    <dgm:pt modelId="{33A34F6A-E60A-8545-A5F5-FC1B4485324F}" type="pres">
      <dgm:prSet presAssocID="{40A40979-4C4B-1F40-82A9-258AB14B7246}" presName="Name0" presStyleCnt="0">
        <dgm:presLayoutVars>
          <dgm:dir/>
          <dgm:animLvl val="lvl"/>
          <dgm:resizeHandles val="exact"/>
        </dgm:presLayoutVars>
      </dgm:prSet>
      <dgm:spPr/>
    </dgm:pt>
    <dgm:pt modelId="{FA617CC3-91CA-1840-A621-DCEB3AA51597}" type="pres">
      <dgm:prSet presAssocID="{B6F9BFD7-7AF6-C64B-A09D-643EB56A9347}" presName="parTxOnly" presStyleLbl="node1" presStyleIdx="0" presStyleCnt="3">
        <dgm:presLayoutVars>
          <dgm:chMax val="0"/>
          <dgm:chPref val="0"/>
          <dgm:bulletEnabled val="1"/>
        </dgm:presLayoutVars>
      </dgm:prSet>
      <dgm:spPr/>
      <dgm:t>
        <a:bodyPr/>
        <a:lstStyle/>
        <a:p>
          <a:endParaRPr lang="en-US"/>
        </a:p>
      </dgm:t>
    </dgm:pt>
    <dgm:pt modelId="{2C387CD9-6292-1B4A-B2B8-13708E9047E2}" type="pres">
      <dgm:prSet presAssocID="{4423C1FD-F41D-A24A-8F2E-571BDF2EA0B3}" presName="parTxOnlySpace" presStyleCnt="0"/>
      <dgm:spPr/>
    </dgm:pt>
    <dgm:pt modelId="{51ACE2EF-F19D-0C44-88AE-FA18FB9354BE}" type="pres">
      <dgm:prSet presAssocID="{DB26B287-CF0D-854F-B383-175D779E1120}" presName="parTxOnly" presStyleLbl="node1" presStyleIdx="1" presStyleCnt="3">
        <dgm:presLayoutVars>
          <dgm:chMax val="0"/>
          <dgm:chPref val="0"/>
          <dgm:bulletEnabled val="1"/>
        </dgm:presLayoutVars>
      </dgm:prSet>
      <dgm:spPr/>
      <dgm:t>
        <a:bodyPr/>
        <a:lstStyle/>
        <a:p>
          <a:endParaRPr lang="en-US"/>
        </a:p>
      </dgm:t>
    </dgm:pt>
    <dgm:pt modelId="{EA124FA1-4E64-F74F-8F68-BCC639709D46}" type="pres">
      <dgm:prSet presAssocID="{62F03080-B6FC-6243-AFAA-5D308460CE46}" presName="parTxOnlySpace" presStyleCnt="0"/>
      <dgm:spPr/>
    </dgm:pt>
    <dgm:pt modelId="{16331F28-3058-E44F-B1C6-C54C22B5542D}" type="pres">
      <dgm:prSet presAssocID="{5AFE56B5-4E4C-DA40-8338-808A0F900E68}" presName="parTxOnly" presStyleLbl="node1" presStyleIdx="2" presStyleCnt="3">
        <dgm:presLayoutVars>
          <dgm:chMax val="0"/>
          <dgm:chPref val="0"/>
          <dgm:bulletEnabled val="1"/>
        </dgm:presLayoutVars>
      </dgm:prSet>
      <dgm:spPr/>
      <dgm:t>
        <a:bodyPr/>
        <a:lstStyle/>
        <a:p>
          <a:endParaRPr lang="en-US"/>
        </a:p>
      </dgm:t>
    </dgm:pt>
  </dgm:ptLst>
  <dgm:cxnLst>
    <dgm:cxn modelId="{4D4D1493-37A1-274F-A187-E6591AA5EA5F}" type="presOf" srcId="{5AFE56B5-4E4C-DA40-8338-808A0F900E68}" destId="{16331F28-3058-E44F-B1C6-C54C22B5542D}" srcOrd="0" destOrd="0" presId="urn:microsoft.com/office/officeart/2005/8/layout/chevron1"/>
    <dgm:cxn modelId="{F5CE76AE-87D1-2441-8233-534E994C829D}" srcId="{40A40979-4C4B-1F40-82A9-258AB14B7246}" destId="{B6F9BFD7-7AF6-C64B-A09D-643EB56A9347}" srcOrd="0" destOrd="0" parTransId="{2DE24B24-15AB-E649-B9B2-C6EDF0E64B66}" sibTransId="{4423C1FD-F41D-A24A-8F2E-571BDF2EA0B3}"/>
    <dgm:cxn modelId="{5E0A8327-7C7B-AA41-AF0A-B67623B4DA3A}" srcId="{40A40979-4C4B-1F40-82A9-258AB14B7246}" destId="{5AFE56B5-4E4C-DA40-8338-808A0F900E68}" srcOrd="2" destOrd="0" parTransId="{C5750554-0ACF-FF4C-A8AD-566E06DEEA8E}" sibTransId="{ED5EBD36-291B-834F-BD49-73973430E303}"/>
    <dgm:cxn modelId="{FFF5961E-6A81-344B-AB12-47C86C07A839}" type="presOf" srcId="{40A40979-4C4B-1F40-82A9-258AB14B7246}" destId="{33A34F6A-E60A-8545-A5F5-FC1B4485324F}" srcOrd="0" destOrd="0" presId="urn:microsoft.com/office/officeart/2005/8/layout/chevron1"/>
    <dgm:cxn modelId="{25139B3C-8738-7B4E-A261-6AE74B0B3EE7}" srcId="{40A40979-4C4B-1F40-82A9-258AB14B7246}" destId="{DB26B287-CF0D-854F-B383-175D779E1120}" srcOrd="1" destOrd="0" parTransId="{6AECC361-001F-964B-A0C8-01B731CDAE4F}" sibTransId="{62F03080-B6FC-6243-AFAA-5D308460CE46}"/>
    <dgm:cxn modelId="{639D17C0-5BEC-2042-B9C0-8A126816AD4A}" type="presOf" srcId="{DB26B287-CF0D-854F-B383-175D779E1120}" destId="{51ACE2EF-F19D-0C44-88AE-FA18FB9354BE}" srcOrd="0" destOrd="0" presId="urn:microsoft.com/office/officeart/2005/8/layout/chevron1"/>
    <dgm:cxn modelId="{D6A78387-E8F9-C140-8D7B-429661100902}" type="presOf" srcId="{B6F9BFD7-7AF6-C64B-A09D-643EB56A9347}" destId="{FA617CC3-91CA-1840-A621-DCEB3AA51597}" srcOrd="0" destOrd="0" presId="urn:microsoft.com/office/officeart/2005/8/layout/chevron1"/>
    <dgm:cxn modelId="{D985555B-D0EC-1746-B714-AFB7424294D3}" type="presParOf" srcId="{33A34F6A-E60A-8545-A5F5-FC1B4485324F}" destId="{FA617CC3-91CA-1840-A621-DCEB3AA51597}" srcOrd="0" destOrd="0" presId="urn:microsoft.com/office/officeart/2005/8/layout/chevron1"/>
    <dgm:cxn modelId="{62A4B787-83C1-A943-9873-9AF582D67480}" type="presParOf" srcId="{33A34F6A-E60A-8545-A5F5-FC1B4485324F}" destId="{2C387CD9-6292-1B4A-B2B8-13708E9047E2}" srcOrd="1" destOrd="0" presId="urn:microsoft.com/office/officeart/2005/8/layout/chevron1"/>
    <dgm:cxn modelId="{81CB8ECA-CBA2-8B41-840C-0C64DE9DCE3E}" type="presParOf" srcId="{33A34F6A-E60A-8545-A5F5-FC1B4485324F}" destId="{51ACE2EF-F19D-0C44-88AE-FA18FB9354BE}" srcOrd="2" destOrd="0" presId="urn:microsoft.com/office/officeart/2005/8/layout/chevron1"/>
    <dgm:cxn modelId="{3A3B7C7D-6CFD-1A49-BE1B-BB67E97539F4}" type="presParOf" srcId="{33A34F6A-E60A-8545-A5F5-FC1B4485324F}" destId="{EA124FA1-4E64-F74F-8F68-BCC639709D46}" srcOrd="3" destOrd="0" presId="urn:microsoft.com/office/officeart/2005/8/layout/chevron1"/>
    <dgm:cxn modelId="{FF6040FF-3E33-0F4C-A8E1-56D0656E6AD2}" type="presParOf" srcId="{33A34F6A-E60A-8545-A5F5-FC1B4485324F}" destId="{16331F28-3058-E44F-B1C6-C54C22B5542D}"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16AB007-8005-6643-ACD4-936CA5AD4D5F}" type="doc">
      <dgm:prSet loTypeId="urn:microsoft.com/office/officeart/2005/8/layout/pList2" loCatId="" qsTypeId="urn:microsoft.com/office/officeart/2005/8/quickstyle/simple1" qsCatId="simple" csTypeId="urn:microsoft.com/office/officeart/2005/8/colors/accent1_2" csCatId="accent1" phldr="1"/>
      <dgm:spPr/>
    </dgm:pt>
    <dgm:pt modelId="{3A00B001-4AE5-0A4A-8A99-0FE7F0B44BFF}">
      <dgm:prSet phldrT="[Text]"/>
      <dgm:spPr>
        <a:xfrm rot="10800000">
          <a:off x="315468" y="2346547"/>
          <a:ext cx="3088957" cy="2868001"/>
        </a:xfrm>
        <a:prstGeom prst="round2SameRect">
          <a:avLst>
            <a:gd name="adj1" fmla="val 10500"/>
            <a:gd name="adj2" fmla="val 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lgn="just"/>
          <a:r>
            <a:rPr lang="en-GB" b="1" dirty="0">
              <a:solidFill>
                <a:sysClr val="window" lastClr="FFFFFF"/>
              </a:solidFill>
              <a:latin typeface="+mn-lt"/>
              <a:ea typeface="+mn-ea"/>
              <a:cs typeface="+mn-cs"/>
            </a:rPr>
            <a:t>Collaborative between URA and Taxpayer</a:t>
          </a:r>
        </a:p>
      </dgm:t>
    </dgm:pt>
    <dgm:pt modelId="{D24D13D2-0EFA-A748-81C3-8BE00B025A8B}" type="parTrans" cxnId="{F186F3FE-E706-4D4B-AFF7-A2E9773D1E33}">
      <dgm:prSet/>
      <dgm:spPr/>
      <dgm:t>
        <a:bodyPr/>
        <a:lstStyle/>
        <a:p>
          <a:endParaRPr lang="en-GB"/>
        </a:p>
      </dgm:t>
    </dgm:pt>
    <dgm:pt modelId="{DA014C54-38CE-524A-8B66-9C6B1EE7A7FD}" type="sibTrans" cxnId="{F186F3FE-E706-4D4B-AFF7-A2E9773D1E33}">
      <dgm:prSet/>
      <dgm:spPr/>
      <dgm:t>
        <a:bodyPr/>
        <a:lstStyle/>
        <a:p>
          <a:endParaRPr lang="en-GB"/>
        </a:p>
      </dgm:t>
    </dgm:pt>
    <dgm:pt modelId="{B2160714-8DF6-3A4E-B99D-0779976E4389}">
      <dgm:prSet phldrT="[Text]"/>
      <dgm:spPr>
        <a:xfrm rot="10800000">
          <a:off x="3713321" y="2346547"/>
          <a:ext cx="3088957" cy="2868001"/>
        </a:xfrm>
        <a:prstGeom prst="round2SameRect">
          <a:avLst>
            <a:gd name="adj1" fmla="val 10500"/>
            <a:gd name="adj2" fmla="val 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lgn="just"/>
          <a:r>
            <a:rPr lang="en-GB" b="1" dirty="0">
              <a:solidFill>
                <a:sysClr val="window" lastClr="FFFFFF"/>
              </a:solidFill>
              <a:latin typeface="+mn-lt"/>
              <a:ea typeface="+mn-ea"/>
              <a:cs typeface="+mn-cs"/>
            </a:rPr>
            <a:t>Confidential as some taxpayers like handling matters in private</a:t>
          </a:r>
        </a:p>
      </dgm:t>
    </dgm:pt>
    <dgm:pt modelId="{EAEBBFBC-838D-E747-8C39-09C01AD61CA1}" type="parTrans" cxnId="{73BC6EB0-7991-8649-B27A-904AED59DC48}">
      <dgm:prSet/>
      <dgm:spPr/>
      <dgm:t>
        <a:bodyPr/>
        <a:lstStyle/>
        <a:p>
          <a:endParaRPr lang="en-GB"/>
        </a:p>
      </dgm:t>
    </dgm:pt>
    <dgm:pt modelId="{3BCC49FD-32E3-C146-B143-BE17B655FD48}" type="sibTrans" cxnId="{73BC6EB0-7991-8649-B27A-904AED59DC48}">
      <dgm:prSet/>
      <dgm:spPr/>
      <dgm:t>
        <a:bodyPr/>
        <a:lstStyle/>
        <a:p>
          <a:endParaRPr lang="en-GB"/>
        </a:p>
      </dgm:t>
    </dgm:pt>
    <dgm:pt modelId="{164B1A2A-B958-C847-B1C6-01314E056ADC}">
      <dgm:prSet phldrT="[Text]"/>
      <dgm:spPr>
        <a:xfrm rot="10800000">
          <a:off x="7111174" y="2346547"/>
          <a:ext cx="3088957" cy="2868001"/>
        </a:xfrm>
        <a:prstGeom prst="round2SameRect">
          <a:avLst>
            <a:gd name="adj1" fmla="val 10500"/>
            <a:gd name="adj2" fmla="val 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lgn="just"/>
          <a:r>
            <a:rPr lang="en-GB" b="1" dirty="0">
              <a:solidFill>
                <a:sysClr val="window" lastClr="FFFFFF"/>
              </a:solidFill>
              <a:latin typeface="+mn-lt"/>
              <a:ea typeface="+mn-ea"/>
              <a:cs typeface="+mn-cs"/>
            </a:rPr>
            <a:t>Flexibility and parties take control of the process</a:t>
          </a:r>
        </a:p>
      </dgm:t>
    </dgm:pt>
    <dgm:pt modelId="{AB9AD788-CF8A-5D40-9E4B-3085FA6E577C}" type="parTrans" cxnId="{F305574C-8EC1-EF46-AC45-C39E75926C7B}">
      <dgm:prSet/>
      <dgm:spPr/>
      <dgm:t>
        <a:bodyPr/>
        <a:lstStyle/>
        <a:p>
          <a:endParaRPr lang="en-GB"/>
        </a:p>
      </dgm:t>
    </dgm:pt>
    <dgm:pt modelId="{8DD66D93-043C-7A40-89B3-B07BF53A2A7E}" type="sibTrans" cxnId="{F305574C-8EC1-EF46-AC45-C39E75926C7B}">
      <dgm:prSet/>
      <dgm:spPr/>
      <dgm:t>
        <a:bodyPr/>
        <a:lstStyle/>
        <a:p>
          <a:endParaRPr lang="en-GB"/>
        </a:p>
      </dgm:t>
    </dgm:pt>
    <dgm:pt modelId="{3ACA0301-1E21-C547-ADEA-935FD4FC1721}" type="pres">
      <dgm:prSet presAssocID="{416AB007-8005-6643-ACD4-936CA5AD4D5F}" presName="Name0" presStyleCnt="0">
        <dgm:presLayoutVars>
          <dgm:dir/>
          <dgm:resizeHandles val="exact"/>
        </dgm:presLayoutVars>
      </dgm:prSet>
      <dgm:spPr/>
    </dgm:pt>
    <dgm:pt modelId="{4F6142BC-B631-8040-BFF2-2EC2328894CC}" type="pres">
      <dgm:prSet presAssocID="{416AB007-8005-6643-ACD4-936CA5AD4D5F}" presName="bkgdShp" presStyleLbl="alignAccFollowNode1" presStyleIdx="0" presStyleCnt="1" custLinFactNeighborX="-1087" custLinFactNeighborY="-1214"/>
      <dgm:spPr>
        <a:xfrm>
          <a:off x="0" y="0"/>
          <a:ext cx="10515600" cy="2346547"/>
        </a:xfrm>
        <a:prstGeom prst="roundRect">
          <a:avLst>
            <a:gd name="adj" fmla="val 10000"/>
          </a:avLst>
        </a:prstGeom>
        <a:solidFill>
          <a:srgbClr val="4472C4">
            <a:alpha val="90000"/>
            <a:tint val="40000"/>
            <a:hueOff val="0"/>
            <a:satOff val="0"/>
            <a:lumOff val="0"/>
            <a:alphaOff val="0"/>
          </a:srgbClr>
        </a:solidFill>
        <a:ln w="12700" cap="flat" cmpd="sng" algn="ctr">
          <a:solidFill>
            <a:srgbClr val="4472C4">
              <a:alpha val="90000"/>
              <a:tint val="40000"/>
              <a:hueOff val="0"/>
              <a:satOff val="0"/>
              <a:lumOff val="0"/>
              <a:alphaOff val="0"/>
            </a:srgbClr>
          </a:solidFill>
          <a:prstDash val="solid"/>
          <a:miter lim="800000"/>
        </a:ln>
        <a:effectLst/>
      </dgm:spPr>
    </dgm:pt>
    <dgm:pt modelId="{1322EDDD-B266-3B4D-A8FA-7B50EE90044F}" type="pres">
      <dgm:prSet presAssocID="{416AB007-8005-6643-ACD4-936CA5AD4D5F}" presName="linComp" presStyleCnt="0"/>
      <dgm:spPr/>
    </dgm:pt>
    <dgm:pt modelId="{C981D42E-E852-814C-9DC9-45BF30251211}" type="pres">
      <dgm:prSet presAssocID="{3A00B001-4AE5-0A4A-8A99-0FE7F0B44BFF}" presName="compNode" presStyleCnt="0"/>
      <dgm:spPr/>
    </dgm:pt>
    <dgm:pt modelId="{098B5C92-8D37-0F49-9138-253BDE715B9D}" type="pres">
      <dgm:prSet presAssocID="{3A00B001-4AE5-0A4A-8A99-0FE7F0B44BFF}" presName="node" presStyleLbl="node1" presStyleIdx="0" presStyleCnt="3">
        <dgm:presLayoutVars>
          <dgm:bulletEnabled val="1"/>
        </dgm:presLayoutVars>
      </dgm:prSet>
      <dgm:spPr/>
      <dgm:t>
        <a:bodyPr/>
        <a:lstStyle/>
        <a:p>
          <a:endParaRPr lang="en-US"/>
        </a:p>
      </dgm:t>
    </dgm:pt>
    <dgm:pt modelId="{7DC3FE51-CC5E-5243-88FD-72EBA1BC5556}" type="pres">
      <dgm:prSet presAssocID="{3A00B001-4AE5-0A4A-8A99-0FE7F0B44BFF}" presName="invisiNode" presStyleLbl="node1" presStyleIdx="0" presStyleCnt="3"/>
      <dgm:spPr/>
    </dgm:pt>
    <dgm:pt modelId="{1EF54D71-78C1-7D4F-AFFD-F70D55E5661B}" type="pres">
      <dgm:prSet presAssocID="{3A00B001-4AE5-0A4A-8A99-0FE7F0B44BFF}" presName="imagNode" presStyleLbl="fgImgPlace1" presStyleIdx="0" presStyleCnt="3"/>
      <dgm:spPr>
        <a:xfrm>
          <a:off x="315468" y="312872"/>
          <a:ext cx="3088957" cy="1720801"/>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50000" b="-50000"/>
          </a:stretch>
        </a:blipFill>
        <a:ln w="12700" cap="flat" cmpd="sng" algn="ctr">
          <a:solidFill>
            <a:sysClr val="window" lastClr="FFFFFF">
              <a:hueOff val="0"/>
              <a:satOff val="0"/>
              <a:lumOff val="0"/>
              <a:alphaOff val="0"/>
            </a:sysClr>
          </a:solidFill>
          <a:prstDash val="solid"/>
          <a:miter lim="800000"/>
        </a:ln>
        <a:effectLst/>
      </dgm:spPr>
    </dgm:pt>
    <dgm:pt modelId="{418C2183-D701-F54D-9DAD-9361E7D39E66}" type="pres">
      <dgm:prSet presAssocID="{DA014C54-38CE-524A-8B66-9C6B1EE7A7FD}" presName="sibTrans" presStyleLbl="sibTrans2D1" presStyleIdx="0" presStyleCnt="0"/>
      <dgm:spPr/>
      <dgm:t>
        <a:bodyPr/>
        <a:lstStyle/>
        <a:p>
          <a:endParaRPr lang="en-US"/>
        </a:p>
      </dgm:t>
    </dgm:pt>
    <dgm:pt modelId="{89B31790-3761-2B47-82AF-526F3733D56A}" type="pres">
      <dgm:prSet presAssocID="{B2160714-8DF6-3A4E-B99D-0779976E4389}" presName="compNode" presStyleCnt="0"/>
      <dgm:spPr/>
    </dgm:pt>
    <dgm:pt modelId="{DD626518-DC6D-124A-B0C3-47BBEF13ACF7}" type="pres">
      <dgm:prSet presAssocID="{B2160714-8DF6-3A4E-B99D-0779976E4389}" presName="node" presStyleLbl="node1" presStyleIdx="1" presStyleCnt="3">
        <dgm:presLayoutVars>
          <dgm:bulletEnabled val="1"/>
        </dgm:presLayoutVars>
      </dgm:prSet>
      <dgm:spPr/>
      <dgm:t>
        <a:bodyPr/>
        <a:lstStyle/>
        <a:p>
          <a:endParaRPr lang="en-US"/>
        </a:p>
      </dgm:t>
    </dgm:pt>
    <dgm:pt modelId="{4464D650-73FE-4C42-8C2C-773A2C6EC488}" type="pres">
      <dgm:prSet presAssocID="{B2160714-8DF6-3A4E-B99D-0779976E4389}" presName="invisiNode" presStyleLbl="node1" presStyleIdx="1" presStyleCnt="3"/>
      <dgm:spPr/>
    </dgm:pt>
    <dgm:pt modelId="{CA185422-CA2E-934E-9F38-B8C68AC1DA6D}" type="pres">
      <dgm:prSet presAssocID="{B2160714-8DF6-3A4E-B99D-0779976E4389}" presName="imagNode" presStyleLbl="fgImgPlace1" presStyleIdx="1" presStyleCnt="3"/>
      <dgm:spPr>
        <a:xfrm>
          <a:off x="3713321" y="312872"/>
          <a:ext cx="3088957" cy="1720801"/>
        </a:xfrm>
        <a:prstGeom prst="roundRect">
          <a:avLst>
            <a:gd name="adj" fmla="val 10000"/>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t="-5000" b="-5000"/>
          </a:stretch>
        </a:blipFill>
        <a:ln w="12700" cap="flat" cmpd="sng" algn="ctr">
          <a:solidFill>
            <a:sysClr val="window" lastClr="FFFFFF">
              <a:hueOff val="0"/>
              <a:satOff val="0"/>
              <a:lumOff val="0"/>
              <a:alphaOff val="0"/>
            </a:sysClr>
          </a:solidFill>
          <a:prstDash val="solid"/>
          <a:miter lim="800000"/>
        </a:ln>
        <a:effectLst/>
      </dgm:spPr>
    </dgm:pt>
    <dgm:pt modelId="{C7691A75-740C-AE4F-BA36-E51E41CB9E6D}" type="pres">
      <dgm:prSet presAssocID="{3BCC49FD-32E3-C146-B143-BE17B655FD48}" presName="sibTrans" presStyleLbl="sibTrans2D1" presStyleIdx="0" presStyleCnt="0"/>
      <dgm:spPr/>
      <dgm:t>
        <a:bodyPr/>
        <a:lstStyle/>
        <a:p>
          <a:endParaRPr lang="en-US"/>
        </a:p>
      </dgm:t>
    </dgm:pt>
    <dgm:pt modelId="{F8023B46-F950-1945-8973-3E35F2F0BCAB}" type="pres">
      <dgm:prSet presAssocID="{164B1A2A-B958-C847-B1C6-01314E056ADC}" presName="compNode" presStyleCnt="0"/>
      <dgm:spPr/>
    </dgm:pt>
    <dgm:pt modelId="{1D93024B-A03A-EA4E-A76F-515F9AF11AAB}" type="pres">
      <dgm:prSet presAssocID="{164B1A2A-B958-C847-B1C6-01314E056ADC}" presName="node" presStyleLbl="node1" presStyleIdx="2" presStyleCnt="3">
        <dgm:presLayoutVars>
          <dgm:bulletEnabled val="1"/>
        </dgm:presLayoutVars>
      </dgm:prSet>
      <dgm:spPr/>
      <dgm:t>
        <a:bodyPr/>
        <a:lstStyle/>
        <a:p>
          <a:endParaRPr lang="en-US"/>
        </a:p>
      </dgm:t>
    </dgm:pt>
    <dgm:pt modelId="{0CF4EE78-E3E2-5B49-982A-F4AD55D46D78}" type="pres">
      <dgm:prSet presAssocID="{164B1A2A-B958-C847-B1C6-01314E056ADC}" presName="invisiNode" presStyleLbl="node1" presStyleIdx="2" presStyleCnt="3"/>
      <dgm:spPr/>
    </dgm:pt>
    <dgm:pt modelId="{7B3E27FA-332E-9A4F-83EA-A8461A60DF4A}" type="pres">
      <dgm:prSet presAssocID="{164B1A2A-B958-C847-B1C6-01314E056ADC}" presName="imagNode" presStyleLbl="fgImgPlace1" presStyleIdx="2" presStyleCnt="3" custScaleY="95276"/>
      <dgm:spPr>
        <a:xfrm>
          <a:off x="7111174" y="353518"/>
          <a:ext cx="3088957" cy="1639510"/>
        </a:xfrm>
        <a:prstGeom prst="roundRect">
          <a:avLst>
            <a:gd name="adj" fmla="val 10000"/>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t="-44000" b="-44000"/>
          </a:stretch>
        </a:blipFill>
        <a:ln w="12700" cap="flat" cmpd="sng" algn="ctr">
          <a:solidFill>
            <a:sysClr val="window" lastClr="FFFFFF">
              <a:hueOff val="0"/>
              <a:satOff val="0"/>
              <a:lumOff val="0"/>
              <a:alphaOff val="0"/>
            </a:sysClr>
          </a:solidFill>
          <a:prstDash val="solid"/>
          <a:miter lim="800000"/>
        </a:ln>
        <a:effectLst/>
      </dgm:spPr>
    </dgm:pt>
  </dgm:ptLst>
  <dgm:cxnLst>
    <dgm:cxn modelId="{73BC6EB0-7991-8649-B27A-904AED59DC48}" srcId="{416AB007-8005-6643-ACD4-936CA5AD4D5F}" destId="{B2160714-8DF6-3A4E-B99D-0779976E4389}" srcOrd="1" destOrd="0" parTransId="{EAEBBFBC-838D-E747-8C39-09C01AD61CA1}" sibTransId="{3BCC49FD-32E3-C146-B143-BE17B655FD48}"/>
    <dgm:cxn modelId="{40556D08-D8AE-8248-BD9C-8137DB883B66}" type="presOf" srcId="{3BCC49FD-32E3-C146-B143-BE17B655FD48}" destId="{C7691A75-740C-AE4F-BA36-E51E41CB9E6D}" srcOrd="0" destOrd="0" presId="urn:microsoft.com/office/officeart/2005/8/layout/pList2"/>
    <dgm:cxn modelId="{F90A74D7-3669-9746-8C15-405B473FC9D8}" type="presOf" srcId="{3A00B001-4AE5-0A4A-8A99-0FE7F0B44BFF}" destId="{098B5C92-8D37-0F49-9138-253BDE715B9D}" srcOrd="0" destOrd="0" presId="urn:microsoft.com/office/officeart/2005/8/layout/pList2"/>
    <dgm:cxn modelId="{F186F3FE-E706-4D4B-AFF7-A2E9773D1E33}" srcId="{416AB007-8005-6643-ACD4-936CA5AD4D5F}" destId="{3A00B001-4AE5-0A4A-8A99-0FE7F0B44BFF}" srcOrd="0" destOrd="0" parTransId="{D24D13D2-0EFA-A748-81C3-8BE00B025A8B}" sibTransId="{DA014C54-38CE-524A-8B66-9C6B1EE7A7FD}"/>
    <dgm:cxn modelId="{D045A39A-D1B7-5545-99E4-71ABD1BB97AC}" type="presOf" srcId="{416AB007-8005-6643-ACD4-936CA5AD4D5F}" destId="{3ACA0301-1E21-C547-ADEA-935FD4FC1721}" srcOrd="0" destOrd="0" presId="urn:microsoft.com/office/officeart/2005/8/layout/pList2"/>
    <dgm:cxn modelId="{42E5D6C8-6731-D24C-BEFC-10E940DA264F}" type="presOf" srcId="{B2160714-8DF6-3A4E-B99D-0779976E4389}" destId="{DD626518-DC6D-124A-B0C3-47BBEF13ACF7}" srcOrd="0" destOrd="0" presId="urn:microsoft.com/office/officeart/2005/8/layout/pList2"/>
    <dgm:cxn modelId="{2E2E12A7-8AFF-AC47-B4B5-9728C1334263}" type="presOf" srcId="{164B1A2A-B958-C847-B1C6-01314E056ADC}" destId="{1D93024B-A03A-EA4E-A76F-515F9AF11AAB}" srcOrd="0" destOrd="0" presId="urn:microsoft.com/office/officeart/2005/8/layout/pList2"/>
    <dgm:cxn modelId="{9B1B5A38-7E1C-AF43-B18E-F00CD144E3B9}" type="presOf" srcId="{DA014C54-38CE-524A-8B66-9C6B1EE7A7FD}" destId="{418C2183-D701-F54D-9DAD-9361E7D39E66}" srcOrd="0" destOrd="0" presId="urn:microsoft.com/office/officeart/2005/8/layout/pList2"/>
    <dgm:cxn modelId="{F305574C-8EC1-EF46-AC45-C39E75926C7B}" srcId="{416AB007-8005-6643-ACD4-936CA5AD4D5F}" destId="{164B1A2A-B958-C847-B1C6-01314E056ADC}" srcOrd="2" destOrd="0" parTransId="{AB9AD788-CF8A-5D40-9E4B-3085FA6E577C}" sibTransId="{8DD66D93-043C-7A40-89B3-B07BF53A2A7E}"/>
    <dgm:cxn modelId="{0CA8F36D-95E2-4849-8EB8-2C836EF301D8}" type="presParOf" srcId="{3ACA0301-1E21-C547-ADEA-935FD4FC1721}" destId="{4F6142BC-B631-8040-BFF2-2EC2328894CC}" srcOrd="0" destOrd="0" presId="urn:microsoft.com/office/officeart/2005/8/layout/pList2"/>
    <dgm:cxn modelId="{C92481EB-198F-A44E-98D6-94A8B1DAB1F9}" type="presParOf" srcId="{3ACA0301-1E21-C547-ADEA-935FD4FC1721}" destId="{1322EDDD-B266-3B4D-A8FA-7B50EE90044F}" srcOrd="1" destOrd="0" presId="urn:microsoft.com/office/officeart/2005/8/layout/pList2"/>
    <dgm:cxn modelId="{A1340FA6-246E-8A41-8186-EEC9F2F4C8E4}" type="presParOf" srcId="{1322EDDD-B266-3B4D-A8FA-7B50EE90044F}" destId="{C981D42E-E852-814C-9DC9-45BF30251211}" srcOrd="0" destOrd="0" presId="urn:microsoft.com/office/officeart/2005/8/layout/pList2"/>
    <dgm:cxn modelId="{F83DEA52-7588-0941-B776-FEE1023DEB15}" type="presParOf" srcId="{C981D42E-E852-814C-9DC9-45BF30251211}" destId="{098B5C92-8D37-0F49-9138-253BDE715B9D}" srcOrd="0" destOrd="0" presId="urn:microsoft.com/office/officeart/2005/8/layout/pList2"/>
    <dgm:cxn modelId="{817B9A65-8547-004A-AC61-662C86696FC6}" type="presParOf" srcId="{C981D42E-E852-814C-9DC9-45BF30251211}" destId="{7DC3FE51-CC5E-5243-88FD-72EBA1BC5556}" srcOrd="1" destOrd="0" presId="urn:microsoft.com/office/officeart/2005/8/layout/pList2"/>
    <dgm:cxn modelId="{4CA21DDB-CF0D-3648-863F-8B8CD12B6CCF}" type="presParOf" srcId="{C981D42E-E852-814C-9DC9-45BF30251211}" destId="{1EF54D71-78C1-7D4F-AFFD-F70D55E5661B}" srcOrd="2" destOrd="0" presId="urn:microsoft.com/office/officeart/2005/8/layout/pList2"/>
    <dgm:cxn modelId="{0066BA30-CE22-DC41-8DEA-8D3462EC3164}" type="presParOf" srcId="{1322EDDD-B266-3B4D-A8FA-7B50EE90044F}" destId="{418C2183-D701-F54D-9DAD-9361E7D39E66}" srcOrd="1" destOrd="0" presId="urn:microsoft.com/office/officeart/2005/8/layout/pList2"/>
    <dgm:cxn modelId="{7E4FB6B4-128A-094C-811B-886D5D553200}" type="presParOf" srcId="{1322EDDD-B266-3B4D-A8FA-7B50EE90044F}" destId="{89B31790-3761-2B47-82AF-526F3733D56A}" srcOrd="2" destOrd="0" presId="urn:microsoft.com/office/officeart/2005/8/layout/pList2"/>
    <dgm:cxn modelId="{7004459B-7D62-6048-ADED-430E2A377A11}" type="presParOf" srcId="{89B31790-3761-2B47-82AF-526F3733D56A}" destId="{DD626518-DC6D-124A-B0C3-47BBEF13ACF7}" srcOrd="0" destOrd="0" presId="urn:microsoft.com/office/officeart/2005/8/layout/pList2"/>
    <dgm:cxn modelId="{B4200C3D-731F-6E4A-BBB9-DD1A5341DCE8}" type="presParOf" srcId="{89B31790-3761-2B47-82AF-526F3733D56A}" destId="{4464D650-73FE-4C42-8C2C-773A2C6EC488}" srcOrd="1" destOrd="0" presId="urn:microsoft.com/office/officeart/2005/8/layout/pList2"/>
    <dgm:cxn modelId="{41477C74-072D-C840-9B9F-8C1E93EB07AB}" type="presParOf" srcId="{89B31790-3761-2B47-82AF-526F3733D56A}" destId="{CA185422-CA2E-934E-9F38-B8C68AC1DA6D}" srcOrd="2" destOrd="0" presId="urn:microsoft.com/office/officeart/2005/8/layout/pList2"/>
    <dgm:cxn modelId="{B5E6D2A4-9E21-4E44-A223-5CE5EA8FCB13}" type="presParOf" srcId="{1322EDDD-B266-3B4D-A8FA-7B50EE90044F}" destId="{C7691A75-740C-AE4F-BA36-E51E41CB9E6D}" srcOrd="3" destOrd="0" presId="urn:microsoft.com/office/officeart/2005/8/layout/pList2"/>
    <dgm:cxn modelId="{85ABD61D-91CC-DE4F-85E3-42CBEADB5F2C}" type="presParOf" srcId="{1322EDDD-B266-3B4D-A8FA-7B50EE90044F}" destId="{F8023B46-F950-1945-8973-3E35F2F0BCAB}" srcOrd="4" destOrd="0" presId="urn:microsoft.com/office/officeart/2005/8/layout/pList2"/>
    <dgm:cxn modelId="{7D3056DC-83B8-DE4F-AE2C-32BAC646975F}" type="presParOf" srcId="{F8023B46-F950-1945-8973-3E35F2F0BCAB}" destId="{1D93024B-A03A-EA4E-A76F-515F9AF11AAB}" srcOrd="0" destOrd="0" presId="urn:microsoft.com/office/officeart/2005/8/layout/pList2"/>
    <dgm:cxn modelId="{5C8DBE12-4774-AB42-8657-84D703883B63}" type="presParOf" srcId="{F8023B46-F950-1945-8973-3E35F2F0BCAB}" destId="{0CF4EE78-E3E2-5B49-982A-F4AD55D46D78}" srcOrd="1" destOrd="0" presId="urn:microsoft.com/office/officeart/2005/8/layout/pList2"/>
    <dgm:cxn modelId="{1ED501B9-7439-7945-8D7B-157009E9B9A5}" type="presParOf" srcId="{F8023B46-F950-1945-8973-3E35F2F0BCAB}" destId="{7B3E27FA-332E-9A4F-83EA-A8461A60DF4A}"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BC1B9D4-EDB1-4441-955F-46E30DF93B85}" type="doc">
      <dgm:prSet loTypeId="urn:microsoft.com/office/officeart/2005/8/layout/pList2" loCatId="" qsTypeId="urn:microsoft.com/office/officeart/2005/8/quickstyle/simple1" qsCatId="simple" csTypeId="urn:microsoft.com/office/officeart/2005/8/colors/accent1_2" csCatId="accent1" phldr="1"/>
      <dgm:spPr/>
    </dgm:pt>
    <dgm:pt modelId="{A2B98787-EA82-D54F-94EB-CFFEE726BCC3}">
      <dgm:prSet phldrT="[Text]"/>
      <dgm:spPr>
        <a:xfrm rot="10800000">
          <a:off x="316674" y="2234700"/>
          <a:ext cx="4705833" cy="2731300"/>
        </a:xfrm>
        <a:prstGeom prst="round2SameRect">
          <a:avLst>
            <a:gd name="adj1" fmla="val 10500"/>
            <a:gd name="adj2" fmla="val 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lgn="just"/>
          <a:r>
            <a:rPr lang="en-GB" b="1" dirty="0">
              <a:solidFill>
                <a:sysClr val="window" lastClr="FFFFFF"/>
              </a:solidFill>
              <a:latin typeface="+mn-lt"/>
              <a:ea typeface="+mn-ea"/>
              <a:cs typeface="+mn-cs"/>
            </a:rPr>
            <a:t>Understanding: Parties know more about each other's positions, reconciliation</a:t>
          </a:r>
        </a:p>
      </dgm:t>
    </dgm:pt>
    <dgm:pt modelId="{A035AD63-84EF-D94D-974E-E6621AE2E2AC}" type="parTrans" cxnId="{9DCE3046-69BC-8F42-A586-B4248AA01E26}">
      <dgm:prSet/>
      <dgm:spPr/>
      <dgm:t>
        <a:bodyPr/>
        <a:lstStyle/>
        <a:p>
          <a:endParaRPr lang="en-GB"/>
        </a:p>
      </dgm:t>
    </dgm:pt>
    <dgm:pt modelId="{D5CC6698-A955-0B45-B643-EBE94CA6E835}" type="sibTrans" cxnId="{9DCE3046-69BC-8F42-A586-B4248AA01E26}">
      <dgm:prSet/>
      <dgm:spPr/>
      <dgm:t>
        <a:bodyPr/>
        <a:lstStyle/>
        <a:p>
          <a:endParaRPr lang="en-GB"/>
        </a:p>
      </dgm:t>
    </dgm:pt>
    <dgm:pt modelId="{8AD46D04-44EA-A04B-ACA9-38771DBC4703}">
      <dgm:prSet phldrT="[Text]"/>
      <dgm:spPr>
        <a:xfrm rot="10800000">
          <a:off x="5493091" y="2234700"/>
          <a:ext cx="4705833" cy="2731300"/>
        </a:xfrm>
        <a:prstGeom prst="round2SameRect">
          <a:avLst>
            <a:gd name="adj1" fmla="val 10500"/>
            <a:gd name="adj2" fmla="val 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lgn="just"/>
          <a:r>
            <a:rPr lang="en-GB" b="1" dirty="0">
              <a:solidFill>
                <a:sysClr val="window" lastClr="FFFFFF"/>
              </a:solidFill>
              <a:latin typeface="+mn-lt"/>
              <a:ea typeface="+mn-ea"/>
              <a:cs typeface="+mn-cs"/>
            </a:rPr>
            <a:t>Saving costs and time to both the Taxpayer and URA</a:t>
          </a:r>
        </a:p>
      </dgm:t>
    </dgm:pt>
    <dgm:pt modelId="{D14C8E8F-71A0-A942-B8DE-BCE11AD76854}" type="parTrans" cxnId="{1050F869-4ED1-A749-B6C7-27CA1C6669AE}">
      <dgm:prSet/>
      <dgm:spPr/>
      <dgm:t>
        <a:bodyPr/>
        <a:lstStyle/>
        <a:p>
          <a:endParaRPr lang="en-GB"/>
        </a:p>
      </dgm:t>
    </dgm:pt>
    <dgm:pt modelId="{9BE74778-C084-1B4A-B34C-D0F0FE5C2A14}" type="sibTrans" cxnId="{1050F869-4ED1-A749-B6C7-27CA1C6669AE}">
      <dgm:prSet/>
      <dgm:spPr/>
      <dgm:t>
        <a:bodyPr/>
        <a:lstStyle/>
        <a:p>
          <a:endParaRPr lang="en-GB"/>
        </a:p>
      </dgm:t>
    </dgm:pt>
    <dgm:pt modelId="{D27A72E6-2BAC-AF43-AD95-CB1187A36F67}" type="pres">
      <dgm:prSet presAssocID="{0BC1B9D4-EDB1-4441-955F-46E30DF93B85}" presName="Name0" presStyleCnt="0">
        <dgm:presLayoutVars>
          <dgm:dir/>
          <dgm:resizeHandles val="exact"/>
        </dgm:presLayoutVars>
      </dgm:prSet>
      <dgm:spPr/>
    </dgm:pt>
    <dgm:pt modelId="{E6BC2EB6-52FF-964F-9FB6-B6DBB040C7FA}" type="pres">
      <dgm:prSet presAssocID="{0BC1B9D4-EDB1-4441-955F-46E30DF93B85}" presName="bkgdShp" presStyleLbl="alignAccFollowNode1" presStyleIdx="0" presStyleCnt="1"/>
      <dgm:spPr>
        <a:xfrm>
          <a:off x="0" y="0"/>
          <a:ext cx="10515600" cy="2234700"/>
        </a:xfrm>
        <a:prstGeom prst="roundRect">
          <a:avLst>
            <a:gd name="adj" fmla="val 10000"/>
          </a:avLst>
        </a:prstGeom>
        <a:solidFill>
          <a:srgbClr val="4472C4">
            <a:alpha val="90000"/>
            <a:tint val="40000"/>
            <a:hueOff val="0"/>
            <a:satOff val="0"/>
            <a:lumOff val="0"/>
            <a:alphaOff val="0"/>
          </a:srgbClr>
        </a:solidFill>
        <a:ln w="12700" cap="flat" cmpd="sng" algn="ctr">
          <a:solidFill>
            <a:srgbClr val="4472C4">
              <a:alpha val="90000"/>
              <a:tint val="40000"/>
              <a:hueOff val="0"/>
              <a:satOff val="0"/>
              <a:lumOff val="0"/>
              <a:alphaOff val="0"/>
            </a:srgbClr>
          </a:solidFill>
          <a:prstDash val="solid"/>
          <a:miter lim="800000"/>
        </a:ln>
        <a:effectLst/>
      </dgm:spPr>
    </dgm:pt>
    <dgm:pt modelId="{C13252C1-2C87-B04F-A6E1-836F4382C642}" type="pres">
      <dgm:prSet presAssocID="{0BC1B9D4-EDB1-4441-955F-46E30DF93B85}" presName="linComp" presStyleCnt="0"/>
      <dgm:spPr/>
    </dgm:pt>
    <dgm:pt modelId="{059F7E4F-3A3F-4F40-8CDD-2F5FA82E9B82}" type="pres">
      <dgm:prSet presAssocID="{A2B98787-EA82-D54F-94EB-CFFEE726BCC3}" presName="compNode" presStyleCnt="0"/>
      <dgm:spPr/>
    </dgm:pt>
    <dgm:pt modelId="{D7555672-525A-794A-BADA-FC2D772BC06F}" type="pres">
      <dgm:prSet presAssocID="{A2B98787-EA82-D54F-94EB-CFFEE726BCC3}" presName="node" presStyleLbl="node1" presStyleIdx="0" presStyleCnt="2">
        <dgm:presLayoutVars>
          <dgm:bulletEnabled val="1"/>
        </dgm:presLayoutVars>
      </dgm:prSet>
      <dgm:spPr/>
      <dgm:t>
        <a:bodyPr/>
        <a:lstStyle/>
        <a:p>
          <a:endParaRPr lang="en-US"/>
        </a:p>
      </dgm:t>
    </dgm:pt>
    <dgm:pt modelId="{0DC53064-9651-1A4F-84C3-046519DDF01E}" type="pres">
      <dgm:prSet presAssocID="{A2B98787-EA82-D54F-94EB-CFFEE726BCC3}" presName="invisiNode" presStyleLbl="node1" presStyleIdx="0" presStyleCnt="2"/>
      <dgm:spPr/>
    </dgm:pt>
    <dgm:pt modelId="{1A3A4D5A-37DD-CA42-9C14-FD21D7687A09}" type="pres">
      <dgm:prSet presAssocID="{A2B98787-EA82-D54F-94EB-CFFEE726BCC3}" presName="imagNode" presStyleLbl="fgImgPlace1" presStyleIdx="0" presStyleCnt="2"/>
      <dgm:spPr>
        <a:xfrm>
          <a:off x="316674" y="297960"/>
          <a:ext cx="4705833" cy="1638780"/>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27000" b="-27000"/>
          </a:stretch>
        </a:blipFill>
        <a:ln w="12700" cap="flat" cmpd="sng" algn="ctr">
          <a:solidFill>
            <a:sysClr val="window" lastClr="FFFFFF">
              <a:hueOff val="0"/>
              <a:satOff val="0"/>
              <a:lumOff val="0"/>
              <a:alphaOff val="0"/>
            </a:sysClr>
          </a:solidFill>
          <a:prstDash val="solid"/>
          <a:miter lim="800000"/>
        </a:ln>
        <a:effectLst/>
      </dgm:spPr>
    </dgm:pt>
    <dgm:pt modelId="{87BFBA50-B6AE-C346-9403-A3789F44D94D}" type="pres">
      <dgm:prSet presAssocID="{D5CC6698-A955-0B45-B643-EBE94CA6E835}" presName="sibTrans" presStyleLbl="sibTrans2D1" presStyleIdx="0" presStyleCnt="0"/>
      <dgm:spPr/>
      <dgm:t>
        <a:bodyPr/>
        <a:lstStyle/>
        <a:p>
          <a:endParaRPr lang="en-US"/>
        </a:p>
      </dgm:t>
    </dgm:pt>
    <dgm:pt modelId="{9C73414F-96FC-DA4E-86CE-54B891683BA3}" type="pres">
      <dgm:prSet presAssocID="{8AD46D04-44EA-A04B-ACA9-38771DBC4703}" presName="compNode" presStyleCnt="0"/>
      <dgm:spPr/>
    </dgm:pt>
    <dgm:pt modelId="{19140AB0-F4EE-A94D-8AD0-B925F367BBDD}" type="pres">
      <dgm:prSet presAssocID="{8AD46D04-44EA-A04B-ACA9-38771DBC4703}" presName="node" presStyleLbl="node1" presStyleIdx="1" presStyleCnt="2">
        <dgm:presLayoutVars>
          <dgm:bulletEnabled val="1"/>
        </dgm:presLayoutVars>
      </dgm:prSet>
      <dgm:spPr/>
      <dgm:t>
        <a:bodyPr/>
        <a:lstStyle/>
        <a:p>
          <a:endParaRPr lang="en-US"/>
        </a:p>
      </dgm:t>
    </dgm:pt>
    <dgm:pt modelId="{349CBE4F-9443-2A4E-87DA-E49AABBBEA91}" type="pres">
      <dgm:prSet presAssocID="{8AD46D04-44EA-A04B-ACA9-38771DBC4703}" presName="invisiNode" presStyleLbl="node1" presStyleIdx="1" presStyleCnt="2"/>
      <dgm:spPr/>
    </dgm:pt>
    <dgm:pt modelId="{5AD8A969-17D7-EF41-9324-04640EE85EC5}" type="pres">
      <dgm:prSet presAssocID="{8AD46D04-44EA-A04B-ACA9-38771DBC4703}" presName="imagNode" presStyleLbl="fgImgPlace1" presStyleIdx="1" presStyleCnt="2"/>
      <dgm:spPr>
        <a:xfrm>
          <a:off x="5493091" y="297960"/>
          <a:ext cx="4705833" cy="1638780"/>
        </a:xfrm>
        <a:prstGeom prst="roundRect">
          <a:avLst>
            <a:gd name="adj" fmla="val 10000"/>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t="-58000" b="-58000"/>
          </a:stretch>
        </a:blipFill>
        <a:ln w="12700" cap="flat" cmpd="sng" algn="ctr">
          <a:solidFill>
            <a:sysClr val="window" lastClr="FFFFFF">
              <a:hueOff val="0"/>
              <a:satOff val="0"/>
              <a:lumOff val="0"/>
              <a:alphaOff val="0"/>
            </a:sysClr>
          </a:solidFill>
          <a:prstDash val="solid"/>
          <a:miter lim="800000"/>
        </a:ln>
        <a:effectLst/>
      </dgm:spPr>
    </dgm:pt>
  </dgm:ptLst>
  <dgm:cxnLst>
    <dgm:cxn modelId="{F5EA87F9-EFEF-164C-9CDF-9C20E10EA61A}" type="presOf" srcId="{D5CC6698-A955-0B45-B643-EBE94CA6E835}" destId="{87BFBA50-B6AE-C346-9403-A3789F44D94D}" srcOrd="0" destOrd="0" presId="urn:microsoft.com/office/officeart/2005/8/layout/pList2"/>
    <dgm:cxn modelId="{9DCE3046-69BC-8F42-A586-B4248AA01E26}" srcId="{0BC1B9D4-EDB1-4441-955F-46E30DF93B85}" destId="{A2B98787-EA82-D54F-94EB-CFFEE726BCC3}" srcOrd="0" destOrd="0" parTransId="{A035AD63-84EF-D94D-974E-E6621AE2E2AC}" sibTransId="{D5CC6698-A955-0B45-B643-EBE94CA6E835}"/>
    <dgm:cxn modelId="{37734CB1-E7E9-8A41-B997-930D4F4CA562}" type="presOf" srcId="{0BC1B9D4-EDB1-4441-955F-46E30DF93B85}" destId="{D27A72E6-2BAC-AF43-AD95-CB1187A36F67}" srcOrd="0" destOrd="0" presId="urn:microsoft.com/office/officeart/2005/8/layout/pList2"/>
    <dgm:cxn modelId="{CF166087-24A6-D246-AFC2-E177CF303551}" type="presOf" srcId="{8AD46D04-44EA-A04B-ACA9-38771DBC4703}" destId="{19140AB0-F4EE-A94D-8AD0-B925F367BBDD}" srcOrd="0" destOrd="0" presId="urn:microsoft.com/office/officeart/2005/8/layout/pList2"/>
    <dgm:cxn modelId="{1050F869-4ED1-A749-B6C7-27CA1C6669AE}" srcId="{0BC1B9D4-EDB1-4441-955F-46E30DF93B85}" destId="{8AD46D04-44EA-A04B-ACA9-38771DBC4703}" srcOrd="1" destOrd="0" parTransId="{D14C8E8F-71A0-A942-B8DE-BCE11AD76854}" sibTransId="{9BE74778-C084-1B4A-B34C-D0F0FE5C2A14}"/>
    <dgm:cxn modelId="{751784D1-83A0-424A-8A8D-1493FCE3DE2E}" type="presOf" srcId="{A2B98787-EA82-D54F-94EB-CFFEE726BCC3}" destId="{D7555672-525A-794A-BADA-FC2D772BC06F}" srcOrd="0" destOrd="0" presId="urn:microsoft.com/office/officeart/2005/8/layout/pList2"/>
    <dgm:cxn modelId="{75108D1B-ED9C-724A-B4DF-2A2BBE1AE31B}" type="presParOf" srcId="{D27A72E6-2BAC-AF43-AD95-CB1187A36F67}" destId="{E6BC2EB6-52FF-964F-9FB6-B6DBB040C7FA}" srcOrd="0" destOrd="0" presId="urn:microsoft.com/office/officeart/2005/8/layout/pList2"/>
    <dgm:cxn modelId="{7F6E13A7-1E8B-B449-97A0-3511C39FF3CD}" type="presParOf" srcId="{D27A72E6-2BAC-AF43-AD95-CB1187A36F67}" destId="{C13252C1-2C87-B04F-A6E1-836F4382C642}" srcOrd="1" destOrd="0" presId="urn:microsoft.com/office/officeart/2005/8/layout/pList2"/>
    <dgm:cxn modelId="{9C678FE2-A4E0-BD40-AC58-C46F71706536}" type="presParOf" srcId="{C13252C1-2C87-B04F-A6E1-836F4382C642}" destId="{059F7E4F-3A3F-4F40-8CDD-2F5FA82E9B82}" srcOrd="0" destOrd="0" presId="urn:microsoft.com/office/officeart/2005/8/layout/pList2"/>
    <dgm:cxn modelId="{734F5CF0-0A4D-924E-9E77-3E3C1EA3A2CD}" type="presParOf" srcId="{059F7E4F-3A3F-4F40-8CDD-2F5FA82E9B82}" destId="{D7555672-525A-794A-BADA-FC2D772BC06F}" srcOrd="0" destOrd="0" presId="urn:microsoft.com/office/officeart/2005/8/layout/pList2"/>
    <dgm:cxn modelId="{29C6007C-CAE8-4344-A012-F5DE7B77C1AF}" type="presParOf" srcId="{059F7E4F-3A3F-4F40-8CDD-2F5FA82E9B82}" destId="{0DC53064-9651-1A4F-84C3-046519DDF01E}" srcOrd="1" destOrd="0" presId="urn:microsoft.com/office/officeart/2005/8/layout/pList2"/>
    <dgm:cxn modelId="{1620494B-0D72-5449-A1A7-26DCE8174C7A}" type="presParOf" srcId="{059F7E4F-3A3F-4F40-8CDD-2F5FA82E9B82}" destId="{1A3A4D5A-37DD-CA42-9C14-FD21D7687A09}" srcOrd="2" destOrd="0" presId="urn:microsoft.com/office/officeart/2005/8/layout/pList2"/>
    <dgm:cxn modelId="{6F1F9C67-BD5E-B944-9611-9F1C1633B892}" type="presParOf" srcId="{C13252C1-2C87-B04F-A6E1-836F4382C642}" destId="{87BFBA50-B6AE-C346-9403-A3789F44D94D}" srcOrd="1" destOrd="0" presId="urn:microsoft.com/office/officeart/2005/8/layout/pList2"/>
    <dgm:cxn modelId="{BC1FAB62-8671-B54E-976C-C30AE620A317}" type="presParOf" srcId="{C13252C1-2C87-B04F-A6E1-836F4382C642}" destId="{9C73414F-96FC-DA4E-86CE-54B891683BA3}" srcOrd="2" destOrd="0" presId="urn:microsoft.com/office/officeart/2005/8/layout/pList2"/>
    <dgm:cxn modelId="{712B6384-E5B7-BE41-82D4-8432963B6B35}" type="presParOf" srcId="{9C73414F-96FC-DA4E-86CE-54B891683BA3}" destId="{19140AB0-F4EE-A94D-8AD0-B925F367BBDD}" srcOrd="0" destOrd="0" presId="urn:microsoft.com/office/officeart/2005/8/layout/pList2"/>
    <dgm:cxn modelId="{44B00C91-2E0B-8547-B072-FEEEF1485CF8}" type="presParOf" srcId="{9C73414F-96FC-DA4E-86CE-54B891683BA3}" destId="{349CBE4F-9443-2A4E-87DA-E49AABBBEA91}" srcOrd="1" destOrd="0" presId="urn:microsoft.com/office/officeart/2005/8/layout/pList2"/>
    <dgm:cxn modelId="{EA615703-85C6-7E49-9659-09B031515502}" type="presParOf" srcId="{9C73414F-96FC-DA4E-86CE-54B891683BA3}" destId="{5AD8A969-17D7-EF41-9324-04640EE85EC5}"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132BCD-B080-4037-B60D-ABEF4A410CE3}">
      <dsp:nvSpPr>
        <dsp:cNvPr id="0" name=""/>
        <dsp:cNvSpPr/>
      </dsp:nvSpPr>
      <dsp:spPr>
        <a:xfrm>
          <a:off x="205509" y="828340"/>
          <a:ext cx="911674" cy="911674"/>
        </a:xfrm>
        <a:prstGeom prst="ellipse">
          <a:avLst/>
        </a:prstGeom>
        <a:solidFill>
          <a:srgbClr val="FFC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93FDAF2E-359E-406F-B3A7-517507A411F1}">
      <dsp:nvSpPr>
        <dsp:cNvPr id="0" name=""/>
        <dsp:cNvSpPr/>
      </dsp:nvSpPr>
      <dsp:spPr>
        <a:xfrm>
          <a:off x="396960" y="1019791"/>
          <a:ext cx="528770" cy="5287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6EBA92B-A0D9-45CD-8D3F-F8A72A318941}">
      <dsp:nvSpPr>
        <dsp:cNvPr id="0" name=""/>
        <dsp:cNvSpPr/>
      </dsp:nvSpPr>
      <dsp:spPr>
        <a:xfrm>
          <a:off x="1312541" y="828340"/>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488950">
            <a:lnSpc>
              <a:spcPct val="90000"/>
            </a:lnSpc>
            <a:spcBef>
              <a:spcPct val="0"/>
            </a:spcBef>
            <a:spcAft>
              <a:spcPct val="35000"/>
            </a:spcAft>
          </a:pPr>
          <a:r>
            <a:rPr lang="en-US" sz="1100" kern="1200" dirty="0">
              <a:solidFill>
                <a:sysClr val="windowText" lastClr="000000">
                  <a:hueOff val="0"/>
                  <a:satOff val="0"/>
                  <a:lumOff val="0"/>
                  <a:alphaOff val="0"/>
                </a:sysClr>
              </a:solidFill>
              <a:latin typeface="Calibri" panose="020F0502020204030204"/>
              <a:ea typeface="+mn-ea"/>
              <a:cs typeface="+mn-cs"/>
            </a:rPr>
            <a:t>Impartiality-  There should be no preference for resolving the matter.</a:t>
          </a:r>
        </a:p>
      </dsp:txBody>
      <dsp:txXfrm>
        <a:off x="1312541" y="828340"/>
        <a:ext cx="2148945" cy="911674"/>
      </dsp:txXfrm>
    </dsp:sp>
    <dsp:sp modelId="{6C1D5E6C-218B-4E35-8463-791F7CBEBBB7}">
      <dsp:nvSpPr>
        <dsp:cNvPr id="0" name=""/>
        <dsp:cNvSpPr/>
      </dsp:nvSpPr>
      <dsp:spPr>
        <a:xfrm>
          <a:off x="3835925" y="828340"/>
          <a:ext cx="911674" cy="911674"/>
        </a:xfrm>
        <a:prstGeom prst="ellipse">
          <a:avLst/>
        </a:prstGeom>
        <a:solidFill>
          <a:srgbClr val="FFC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AD30A240-0703-49E4-ADF0-C224E99332C2}">
      <dsp:nvSpPr>
        <dsp:cNvPr id="0" name=""/>
        <dsp:cNvSpPr/>
      </dsp:nvSpPr>
      <dsp:spPr>
        <a:xfrm>
          <a:off x="4027376" y="1019791"/>
          <a:ext cx="528770" cy="5287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85A97B-DBE8-4CA2-9BEE-6BC924AA7AC1}">
      <dsp:nvSpPr>
        <dsp:cNvPr id="0" name=""/>
        <dsp:cNvSpPr/>
      </dsp:nvSpPr>
      <dsp:spPr>
        <a:xfrm>
          <a:off x="4942957" y="828340"/>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488950">
            <a:lnSpc>
              <a:spcPct val="90000"/>
            </a:lnSpc>
            <a:spcBef>
              <a:spcPct val="0"/>
            </a:spcBef>
            <a:spcAft>
              <a:spcPct val="35000"/>
            </a:spcAft>
          </a:pPr>
          <a:r>
            <a:rPr lang="en-US" sz="1100" kern="1200" dirty="0">
              <a:solidFill>
                <a:sysClr val="windowText" lastClr="000000">
                  <a:hueOff val="0"/>
                  <a:satOff val="0"/>
                  <a:lumOff val="0"/>
                  <a:alphaOff val="0"/>
                </a:sysClr>
              </a:solidFill>
              <a:latin typeface="Calibri" panose="020F0502020204030204"/>
              <a:ea typeface="+mn-ea"/>
              <a:cs typeface="+mn-cs"/>
            </a:rPr>
            <a:t>Flexibility is key in mediation. It allows the mediator to be open to the parties' options, fostering a collaborative atmosphere and enabling the exploration of various solutions.  </a:t>
          </a:r>
        </a:p>
      </dsp:txBody>
      <dsp:txXfrm>
        <a:off x="4942957" y="828340"/>
        <a:ext cx="2148945" cy="911674"/>
      </dsp:txXfrm>
    </dsp:sp>
    <dsp:sp modelId="{86B60A80-C80E-4DD3-89B7-C60B75FD636C}">
      <dsp:nvSpPr>
        <dsp:cNvPr id="0" name=""/>
        <dsp:cNvSpPr/>
      </dsp:nvSpPr>
      <dsp:spPr>
        <a:xfrm>
          <a:off x="7466341" y="828340"/>
          <a:ext cx="911674" cy="911674"/>
        </a:xfrm>
        <a:prstGeom prst="ellipse">
          <a:avLst/>
        </a:prstGeom>
        <a:solidFill>
          <a:srgbClr val="FFC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4461547A-D390-43FC-8438-74F4FAC5569A}">
      <dsp:nvSpPr>
        <dsp:cNvPr id="0" name=""/>
        <dsp:cNvSpPr/>
      </dsp:nvSpPr>
      <dsp:spPr>
        <a:xfrm>
          <a:off x="7657792" y="1019791"/>
          <a:ext cx="528770" cy="52877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B66F39-F806-4808-B86C-CEA3F473EA66}">
      <dsp:nvSpPr>
        <dsp:cNvPr id="0" name=""/>
        <dsp:cNvSpPr/>
      </dsp:nvSpPr>
      <dsp:spPr>
        <a:xfrm>
          <a:off x="8573374" y="828340"/>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488950">
            <a:lnSpc>
              <a:spcPct val="90000"/>
            </a:lnSpc>
            <a:spcBef>
              <a:spcPct val="0"/>
            </a:spcBef>
            <a:spcAft>
              <a:spcPct val="35000"/>
            </a:spcAft>
          </a:pPr>
          <a:r>
            <a:rPr lang="en-US" sz="1100" kern="1200" dirty="0">
              <a:solidFill>
                <a:sysClr val="windowText" lastClr="000000">
                  <a:hueOff val="0"/>
                  <a:satOff val="0"/>
                  <a:lumOff val="0"/>
                  <a:alphaOff val="0"/>
                </a:sysClr>
              </a:solidFill>
              <a:latin typeface="Calibri" panose="020F0502020204030204"/>
              <a:ea typeface="+mn-ea"/>
              <a:cs typeface="+mn-cs"/>
            </a:rPr>
            <a:t>Objectivity is crucial in mediation. It ensures that the mediator is not swayed by the parties' emotions, enabling them to make unbiased decisions and maintain the integrity of the process. </a:t>
          </a:r>
        </a:p>
      </dsp:txBody>
      <dsp:txXfrm>
        <a:off x="8573374" y="828340"/>
        <a:ext cx="2148945" cy="911674"/>
      </dsp:txXfrm>
    </dsp:sp>
    <dsp:sp modelId="{80521D53-E86A-4FB6-80FA-F055CC88B658}">
      <dsp:nvSpPr>
        <dsp:cNvPr id="0" name=""/>
        <dsp:cNvSpPr/>
      </dsp:nvSpPr>
      <dsp:spPr>
        <a:xfrm>
          <a:off x="205509" y="2452790"/>
          <a:ext cx="911674" cy="911674"/>
        </a:xfrm>
        <a:prstGeom prst="ellipse">
          <a:avLst/>
        </a:prstGeom>
        <a:solidFill>
          <a:srgbClr val="FFC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53E9E24D-9D3F-4C38-84E7-E48D62D8C047}">
      <dsp:nvSpPr>
        <dsp:cNvPr id="0" name=""/>
        <dsp:cNvSpPr/>
      </dsp:nvSpPr>
      <dsp:spPr>
        <a:xfrm>
          <a:off x="396960" y="2644242"/>
          <a:ext cx="528770" cy="52877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0B410E-C1FD-4A71-941A-163C2F9BC063}">
      <dsp:nvSpPr>
        <dsp:cNvPr id="0" name=""/>
        <dsp:cNvSpPr/>
      </dsp:nvSpPr>
      <dsp:spPr>
        <a:xfrm>
          <a:off x="1312541" y="2452790"/>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488950">
            <a:lnSpc>
              <a:spcPct val="90000"/>
            </a:lnSpc>
            <a:spcBef>
              <a:spcPct val="0"/>
            </a:spcBef>
            <a:spcAft>
              <a:spcPct val="35000"/>
            </a:spcAft>
          </a:pPr>
          <a:r>
            <a:rPr lang="en-US" sz="1100" kern="1200" dirty="0">
              <a:solidFill>
                <a:sysClr val="windowText" lastClr="000000">
                  <a:hueOff val="0"/>
                  <a:satOff val="0"/>
                  <a:lumOff val="0"/>
                  <a:alphaOff val="0"/>
                </a:sysClr>
              </a:solidFill>
              <a:latin typeface="Calibri" panose="020F0502020204030204"/>
              <a:ea typeface="+mn-ea"/>
              <a:cs typeface="+mn-cs"/>
            </a:rPr>
            <a:t>Articulate: Be confident in speech and thought process </a:t>
          </a:r>
        </a:p>
      </dsp:txBody>
      <dsp:txXfrm>
        <a:off x="1312541" y="2452790"/>
        <a:ext cx="2148945" cy="911674"/>
      </dsp:txXfrm>
    </dsp:sp>
    <dsp:sp modelId="{931C332A-B4DC-4BD2-9AA1-FCAA3C5968F4}">
      <dsp:nvSpPr>
        <dsp:cNvPr id="0" name=""/>
        <dsp:cNvSpPr/>
      </dsp:nvSpPr>
      <dsp:spPr>
        <a:xfrm>
          <a:off x="3835925" y="2452790"/>
          <a:ext cx="911674" cy="911674"/>
        </a:xfrm>
        <a:prstGeom prst="ellipse">
          <a:avLst/>
        </a:prstGeom>
        <a:solidFill>
          <a:srgbClr val="FFC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23D63139-2B8E-4BA5-B13B-9CB1D0412F70}">
      <dsp:nvSpPr>
        <dsp:cNvPr id="0" name=""/>
        <dsp:cNvSpPr/>
      </dsp:nvSpPr>
      <dsp:spPr>
        <a:xfrm>
          <a:off x="4027376" y="2644242"/>
          <a:ext cx="528770" cy="52877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573A25-EF22-4CEC-912C-4DE6BD0371D8}">
      <dsp:nvSpPr>
        <dsp:cNvPr id="0" name=""/>
        <dsp:cNvSpPr/>
      </dsp:nvSpPr>
      <dsp:spPr>
        <a:xfrm>
          <a:off x="4942957" y="2452790"/>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488950">
            <a:lnSpc>
              <a:spcPct val="90000"/>
            </a:lnSpc>
            <a:spcBef>
              <a:spcPct val="0"/>
            </a:spcBef>
            <a:spcAft>
              <a:spcPct val="35000"/>
            </a:spcAft>
          </a:pPr>
          <a:r>
            <a:rPr lang="en-US" sz="1100" kern="1200" dirty="0">
              <a:solidFill>
                <a:sysClr val="windowText" lastClr="000000">
                  <a:hueOff val="0"/>
                  <a:satOff val="0"/>
                  <a:lumOff val="0"/>
                  <a:alphaOff val="0"/>
                </a:sysClr>
              </a:solidFill>
              <a:latin typeface="Calibri" panose="020F0502020204030204"/>
              <a:ea typeface="+mn-ea"/>
              <a:cs typeface="+mn-cs"/>
            </a:rPr>
            <a:t>Emphatic: The mediator should be able to appreciate the perceptions, fears, history, and thoughts that underlie each party’s proposals but not </a:t>
          </a:r>
          <a:r>
            <a:rPr lang="en-US" sz="1100" kern="1200" dirty="0" err="1" smtClean="0">
              <a:solidFill>
                <a:sysClr val="windowText" lastClr="000000">
                  <a:hueOff val="0"/>
                  <a:satOff val="0"/>
                  <a:lumOff val="0"/>
                  <a:alphaOff val="0"/>
                </a:sysClr>
              </a:solidFill>
              <a:latin typeface="Calibri" panose="020F0502020204030204"/>
              <a:ea typeface="+mn-ea"/>
              <a:cs typeface="+mn-cs"/>
            </a:rPr>
            <a:t>sympathise</a:t>
          </a:r>
          <a:r>
            <a:rPr lang="en-US" sz="1100" kern="1200" dirty="0" smtClean="0">
              <a:solidFill>
                <a:sysClr val="windowText" lastClr="000000">
                  <a:hueOff val="0"/>
                  <a:satOff val="0"/>
                  <a:lumOff val="0"/>
                  <a:alphaOff val="0"/>
                </a:sysClr>
              </a:solidFill>
              <a:latin typeface="Calibri" panose="020F0502020204030204"/>
              <a:ea typeface="+mn-ea"/>
              <a:cs typeface="+mn-cs"/>
            </a:rPr>
            <a:t>.</a:t>
          </a:r>
          <a:endParaRPr lang="en-US" sz="1100" kern="1200" dirty="0">
            <a:solidFill>
              <a:sysClr val="windowText" lastClr="000000">
                <a:hueOff val="0"/>
                <a:satOff val="0"/>
                <a:lumOff val="0"/>
                <a:alphaOff val="0"/>
              </a:sysClr>
            </a:solidFill>
            <a:latin typeface="Calibri" panose="020F0502020204030204"/>
            <a:ea typeface="+mn-ea"/>
            <a:cs typeface="+mn-cs"/>
          </a:endParaRPr>
        </a:p>
      </dsp:txBody>
      <dsp:txXfrm>
        <a:off x="4942957" y="2452790"/>
        <a:ext cx="2148945" cy="911674"/>
      </dsp:txXfrm>
    </dsp:sp>
    <dsp:sp modelId="{0FFD58AE-5AA8-49E9-8329-5DCA43396D3D}">
      <dsp:nvSpPr>
        <dsp:cNvPr id="0" name=""/>
        <dsp:cNvSpPr/>
      </dsp:nvSpPr>
      <dsp:spPr>
        <a:xfrm>
          <a:off x="7466341" y="2452790"/>
          <a:ext cx="911674" cy="911674"/>
        </a:xfrm>
        <a:prstGeom prst="ellipse">
          <a:avLst/>
        </a:prstGeom>
        <a:solidFill>
          <a:srgbClr val="FFC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52E42DEC-2BBC-45AA-BB6E-4A948C1E80B3}">
      <dsp:nvSpPr>
        <dsp:cNvPr id="0" name=""/>
        <dsp:cNvSpPr/>
      </dsp:nvSpPr>
      <dsp:spPr>
        <a:xfrm>
          <a:off x="7657792" y="2644242"/>
          <a:ext cx="528770" cy="52877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993497-B31D-40AA-AF33-F923C730DC96}">
      <dsp:nvSpPr>
        <dsp:cNvPr id="0" name=""/>
        <dsp:cNvSpPr/>
      </dsp:nvSpPr>
      <dsp:spPr>
        <a:xfrm>
          <a:off x="8573374" y="2452790"/>
          <a:ext cx="2148945" cy="911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488950">
            <a:lnSpc>
              <a:spcPct val="90000"/>
            </a:lnSpc>
            <a:spcBef>
              <a:spcPct val="0"/>
            </a:spcBef>
            <a:spcAft>
              <a:spcPct val="35000"/>
            </a:spcAft>
          </a:pPr>
          <a:r>
            <a:rPr lang="en-US" sz="1100" kern="1200" dirty="0">
              <a:solidFill>
                <a:sysClr val="windowText" lastClr="000000">
                  <a:hueOff val="0"/>
                  <a:satOff val="0"/>
                  <a:lumOff val="0"/>
                  <a:alphaOff val="0"/>
                </a:sysClr>
              </a:solidFill>
              <a:latin typeface="Calibri" panose="020F0502020204030204"/>
              <a:ea typeface="+mn-ea"/>
              <a:cs typeface="+mn-cs"/>
            </a:rPr>
            <a:t>Creative. Mediation is meant to help parties who cannot negotiate by themselves to find a solution. No one size fits all</a:t>
          </a:r>
        </a:p>
      </dsp:txBody>
      <dsp:txXfrm>
        <a:off x="8573374" y="2452790"/>
        <a:ext cx="2148945" cy="9116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B7F76F-A7C0-4277-87BC-002A390E1C5A}">
      <dsp:nvSpPr>
        <dsp:cNvPr id="0" name=""/>
        <dsp:cNvSpPr/>
      </dsp:nvSpPr>
      <dsp:spPr>
        <a:xfrm>
          <a:off x="0" y="0"/>
          <a:ext cx="11069097" cy="1032006"/>
        </a:xfrm>
        <a:prstGeom prst="roundRect">
          <a:avLst>
            <a:gd name="adj" fmla="val 10000"/>
          </a:avLst>
        </a:prstGeom>
        <a:solidFill>
          <a:srgbClr val="ED7D31">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6BA2183C-73A6-420F-A618-E7965D6286EB}">
      <dsp:nvSpPr>
        <dsp:cNvPr id="0" name=""/>
        <dsp:cNvSpPr/>
      </dsp:nvSpPr>
      <dsp:spPr>
        <a:xfrm>
          <a:off x="312181" y="234237"/>
          <a:ext cx="567603" cy="5676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32106F7-ABF7-4419-957D-7BAE77BBFCF3}">
      <dsp:nvSpPr>
        <dsp:cNvPr id="0" name=""/>
        <dsp:cNvSpPr/>
      </dsp:nvSpPr>
      <dsp:spPr>
        <a:xfrm>
          <a:off x="1191967" y="2036"/>
          <a:ext cx="9877129" cy="103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221" tIns="109221" rIns="109221" bIns="109221" numCol="1" spcCol="1270" anchor="ctr" anchorCtr="0">
          <a:noAutofit/>
        </a:bodyPr>
        <a:lstStyle/>
        <a:p>
          <a:pPr lvl="0" algn="l" defTabSz="800100">
            <a:lnSpc>
              <a:spcPct val="90000"/>
            </a:lnSpc>
            <a:spcBef>
              <a:spcPct val="0"/>
            </a:spcBef>
            <a:spcAft>
              <a:spcPct val="35000"/>
            </a:spcAft>
          </a:pPr>
          <a:r>
            <a:rPr lang="en-US" sz="1800" b="1" kern="1200" dirty="0">
              <a:solidFill>
                <a:sysClr val="window" lastClr="FFFFFF">
                  <a:hueOff val="0"/>
                  <a:satOff val="0"/>
                  <a:lumOff val="0"/>
                  <a:alphaOff val="0"/>
                </a:sysClr>
              </a:solidFill>
              <a:latin typeface="Calibri" panose="020F0502020204030204"/>
              <a:ea typeface="+mn-ea"/>
              <a:cs typeface="+mn-cs"/>
            </a:rPr>
            <a:t>Communication skills</a:t>
          </a:r>
          <a:r>
            <a:rPr lang="en-US" sz="1800" kern="1200" dirty="0">
              <a:solidFill>
                <a:sysClr val="window" lastClr="FFFFFF">
                  <a:hueOff val="0"/>
                  <a:satOff val="0"/>
                  <a:lumOff val="0"/>
                  <a:alphaOff val="0"/>
                </a:sysClr>
              </a:solidFill>
              <a:latin typeface="Calibri" panose="020F0502020204030204"/>
              <a:ea typeface="+mn-ea"/>
              <a:cs typeface="+mn-cs"/>
            </a:rPr>
            <a:t>. Communication is simply the process of transmitting or conveying facts, ideas, feelings, thoughts by one person to another. For communication to be effective it must be carefully planned and structured.</a:t>
          </a:r>
        </a:p>
      </dsp:txBody>
      <dsp:txXfrm>
        <a:off x="1191967" y="2036"/>
        <a:ext cx="9877129" cy="1032006"/>
      </dsp:txXfrm>
    </dsp:sp>
    <dsp:sp modelId="{343847A6-26EF-4B8B-86C5-D5BDC162AFD1}">
      <dsp:nvSpPr>
        <dsp:cNvPr id="0" name=""/>
        <dsp:cNvSpPr/>
      </dsp:nvSpPr>
      <dsp:spPr>
        <a:xfrm>
          <a:off x="0" y="1292044"/>
          <a:ext cx="11069097" cy="1032006"/>
        </a:xfrm>
        <a:prstGeom prst="roundRect">
          <a:avLst>
            <a:gd name="adj" fmla="val 10000"/>
          </a:avLst>
        </a:prstGeom>
        <a:solidFill>
          <a:srgbClr val="A5A5A5">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07830431-4983-4922-B0A5-87B848CF7437}">
      <dsp:nvSpPr>
        <dsp:cNvPr id="0" name=""/>
        <dsp:cNvSpPr/>
      </dsp:nvSpPr>
      <dsp:spPr>
        <a:xfrm>
          <a:off x="312181" y="1524245"/>
          <a:ext cx="567603" cy="5676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C50441-D522-4C30-B0E2-464653883C93}">
      <dsp:nvSpPr>
        <dsp:cNvPr id="0" name=""/>
        <dsp:cNvSpPr/>
      </dsp:nvSpPr>
      <dsp:spPr>
        <a:xfrm>
          <a:off x="1191967" y="1292044"/>
          <a:ext cx="9877129" cy="103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221" tIns="109221" rIns="109221" bIns="109221" numCol="1" spcCol="1270" anchor="ctr" anchorCtr="0">
          <a:noAutofit/>
        </a:bodyPr>
        <a:lstStyle/>
        <a:p>
          <a:pPr lvl="0" algn="l" defTabSz="800100">
            <a:lnSpc>
              <a:spcPct val="90000"/>
            </a:lnSpc>
            <a:spcBef>
              <a:spcPct val="0"/>
            </a:spcBef>
            <a:spcAft>
              <a:spcPct val="35000"/>
            </a:spcAft>
          </a:pPr>
          <a:r>
            <a:rPr lang="en-US" sz="1800" kern="1200" dirty="0">
              <a:solidFill>
                <a:sysClr val="window" lastClr="FFFFFF">
                  <a:hueOff val="0"/>
                  <a:satOff val="0"/>
                  <a:lumOff val="0"/>
                  <a:alphaOff val="0"/>
                </a:sysClr>
              </a:solidFill>
              <a:latin typeface="Calibri" panose="020F0502020204030204"/>
              <a:ea typeface="+mn-ea"/>
              <a:cs typeface="+mn-cs"/>
            </a:rPr>
            <a:t>This means you should have a purpose in mind, the people you are talking to find your talk meaningful, use clear, direct and simple words, you have to confirm that you have been understood, do not only talk but also listen to others and be informed and well informed. </a:t>
          </a:r>
        </a:p>
      </dsp:txBody>
      <dsp:txXfrm>
        <a:off x="1191967" y="1292044"/>
        <a:ext cx="9877129" cy="1032006"/>
      </dsp:txXfrm>
    </dsp:sp>
    <dsp:sp modelId="{25696908-5EA5-4584-A477-63155F984618}">
      <dsp:nvSpPr>
        <dsp:cNvPr id="0" name=""/>
        <dsp:cNvSpPr/>
      </dsp:nvSpPr>
      <dsp:spPr>
        <a:xfrm>
          <a:off x="0" y="2582051"/>
          <a:ext cx="11069097" cy="1032006"/>
        </a:xfrm>
        <a:prstGeom prst="roundRect">
          <a:avLst>
            <a:gd name="adj" fmla="val 10000"/>
          </a:avLst>
        </a:prstGeom>
        <a:solidFill>
          <a:srgbClr val="FFC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AB0EBC2D-C2C6-4113-A41D-1F3E2337DEA2}">
      <dsp:nvSpPr>
        <dsp:cNvPr id="0" name=""/>
        <dsp:cNvSpPr/>
      </dsp:nvSpPr>
      <dsp:spPr>
        <a:xfrm>
          <a:off x="312181" y="2814253"/>
          <a:ext cx="567603" cy="56760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838C4C-6250-42A5-AAF2-33F245505F55}">
      <dsp:nvSpPr>
        <dsp:cNvPr id="0" name=""/>
        <dsp:cNvSpPr/>
      </dsp:nvSpPr>
      <dsp:spPr>
        <a:xfrm>
          <a:off x="1191967" y="2582051"/>
          <a:ext cx="9877129" cy="103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221" tIns="109221" rIns="109221" bIns="109221" numCol="1" spcCol="1270" anchor="ctr" anchorCtr="0">
          <a:noAutofit/>
        </a:bodyPr>
        <a:lstStyle/>
        <a:p>
          <a:pPr lvl="0" algn="l" defTabSz="755650">
            <a:lnSpc>
              <a:spcPct val="90000"/>
            </a:lnSpc>
            <a:spcBef>
              <a:spcPct val="0"/>
            </a:spcBef>
            <a:spcAft>
              <a:spcPct val="35000"/>
            </a:spcAft>
          </a:pPr>
          <a:r>
            <a:rPr lang="en-US" sz="1700" b="1" kern="1200" dirty="0">
              <a:solidFill>
                <a:sysClr val="window" lastClr="FFFFFF">
                  <a:hueOff val="0"/>
                  <a:satOff val="0"/>
                  <a:lumOff val="0"/>
                  <a:alphaOff val="0"/>
                </a:sysClr>
              </a:solidFill>
              <a:latin typeface="Calibri" panose="020F0502020204030204"/>
              <a:ea typeface="+mn-ea"/>
              <a:cs typeface="+mn-cs"/>
            </a:rPr>
            <a:t>Listening skills</a:t>
          </a:r>
          <a:r>
            <a:rPr lang="en-US" sz="1700" kern="1200" dirty="0">
              <a:solidFill>
                <a:sysClr val="window" lastClr="FFFFFF">
                  <a:hueOff val="0"/>
                  <a:satOff val="0"/>
                  <a:lumOff val="0"/>
                  <a:alphaOff val="0"/>
                </a:sysClr>
              </a:solidFill>
              <a:latin typeface="Calibri" panose="020F0502020204030204"/>
              <a:ea typeface="+mn-ea"/>
              <a:cs typeface="+mn-cs"/>
            </a:rPr>
            <a:t>. All of us listen but we do not hear! Why? Because we do it badly. Listening means the ability to accurately receive and interpret the messages in the process of communication. A listener must first hear what is being said, then select and identify important points and then store it in the memory.</a:t>
          </a:r>
        </a:p>
      </dsp:txBody>
      <dsp:txXfrm>
        <a:off x="1191967" y="2582051"/>
        <a:ext cx="9877129" cy="1032006"/>
      </dsp:txXfrm>
    </dsp:sp>
    <dsp:sp modelId="{10CACC04-C3E9-467F-8F9F-EC7B3328FC59}">
      <dsp:nvSpPr>
        <dsp:cNvPr id="0" name=""/>
        <dsp:cNvSpPr/>
      </dsp:nvSpPr>
      <dsp:spPr>
        <a:xfrm>
          <a:off x="0" y="3872059"/>
          <a:ext cx="11069097" cy="1032006"/>
        </a:xfrm>
        <a:prstGeom prst="roundRect">
          <a:avLst>
            <a:gd name="adj" fmla="val 10000"/>
          </a:avLst>
        </a:prstGeom>
        <a:solidFill>
          <a:srgbClr val="4472C4">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8566663D-285D-41F4-B0B6-75426305D554}">
      <dsp:nvSpPr>
        <dsp:cNvPr id="0" name=""/>
        <dsp:cNvSpPr/>
      </dsp:nvSpPr>
      <dsp:spPr>
        <a:xfrm>
          <a:off x="312181" y="4104260"/>
          <a:ext cx="567603" cy="56760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C1B998-D388-458C-8E1C-2D83FEBA1612}">
      <dsp:nvSpPr>
        <dsp:cNvPr id="0" name=""/>
        <dsp:cNvSpPr/>
      </dsp:nvSpPr>
      <dsp:spPr>
        <a:xfrm>
          <a:off x="1191967" y="3872059"/>
          <a:ext cx="9877129" cy="103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221" tIns="109221" rIns="109221" bIns="109221" numCol="1" spcCol="1270" anchor="ctr" anchorCtr="0">
          <a:noAutofit/>
        </a:bodyPr>
        <a:lstStyle/>
        <a:p>
          <a:pPr lvl="0" algn="l" defTabSz="755650">
            <a:lnSpc>
              <a:spcPct val="90000"/>
            </a:lnSpc>
            <a:spcBef>
              <a:spcPct val="0"/>
            </a:spcBef>
            <a:spcAft>
              <a:spcPct val="35000"/>
            </a:spcAft>
          </a:pPr>
          <a:r>
            <a:rPr lang="en-US" sz="1700" b="1" kern="1200" dirty="0">
              <a:solidFill>
                <a:sysClr val="window" lastClr="FFFFFF">
                  <a:hueOff val="0"/>
                  <a:satOff val="0"/>
                  <a:lumOff val="0"/>
                  <a:alphaOff val="0"/>
                </a:sysClr>
              </a:solidFill>
              <a:latin typeface="Calibri" panose="020F0502020204030204"/>
              <a:ea typeface="+mn-ea"/>
              <a:cs typeface="+mn-cs"/>
            </a:rPr>
            <a:t>Negotiation</a:t>
          </a:r>
          <a:r>
            <a:rPr lang="en-US" sz="1700" kern="1200" dirty="0">
              <a:solidFill>
                <a:sysClr val="window" lastClr="FFFFFF">
                  <a:hueOff val="0"/>
                  <a:satOff val="0"/>
                  <a:lumOff val="0"/>
                  <a:alphaOff val="0"/>
                </a:sysClr>
              </a:solidFill>
              <a:latin typeface="Calibri" panose="020F0502020204030204"/>
              <a:ea typeface="+mn-ea"/>
              <a:cs typeface="+mn-cs"/>
            </a:rPr>
            <a:t> </a:t>
          </a:r>
          <a:r>
            <a:rPr lang="en-US" sz="1700" b="1" kern="1200" dirty="0">
              <a:solidFill>
                <a:sysClr val="window" lastClr="FFFFFF">
                  <a:hueOff val="0"/>
                  <a:satOff val="0"/>
                  <a:lumOff val="0"/>
                  <a:alphaOff val="0"/>
                </a:sysClr>
              </a:solidFill>
              <a:latin typeface="Calibri" panose="020F0502020204030204"/>
              <a:ea typeface="+mn-ea"/>
              <a:cs typeface="+mn-cs"/>
            </a:rPr>
            <a:t>skills</a:t>
          </a:r>
          <a:r>
            <a:rPr lang="en-US" sz="1700" kern="1200" dirty="0">
              <a:solidFill>
                <a:sysClr val="window" lastClr="FFFFFF">
                  <a:hueOff val="0"/>
                  <a:satOff val="0"/>
                  <a:lumOff val="0"/>
                  <a:alphaOff val="0"/>
                </a:sysClr>
              </a:solidFill>
              <a:latin typeface="Calibri" panose="020F0502020204030204"/>
              <a:ea typeface="+mn-ea"/>
              <a:cs typeface="+mn-cs"/>
            </a:rPr>
            <a:t>. It can be defined as the art of finding an agreement which can bring to an end a dispute between disputants. It is a means by which parties compromise and agree on the way forward about a difference. Its all about a give and take.</a:t>
          </a:r>
        </a:p>
      </dsp:txBody>
      <dsp:txXfrm>
        <a:off x="1191967" y="3872059"/>
        <a:ext cx="9877129" cy="10320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50C832-C58B-47DB-8B1A-CB1DF312D6F4}">
      <dsp:nvSpPr>
        <dsp:cNvPr id="0" name=""/>
        <dsp:cNvSpPr/>
      </dsp:nvSpPr>
      <dsp:spPr>
        <a:xfrm>
          <a:off x="0" y="2499"/>
          <a:ext cx="10515600" cy="1278904"/>
        </a:xfrm>
        <a:prstGeom prst="roundRect">
          <a:avLst>
            <a:gd name="adj" fmla="val 10000"/>
          </a:avLst>
        </a:prstGeom>
        <a:solidFill>
          <a:srgbClr val="ED7D31">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A3989816-A386-4FA5-B7FD-10D6D3E5BF6F}">
      <dsp:nvSpPr>
        <dsp:cNvPr id="0" name=""/>
        <dsp:cNvSpPr/>
      </dsp:nvSpPr>
      <dsp:spPr>
        <a:xfrm>
          <a:off x="386868" y="290253"/>
          <a:ext cx="704084" cy="7033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A4E5542-4638-4126-92EA-B43E7F8ED292}">
      <dsp:nvSpPr>
        <dsp:cNvPr id="0" name=""/>
        <dsp:cNvSpPr/>
      </dsp:nvSpPr>
      <dsp:spPr>
        <a:xfrm>
          <a:off x="1477821" y="2499"/>
          <a:ext cx="8841610" cy="1280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483" tIns="135483" rIns="135483" bIns="135483" numCol="1" spcCol="1270" anchor="ctr" anchorCtr="0">
          <a:noAutofit/>
        </a:bodyPr>
        <a:lstStyle/>
        <a:p>
          <a:pPr lvl="0" algn="l" defTabSz="800100">
            <a:lnSpc>
              <a:spcPct val="90000"/>
            </a:lnSpc>
            <a:spcBef>
              <a:spcPct val="0"/>
            </a:spcBef>
            <a:spcAft>
              <a:spcPct val="35000"/>
            </a:spcAft>
          </a:pPr>
          <a:r>
            <a:rPr lang="en-US" sz="1800" kern="1200" dirty="0">
              <a:solidFill>
                <a:sysClr val="window" lastClr="FFFFFF">
                  <a:hueOff val="0"/>
                  <a:satOff val="0"/>
                  <a:lumOff val="0"/>
                  <a:alphaOff val="0"/>
                </a:sysClr>
              </a:solidFill>
              <a:latin typeface="Calibri" panose="020F0502020204030204"/>
              <a:ea typeface="+mn-ea"/>
              <a:cs typeface="+mn-cs"/>
            </a:rPr>
            <a:t>Negotiation has many possible outcomes but the most desirable is the I win: you win where none of the parties to the dispute loses. Both parties generate options and move forward to a settlement.</a:t>
          </a:r>
        </a:p>
      </dsp:txBody>
      <dsp:txXfrm>
        <a:off x="1477821" y="2499"/>
        <a:ext cx="8841610" cy="1280154"/>
      </dsp:txXfrm>
    </dsp:sp>
    <dsp:sp modelId="{08AC491B-C88F-48E6-A6FD-E3A3A5E3965A}">
      <dsp:nvSpPr>
        <dsp:cNvPr id="0" name=""/>
        <dsp:cNvSpPr/>
      </dsp:nvSpPr>
      <dsp:spPr>
        <a:xfrm>
          <a:off x="0" y="1538684"/>
          <a:ext cx="10515600" cy="1278904"/>
        </a:xfrm>
        <a:prstGeom prst="roundRect">
          <a:avLst>
            <a:gd name="adj" fmla="val 10000"/>
          </a:avLst>
        </a:prstGeom>
        <a:solidFill>
          <a:srgbClr val="A5A5A5">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A3BD532A-CD40-4651-9ED6-BB98B8F794DD}">
      <dsp:nvSpPr>
        <dsp:cNvPr id="0" name=""/>
        <dsp:cNvSpPr/>
      </dsp:nvSpPr>
      <dsp:spPr>
        <a:xfrm>
          <a:off x="386868" y="1826438"/>
          <a:ext cx="704084" cy="7033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F696FD-C3A7-4B87-8825-8F33B4F2E988}">
      <dsp:nvSpPr>
        <dsp:cNvPr id="0" name=""/>
        <dsp:cNvSpPr/>
      </dsp:nvSpPr>
      <dsp:spPr>
        <a:xfrm>
          <a:off x="1477821" y="1538684"/>
          <a:ext cx="8841610" cy="1280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483" tIns="135483" rIns="135483" bIns="135483" numCol="1" spcCol="1270" anchor="ctr" anchorCtr="0">
          <a:noAutofit/>
        </a:bodyPr>
        <a:lstStyle/>
        <a:p>
          <a:pPr lvl="0" algn="l" defTabSz="800100">
            <a:lnSpc>
              <a:spcPct val="90000"/>
            </a:lnSpc>
            <a:spcBef>
              <a:spcPct val="0"/>
            </a:spcBef>
            <a:spcAft>
              <a:spcPct val="35000"/>
            </a:spcAft>
          </a:pPr>
          <a:r>
            <a:rPr lang="en-US" sz="1800" b="1" kern="1200" dirty="0">
              <a:solidFill>
                <a:sysClr val="window" lastClr="FFFFFF">
                  <a:hueOff val="0"/>
                  <a:satOff val="0"/>
                  <a:lumOff val="0"/>
                  <a:alphaOff val="0"/>
                </a:sysClr>
              </a:solidFill>
              <a:latin typeface="Calibri" panose="020F0502020204030204"/>
              <a:ea typeface="+mn-ea"/>
              <a:cs typeface="+mn-cs"/>
            </a:rPr>
            <a:t>Building Rapport and Trust</a:t>
          </a:r>
          <a:r>
            <a:rPr lang="en-US" sz="1800" kern="1200" dirty="0">
              <a:solidFill>
                <a:sysClr val="window" lastClr="FFFFFF">
                  <a:hueOff val="0"/>
                  <a:satOff val="0"/>
                  <a:lumOff val="0"/>
                  <a:alphaOff val="0"/>
                </a:sysClr>
              </a:solidFill>
              <a:latin typeface="Calibri" panose="020F0502020204030204"/>
              <a:ea typeface="+mn-ea"/>
              <a:cs typeface="+mn-cs"/>
            </a:rPr>
            <a:t>. Building rapport and trust is crucial in any mediation process. A mediator needs to create an environment where parties feel comfortable expressing their thoughts and concerns. Establishing trust allows for open communication, enabling parties to work towards a resolution effectively. The mediator’s impartiality and empathy play a significant role in building this trust.</a:t>
          </a:r>
        </a:p>
      </dsp:txBody>
      <dsp:txXfrm>
        <a:off x="1477821" y="1538684"/>
        <a:ext cx="8841610" cy="1280154"/>
      </dsp:txXfrm>
    </dsp:sp>
    <dsp:sp modelId="{61DAFBF8-4600-4C40-9CD4-36ECC885C53D}">
      <dsp:nvSpPr>
        <dsp:cNvPr id="0" name=""/>
        <dsp:cNvSpPr/>
      </dsp:nvSpPr>
      <dsp:spPr>
        <a:xfrm>
          <a:off x="0" y="3074870"/>
          <a:ext cx="10515600" cy="1278904"/>
        </a:xfrm>
        <a:prstGeom prst="roundRect">
          <a:avLst>
            <a:gd name="adj" fmla="val 10000"/>
          </a:avLst>
        </a:prstGeom>
        <a:solidFill>
          <a:srgbClr val="FFC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DFE5CEF4-3B02-4ECD-BD1D-861B4B9C2358}">
      <dsp:nvSpPr>
        <dsp:cNvPr id="0" name=""/>
        <dsp:cNvSpPr/>
      </dsp:nvSpPr>
      <dsp:spPr>
        <a:xfrm>
          <a:off x="386868" y="3362623"/>
          <a:ext cx="704084" cy="70339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B8ABAD-6484-424A-A87E-E6989A87BF7B}">
      <dsp:nvSpPr>
        <dsp:cNvPr id="0" name=""/>
        <dsp:cNvSpPr/>
      </dsp:nvSpPr>
      <dsp:spPr>
        <a:xfrm>
          <a:off x="1477821" y="3074870"/>
          <a:ext cx="8841610" cy="1280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483" tIns="135483" rIns="135483" bIns="135483" numCol="1" spcCol="1270" anchor="ctr" anchorCtr="0">
          <a:noAutofit/>
        </a:bodyPr>
        <a:lstStyle/>
        <a:p>
          <a:pPr lvl="0" algn="l" defTabSz="800100">
            <a:lnSpc>
              <a:spcPct val="90000"/>
            </a:lnSpc>
            <a:spcBef>
              <a:spcPct val="0"/>
            </a:spcBef>
            <a:spcAft>
              <a:spcPct val="35000"/>
            </a:spcAft>
          </a:pPr>
          <a:r>
            <a:rPr lang="en-US" sz="1800" kern="1200" dirty="0">
              <a:solidFill>
                <a:sysClr val="window" lastClr="FFFFFF">
                  <a:hueOff val="0"/>
                  <a:satOff val="0"/>
                  <a:lumOff val="0"/>
                  <a:alphaOff val="0"/>
                </a:sysClr>
              </a:solidFill>
              <a:latin typeface="Calibri" panose="020F0502020204030204"/>
              <a:ea typeface="+mn-ea"/>
              <a:cs typeface="+mn-cs"/>
            </a:rPr>
            <a:t>By using the above skills in addition to the required qualifications of a mediator, they are able to ensure that the mediation  process is effective.</a:t>
          </a:r>
        </a:p>
      </dsp:txBody>
      <dsp:txXfrm>
        <a:off x="1477821" y="3074870"/>
        <a:ext cx="8841610" cy="12801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803687-992B-0F4E-B54F-592138E14537}">
      <dsp:nvSpPr>
        <dsp:cNvPr id="0" name=""/>
        <dsp:cNvSpPr/>
      </dsp:nvSpPr>
      <dsp:spPr>
        <a:xfrm>
          <a:off x="0" y="39687"/>
          <a:ext cx="3286125" cy="1971675"/>
        </a:xfrm>
        <a:prstGeom prst="rect">
          <a:avLst/>
        </a:prstGeom>
        <a:solidFill>
          <a:srgbClr val="70AD47">
            <a:lumMod val="60000"/>
            <a:lumOff val="4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en-US" sz="4700" kern="1200" dirty="0">
              <a:solidFill>
                <a:sysClr val="window" lastClr="FFFFFF"/>
              </a:solidFill>
              <a:latin typeface="Calibri" panose="020F0502020204030204"/>
              <a:ea typeface="+mn-ea"/>
              <a:cs typeface="+mn-cs"/>
            </a:rPr>
            <a:t>Green hat – creativity</a:t>
          </a:r>
        </a:p>
      </dsp:txBody>
      <dsp:txXfrm>
        <a:off x="0" y="39687"/>
        <a:ext cx="3286125" cy="1971675"/>
      </dsp:txXfrm>
    </dsp:sp>
    <dsp:sp modelId="{623AF73B-8A43-DE4D-81CE-9B7D144954D4}">
      <dsp:nvSpPr>
        <dsp:cNvPr id="0" name=""/>
        <dsp:cNvSpPr/>
      </dsp:nvSpPr>
      <dsp:spPr>
        <a:xfrm>
          <a:off x="3614737" y="39687"/>
          <a:ext cx="3286125" cy="1971675"/>
        </a:xfrm>
        <a:prstGeom prst="rect">
          <a:avLst/>
        </a:prstGeom>
        <a:solidFill>
          <a:sysClr val="window" lastClr="FFFFF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en-US" sz="4700" kern="1200" dirty="0">
              <a:solidFill>
                <a:sysClr val="windowText" lastClr="000000"/>
              </a:solidFill>
              <a:latin typeface="Calibri" panose="020F0502020204030204"/>
              <a:ea typeface="+mn-ea"/>
              <a:cs typeface="+mn-cs"/>
            </a:rPr>
            <a:t>White hat – information</a:t>
          </a:r>
        </a:p>
      </dsp:txBody>
      <dsp:txXfrm>
        <a:off x="3614737" y="39687"/>
        <a:ext cx="3286125" cy="1971675"/>
      </dsp:txXfrm>
    </dsp:sp>
    <dsp:sp modelId="{D4049DA0-D326-704B-8DF5-75299FA9D8AF}">
      <dsp:nvSpPr>
        <dsp:cNvPr id="0" name=""/>
        <dsp:cNvSpPr/>
      </dsp:nvSpPr>
      <dsp:spPr>
        <a:xfrm>
          <a:off x="7229475" y="39687"/>
          <a:ext cx="3286125" cy="1971675"/>
        </a:xfrm>
        <a:prstGeom prst="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en-US" sz="4700" kern="1200" dirty="0">
              <a:solidFill>
                <a:sysClr val="window" lastClr="FFFFFF"/>
              </a:solidFill>
              <a:latin typeface="Calibri" panose="020F0502020204030204"/>
              <a:ea typeface="+mn-ea"/>
              <a:cs typeface="+mn-cs"/>
            </a:rPr>
            <a:t>Blue hat – focus</a:t>
          </a:r>
        </a:p>
      </dsp:txBody>
      <dsp:txXfrm>
        <a:off x="7229475" y="39687"/>
        <a:ext cx="3286125" cy="1971675"/>
      </dsp:txXfrm>
    </dsp:sp>
    <dsp:sp modelId="{80E981AA-64CB-784E-A44D-5C31A3B645F1}">
      <dsp:nvSpPr>
        <dsp:cNvPr id="0" name=""/>
        <dsp:cNvSpPr/>
      </dsp:nvSpPr>
      <dsp:spPr>
        <a:xfrm>
          <a:off x="0" y="2339975"/>
          <a:ext cx="3286125" cy="1971675"/>
        </a:xfrm>
        <a:prstGeom prst="rect">
          <a:avLst/>
        </a:prstGeom>
        <a:solidFill>
          <a:srgbClr val="FF00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en-US" sz="4700" kern="1200" dirty="0">
              <a:solidFill>
                <a:sysClr val="window" lastClr="FFFFFF"/>
              </a:solidFill>
              <a:latin typeface="Calibri" panose="020F0502020204030204"/>
              <a:ea typeface="+mn-ea"/>
              <a:cs typeface="+mn-cs"/>
            </a:rPr>
            <a:t>Red hat – emotions</a:t>
          </a:r>
        </a:p>
      </dsp:txBody>
      <dsp:txXfrm>
        <a:off x="0" y="2339975"/>
        <a:ext cx="3286125" cy="1971675"/>
      </dsp:txXfrm>
    </dsp:sp>
    <dsp:sp modelId="{F6AE7C05-383A-8140-8317-8284DFEA62FA}">
      <dsp:nvSpPr>
        <dsp:cNvPr id="0" name=""/>
        <dsp:cNvSpPr/>
      </dsp:nvSpPr>
      <dsp:spPr>
        <a:xfrm>
          <a:off x="3614737" y="2339975"/>
          <a:ext cx="3286125" cy="1971675"/>
        </a:xfrm>
        <a:prstGeom prst="rect">
          <a:avLst/>
        </a:prstGeom>
        <a:solidFill>
          <a:sysClr val="windowText" lastClr="0000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en-US" sz="4700" kern="1200" dirty="0">
              <a:solidFill>
                <a:sysClr val="window" lastClr="FFFFFF"/>
              </a:solidFill>
              <a:latin typeface="Calibri" panose="020F0502020204030204"/>
              <a:ea typeface="+mn-ea"/>
              <a:cs typeface="+mn-cs"/>
            </a:rPr>
            <a:t>Black hat- caution</a:t>
          </a:r>
        </a:p>
      </dsp:txBody>
      <dsp:txXfrm>
        <a:off x="3614737" y="2339975"/>
        <a:ext cx="3286125" cy="1971675"/>
      </dsp:txXfrm>
    </dsp:sp>
    <dsp:sp modelId="{24C1C47E-EBD6-9048-A25B-60C2DD6242ED}">
      <dsp:nvSpPr>
        <dsp:cNvPr id="0" name=""/>
        <dsp:cNvSpPr/>
      </dsp:nvSpPr>
      <dsp:spPr>
        <a:xfrm>
          <a:off x="7229475" y="2339975"/>
          <a:ext cx="3286125" cy="1971675"/>
        </a:xfrm>
        <a:prstGeom prst="rect">
          <a:avLst/>
        </a:prstGeom>
        <a:solidFill>
          <a:srgbClr val="FFFF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en-US" sz="4700" kern="1200" dirty="0">
              <a:solidFill>
                <a:sysClr val="windowText" lastClr="000000"/>
              </a:solidFill>
              <a:latin typeface="Calibri" panose="020F0502020204030204"/>
              <a:ea typeface="+mn-ea"/>
              <a:cs typeface="+mn-cs"/>
            </a:rPr>
            <a:t>Yellow hat - benefits</a:t>
          </a:r>
        </a:p>
      </dsp:txBody>
      <dsp:txXfrm>
        <a:off x="7229475" y="2339975"/>
        <a:ext cx="3286125" cy="19716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55DBAE-1201-BF45-8C3E-06B10D22399A}">
      <dsp:nvSpPr>
        <dsp:cNvPr id="0" name=""/>
        <dsp:cNvSpPr/>
      </dsp:nvSpPr>
      <dsp:spPr>
        <a:xfrm>
          <a:off x="0" y="2919232"/>
          <a:ext cx="11031071" cy="2521511"/>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en-GB" sz="2300" kern="1200" dirty="0">
              <a:solidFill>
                <a:sysClr val="window" lastClr="FFFFFF"/>
              </a:solidFill>
              <a:latin typeface="+mn-lt"/>
              <a:ea typeface="+mn-ea"/>
              <a:cs typeface="+mn-cs"/>
            </a:rPr>
            <a:t>Tax Procedure Code Act Regulations/Public Notice August 2023</a:t>
          </a:r>
        </a:p>
      </dsp:txBody>
      <dsp:txXfrm>
        <a:off x="0" y="2919232"/>
        <a:ext cx="11031071" cy="1361615"/>
      </dsp:txXfrm>
    </dsp:sp>
    <dsp:sp modelId="{156DFBF1-4D3A-7744-A1D3-083AF271ADE1}">
      <dsp:nvSpPr>
        <dsp:cNvPr id="0" name=""/>
        <dsp:cNvSpPr/>
      </dsp:nvSpPr>
      <dsp:spPr>
        <a:xfrm>
          <a:off x="0" y="4281679"/>
          <a:ext cx="2205675" cy="1159895"/>
        </a:xfrm>
        <a:prstGeom prst="rect">
          <a:avLst/>
        </a:prstGeom>
        <a:solidFill>
          <a:srgbClr val="4472C4">
            <a:alpha val="90000"/>
            <a:tint val="40000"/>
            <a:hueOff val="0"/>
            <a:satOff val="0"/>
            <a:lumOff val="0"/>
            <a:alphaOff val="0"/>
          </a:srgb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lvl="0" algn="just" defTabSz="666750">
            <a:lnSpc>
              <a:spcPct val="90000"/>
            </a:lnSpc>
            <a:spcBef>
              <a:spcPct val="0"/>
            </a:spcBef>
            <a:spcAft>
              <a:spcPct val="35000"/>
            </a:spcAft>
          </a:pPr>
          <a:r>
            <a:rPr lang="en-GB" sz="1500" b="1" kern="1200" dirty="0">
              <a:solidFill>
                <a:sysClr val="windowText" lastClr="000000"/>
              </a:solidFill>
              <a:latin typeface="+mn-lt"/>
              <a:ea typeface="+mn-ea"/>
              <a:cs typeface="+mn-cs"/>
            </a:rPr>
            <a:t>Apply within 7 days from the date of the decision</a:t>
          </a:r>
        </a:p>
      </dsp:txBody>
      <dsp:txXfrm>
        <a:off x="0" y="4281679"/>
        <a:ext cx="2205675" cy="1159895"/>
      </dsp:txXfrm>
    </dsp:sp>
    <dsp:sp modelId="{B99CE68C-3A27-6245-9F31-F02E135E9E9E}">
      <dsp:nvSpPr>
        <dsp:cNvPr id="0" name=""/>
        <dsp:cNvSpPr/>
      </dsp:nvSpPr>
      <dsp:spPr>
        <a:xfrm>
          <a:off x="2207022" y="4230418"/>
          <a:ext cx="2205675" cy="1159895"/>
        </a:xfrm>
        <a:prstGeom prst="rect">
          <a:avLst/>
        </a:prstGeom>
        <a:solidFill>
          <a:srgbClr val="4472C4">
            <a:alpha val="90000"/>
            <a:tint val="40000"/>
            <a:hueOff val="0"/>
            <a:satOff val="0"/>
            <a:lumOff val="0"/>
            <a:alphaOff val="0"/>
          </a:srgb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lvl="0" algn="just" defTabSz="666750">
            <a:lnSpc>
              <a:spcPct val="90000"/>
            </a:lnSpc>
            <a:spcBef>
              <a:spcPct val="0"/>
            </a:spcBef>
            <a:spcAft>
              <a:spcPct val="35000"/>
            </a:spcAft>
          </a:pPr>
          <a:r>
            <a:rPr lang="en-GB" sz="1500" b="1" kern="1200" dirty="0">
              <a:solidFill>
                <a:sysClr val="windowText" lastClr="000000">
                  <a:hueOff val="0"/>
                  <a:satOff val="0"/>
                  <a:lumOff val="0"/>
                  <a:alphaOff val="0"/>
                </a:sysClr>
              </a:solidFill>
              <a:latin typeface="+mn-lt"/>
              <a:ea typeface="+mn-ea"/>
              <a:cs typeface="+mn-cs"/>
            </a:rPr>
            <a:t>Apply within 7 days from the date of the decision</a:t>
          </a:r>
        </a:p>
      </dsp:txBody>
      <dsp:txXfrm>
        <a:off x="2207022" y="4230418"/>
        <a:ext cx="2205675" cy="1159895"/>
      </dsp:txXfrm>
    </dsp:sp>
    <dsp:sp modelId="{DC9B8C4B-5E18-2A4C-9545-870C1F6CDA66}">
      <dsp:nvSpPr>
        <dsp:cNvPr id="0" name=""/>
        <dsp:cNvSpPr/>
      </dsp:nvSpPr>
      <dsp:spPr>
        <a:xfrm>
          <a:off x="4412697" y="4230418"/>
          <a:ext cx="2205675" cy="1159895"/>
        </a:xfrm>
        <a:prstGeom prst="rect">
          <a:avLst/>
        </a:prstGeom>
        <a:solidFill>
          <a:srgbClr val="4472C4">
            <a:alpha val="90000"/>
            <a:tint val="40000"/>
            <a:hueOff val="0"/>
            <a:satOff val="0"/>
            <a:lumOff val="0"/>
            <a:alphaOff val="0"/>
          </a:srgb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lvl="0" algn="just" defTabSz="666750">
            <a:lnSpc>
              <a:spcPct val="90000"/>
            </a:lnSpc>
            <a:spcBef>
              <a:spcPct val="0"/>
            </a:spcBef>
            <a:spcAft>
              <a:spcPct val="35000"/>
            </a:spcAft>
          </a:pPr>
          <a:r>
            <a:rPr lang="en-GB" sz="1500" b="1" kern="1200" dirty="0">
              <a:solidFill>
                <a:sysClr val="windowText" lastClr="000000">
                  <a:hueOff val="0"/>
                  <a:satOff val="0"/>
                  <a:lumOff val="0"/>
                  <a:alphaOff val="0"/>
                </a:sysClr>
              </a:solidFill>
              <a:latin typeface="+mn-lt"/>
              <a:ea typeface="+mn-ea"/>
              <a:cs typeface="+mn-cs"/>
            </a:rPr>
            <a:t>The taxpayer proposes the method preferred (mediation, settlement, Negotiation and conciliation)</a:t>
          </a:r>
        </a:p>
      </dsp:txBody>
      <dsp:txXfrm>
        <a:off x="4412697" y="4230418"/>
        <a:ext cx="2205675" cy="1159895"/>
      </dsp:txXfrm>
    </dsp:sp>
    <dsp:sp modelId="{66B6925B-E214-C34F-8C35-3DB2CD271C41}">
      <dsp:nvSpPr>
        <dsp:cNvPr id="0" name=""/>
        <dsp:cNvSpPr/>
      </dsp:nvSpPr>
      <dsp:spPr>
        <a:xfrm>
          <a:off x="6618373" y="4230418"/>
          <a:ext cx="2205675" cy="1159895"/>
        </a:xfrm>
        <a:prstGeom prst="rect">
          <a:avLst/>
        </a:prstGeom>
        <a:solidFill>
          <a:srgbClr val="4472C4">
            <a:alpha val="90000"/>
            <a:tint val="40000"/>
            <a:hueOff val="0"/>
            <a:satOff val="0"/>
            <a:lumOff val="0"/>
            <a:alphaOff val="0"/>
          </a:srgb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lvl="0" algn="just" defTabSz="666750">
            <a:lnSpc>
              <a:spcPct val="90000"/>
            </a:lnSpc>
            <a:spcBef>
              <a:spcPct val="0"/>
            </a:spcBef>
            <a:spcAft>
              <a:spcPct val="35000"/>
            </a:spcAft>
          </a:pPr>
          <a:r>
            <a:rPr lang="en-GB" sz="1500" b="1" kern="1200" dirty="0">
              <a:solidFill>
                <a:sysClr val="windowText" lastClr="000000"/>
              </a:solidFill>
              <a:latin typeface="+mn-lt"/>
              <a:ea typeface="+mn-ea"/>
              <a:cs typeface="+mn-cs"/>
            </a:rPr>
            <a:t>URA responds to taxpayer.</a:t>
          </a:r>
        </a:p>
      </dsp:txBody>
      <dsp:txXfrm>
        <a:off x="6618373" y="4230418"/>
        <a:ext cx="2205675" cy="1159895"/>
      </dsp:txXfrm>
    </dsp:sp>
    <dsp:sp modelId="{C150EA6E-7D36-DF4E-A97F-67DE30BA43EA}">
      <dsp:nvSpPr>
        <dsp:cNvPr id="0" name=""/>
        <dsp:cNvSpPr/>
      </dsp:nvSpPr>
      <dsp:spPr>
        <a:xfrm>
          <a:off x="8824048" y="4258557"/>
          <a:ext cx="2205675" cy="1159895"/>
        </a:xfrm>
        <a:prstGeom prst="rect">
          <a:avLst/>
        </a:prstGeom>
        <a:solidFill>
          <a:srgbClr val="4472C4">
            <a:alpha val="90000"/>
            <a:tint val="40000"/>
            <a:hueOff val="0"/>
            <a:satOff val="0"/>
            <a:lumOff val="0"/>
            <a:alphaOff val="0"/>
          </a:srgb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lvl="0" algn="just" defTabSz="666750">
            <a:lnSpc>
              <a:spcPct val="90000"/>
            </a:lnSpc>
            <a:spcBef>
              <a:spcPct val="0"/>
            </a:spcBef>
            <a:spcAft>
              <a:spcPct val="35000"/>
            </a:spcAft>
          </a:pPr>
          <a:r>
            <a:rPr lang="en-GB" sz="1500" b="1" kern="1200" dirty="0">
              <a:solidFill>
                <a:sysClr val="windowText" lastClr="000000">
                  <a:hueOff val="0"/>
                  <a:satOff val="0"/>
                  <a:lumOff val="0"/>
                  <a:alphaOff val="0"/>
                </a:sysClr>
              </a:solidFill>
              <a:latin typeface="+mn-lt"/>
              <a:ea typeface="+mn-ea"/>
              <a:cs typeface="+mn-cs"/>
            </a:rPr>
            <a:t>There is no timeline. (R.4,5)</a:t>
          </a:r>
        </a:p>
      </dsp:txBody>
      <dsp:txXfrm>
        <a:off x="8824048" y="4258557"/>
        <a:ext cx="2205675" cy="1159895"/>
      </dsp:txXfrm>
    </dsp:sp>
    <dsp:sp modelId="{B58BA287-5051-6744-B4B0-53D70F2B8FA4}">
      <dsp:nvSpPr>
        <dsp:cNvPr id="0" name=""/>
        <dsp:cNvSpPr/>
      </dsp:nvSpPr>
      <dsp:spPr>
        <a:xfrm rot="10800000">
          <a:off x="0" y="16"/>
          <a:ext cx="11031071" cy="2956224"/>
        </a:xfrm>
        <a:prstGeom prst="upArrowCallou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en-GB" sz="2300" b="1" kern="1200" dirty="0">
              <a:solidFill>
                <a:sysClr val="window" lastClr="FFFFFF"/>
              </a:solidFill>
              <a:latin typeface="+mn-lt"/>
              <a:ea typeface="+mn-ea"/>
              <a:cs typeface="+mn-cs"/>
            </a:rPr>
            <a:t>Tax Procedure Code Act</a:t>
          </a:r>
        </a:p>
      </dsp:txBody>
      <dsp:txXfrm rot="-10800000">
        <a:off x="0" y="363427"/>
        <a:ext cx="11031071" cy="674223"/>
      </dsp:txXfrm>
    </dsp:sp>
    <dsp:sp modelId="{49B2C3FA-511F-1542-8ED0-81118214EC9F}">
      <dsp:nvSpPr>
        <dsp:cNvPr id="0" name=""/>
        <dsp:cNvSpPr/>
      </dsp:nvSpPr>
      <dsp:spPr>
        <a:xfrm>
          <a:off x="5386" y="901108"/>
          <a:ext cx="3673432" cy="1159547"/>
        </a:xfrm>
        <a:prstGeom prst="rect">
          <a:avLst/>
        </a:prstGeom>
        <a:solidFill>
          <a:srgbClr val="4472C4">
            <a:alpha val="90000"/>
            <a:tint val="40000"/>
            <a:hueOff val="0"/>
            <a:satOff val="0"/>
            <a:lumOff val="0"/>
            <a:alphaOff val="0"/>
          </a:srgb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n-GB" sz="1500" b="1" kern="1200" dirty="0">
              <a:solidFill>
                <a:sysClr val="windowText" lastClr="000000">
                  <a:hueOff val="0"/>
                  <a:satOff val="0"/>
                  <a:lumOff val="0"/>
                  <a:alphaOff val="0"/>
                </a:sysClr>
              </a:solidFill>
              <a:latin typeface="+mn-lt"/>
              <a:ea typeface="+mn-ea"/>
              <a:cs typeface="+mn-cs"/>
            </a:rPr>
            <a:t>S.24 (11)</a:t>
          </a:r>
        </a:p>
      </dsp:txBody>
      <dsp:txXfrm>
        <a:off x="5386" y="901108"/>
        <a:ext cx="3673432" cy="1159547"/>
      </dsp:txXfrm>
    </dsp:sp>
    <dsp:sp modelId="{6240FF5D-B7B1-1640-BBB5-4F5711C188CD}">
      <dsp:nvSpPr>
        <dsp:cNvPr id="0" name=""/>
        <dsp:cNvSpPr/>
      </dsp:nvSpPr>
      <dsp:spPr>
        <a:xfrm>
          <a:off x="3678819" y="901108"/>
          <a:ext cx="3673432" cy="1159547"/>
        </a:xfrm>
        <a:prstGeom prst="rect">
          <a:avLst/>
        </a:prstGeom>
        <a:solidFill>
          <a:srgbClr val="4472C4">
            <a:alpha val="90000"/>
            <a:tint val="40000"/>
            <a:hueOff val="0"/>
            <a:satOff val="0"/>
            <a:lumOff val="0"/>
            <a:alphaOff val="0"/>
          </a:srgb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n-GB" sz="1500" b="1" kern="1200" dirty="0" smtClean="0">
              <a:solidFill>
                <a:sysClr val="windowText" lastClr="000000">
                  <a:hueOff val="0"/>
                  <a:satOff val="0"/>
                  <a:lumOff val="0"/>
                  <a:alphaOff val="0"/>
                </a:sysClr>
              </a:solidFill>
              <a:latin typeface="+mn-lt"/>
              <a:ea typeface="+mn-ea"/>
              <a:cs typeface="+mn-cs"/>
            </a:rPr>
            <a:t>ADR is voluntary to the Taxpayer</a:t>
          </a:r>
          <a:endParaRPr lang="en-GB" sz="1500" b="1" kern="1200" dirty="0">
            <a:solidFill>
              <a:sysClr val="windowText" lastClr="000000">
                <a:hueOff val="0"/>
                <a:satOff val="0"/>
                <a:lumOff val="0"/>
                <a:alphaOff val="0"/>
              </a:sysClr>
            </a:solidFill>
            <a:latin typeface="+mn-lt"/>
            <a:ea typeface="+mn-ea"/>
            <a:cs typeface="+mn-cs"/>
          </a:endParaRPr>
        </a:p>
      </dsp:txBody>
      <dsp:txXfrm>
        <a:off x="3678819" y="901108"/>
        <a:ext cx="3673432" cy="1159547"/>
      </dsp:txXfrm>
    </dsp:sp>
    <dsp:sp modelId="{A1F2111B-9B94-634C-A136-45D5B68A5F02}">
      <dsp:nvSpPr>
        <dsp:cNvPr id="0" name=""/>
        <dsp:cNvSpPr/>
      </dsp:nvSpPr>
      <dsp:spPr>
        <a:xfrm>
          <a:off x="7352251" y="901108"/>
          <a:ext cx="3673432" cy="1159547"/>
        </a:xfrm>
        <a:prstGeom prst="rect">
          <a:avLst/>
        </a:prstGeom>
        <a:solidFill>
          <a:srgbClr val="4472C4">
            <a:alpha val="90000"/>
            <a:tint val="40000"/>
            <a:hueOff val="0"/>
            <a:satOff val="0"/>
            <a:lumOff val="0"/>
            <a:alphaOff val="0"/>
          </a:srgb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n-GB" sz="1500" b="1" kern="1200" dirty="0">
              <a:solidFill>
                <a:sysClr val="windowText" lastClr="000000">
                  <a:hueOff val="0"/>
                  <a:satOff val="0"/>
                  <a:lumOff val="0"/>
                  <a:alphaOff val="0"/>
                </a:sysClr>
              </a:solidFill>
              <a:latin typeface="+mn-lt"/>
              <a:ea typeface="+mn-ea"/>
              <a:cs typeface="+mn-cs"/>
            </a:rPr>
            <a:t>Refers to Regulations </a:t>
          </a:r>
        </a:p>
      </dsp:txBody>
      <dsp:txXfrm>
        <a:off x="7352251" y="901108"/>
        <a:ext cx="3673432" cy="115954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617CC3-91CA-1840-A621-DCEB3AA51597}">
      <dsp:nvSpPr>
        <dsp:cNvPr id="0" name=""/>
        <dsp:cNvSpPr/>
      </dsp:nvSpPr>
      <dsp:spPr>
        <a:xfrm>
          <a:off x="3080" y="1424994"/>
          <a:ext cx="3753370" cy="1501348"/>
        </a:xfrm>
        <a:prstGeom prst="chevron">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lvl="0" algn="just" defTabSz="1111250">
            <a:lnSpc>
              <a:spcPct val="90000"/>
            </a:lnSpc>
            <a:spcBef>
              <a:spcPct val="0"/>
            </a:spcBef>
            <a:spcAft>
              <a:spcPct val="35000"/>
            </a:spcAft>
          </a:pPr>
          <a:r>
            <a:rPr lang="en-GB" sz="2500" b="1" kern="1200" dirty="0">
              <a:solidFill>
                <a:sysClr val="window" lastClr="FFFFFF"/>
              </a:solidFill>
              <a:latin typeface="+mn-lt"/>
              <a:ea typeface="+mn-ea"/>
              <a:cs typeface="+mn-cs"/>
            </a:rPr>
            <a:t>OBJECTION DECISION / FAILED </a:t>
          </a:r>
          <a:r>
            <a:rPr lang="en-GB" sz="2500" b="1" kern="1200" dirty="0" smtClean="0">
              <a:solidFill>
                <a:sysClr val="window" lastClr="FFFFFF"/>
              </a:solidFill>
              <a:latin typeface="+mn-lt"/>
              <a:ea typeface="+mn-ea"/>
              <a:cs typeface="+mn-cs"/>
            </a:rPr>
            <a:t>ADR </a:t>
          </a:r>
          <a:r>
            <a:rPr lang="en-GB" sz="2500" b="1" kern="1200" dirty="0">
              <a:solidFill>
                <a:sysClr val="window" lastClr="FFFFFF"/>
              </a:solidFill>
              <a:latin typeface="+mn-lt"/>
              <a:ea typeface="+mn-ea"/>
              <a:cs typeface="+mn-cs"/>
            </a:rPr>
            <a:t>AT URA</a:t>
          </a:r>
        </a:p>
      </dsp:txBody>
      <dsp:txXfrm>
        <a:off x="753754" y="1424994"/>
        <a:ext cx="2252022" cy="1501348"/>
      </dsp:txXfrm>
    </dsp:sp>
    <dsp:sp modelId="{51ACE2EF-F19D-0C44-88AE-FA18FB9354BE}">
      <dsp:nvSpPr>
        <dsp:cNvPr id="0" name=""/>
        <dsp:cNvSpPr/>
      </dsp:nvSpPr>
      <dsp:spPr>
        <a:xfrm>
          <a:off x="3381114" y="1424994"/>
          <a:ext cx="3753370" cy="1501348"/>
        </a:xfrm>
        <a:prstGeom prst="chevron">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lvl="0" algn="just" defTabSz="1111250">
            <a:lnSpc>
              <a:spcPct val="90000"/>
            </a:lnSpc>
            <a:spcBef>
              <a:spcPct val="0"/>
            </a:spcBef>
            <a:spcAft>
              <a:spcPct val="35000"/>
            </a:spcAft>
          </a:pPr>
          <a:r>
            <a:rPr lang="en-GB" sz="2500" b="1" kern="1200" dirty="0">
              <a:solidFill>
                <a:sysClr val="window" lastClr="FFFFFF"/>
              </a:solidFill>
              <a:latin typeface="+mn-lt"/>
              <a:ea typeface="+mn-ea"/>
              <a:cs typeface="+mn-cs"/>
            </a:rPr>
            <a:t>TAXPAYER FILES APPLICATION TO THE TRIBUNAL</a:t>
          </a:r>
        </a:p>
      </dsp:txBody>
      <dsp:txXfrm>
        <a:off x="4131788" y="1424994"/>
        <a:ext cx="2252022" cy="1501348"/>
      </dsp:txXfrm>
    </dsp:sp>
    <dsp:sp modelId="{16331F28-3058-E44F-B1C6-C54C22B5542D}">
      <dsp:nvSpPr>
        <dsp:cNvPr id="0" name=""/>
        <dsp:cNvSpPr/>
      </dsp:nvSpPr>
      <dsp:spPr>
        <a:xfrm>
          <a:off x="6759148" y="1424994"/>
          <a:ext cx="3753370" cy="1501348"/>
        </a:xfrm>
        <a:prstGeom prst="chevron">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lvl="0" algn="ctr" defTabSz="1111250">
            <a:lnSpc>
              <a:spcPct val="90000"/>
            </a:lnSpc>
            <a:spcBef>
              <a:spcPct val="0"/>
            </a:spcBef>
            <a:spcAft>
              <a:spcPct val="35000"/>
            </a:spcAft>
          </a:pPr>
          <a:r>
            <a:rPr lang="en-GB" sz="2500" b="1" kern="1200" dirty="0">
              <a:solidFill>
                <a:sysClr val="window" lastClr="FFFFFF"/>
              </a:solidFill>
              <a:latin typeface="+mn-lt"/>
              <a:ea typeface="+mn-ea"/>
              <a:cs typeface="+mn-cs"/>
            </a:rPr>
            <a:t>MEDIATION</a:t>
          </a:r>
        </a:p>
      </dsp:txBody>
      <dsp:txXfrm>
        <a:off x="7509822" y="1424994"/>
        <a:ext cx="2252022" cy="150134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142BC-B631-8040-BFF2-2EC2328894CC}">
      <dsp:nvSpPr>
        <dsp:cNvPr id="0" name=""/>
        <dsp:cNvSpPr/>
      </dsp:nvSpPr>
      <dsp:spPr>
        <a:xfrm>
          <a:off x="0" y="0"/>
          <a:ext cx="10515600" cy="2346547"/>
        </a:xfrm>
        <a:prstGeom prst="roundRect">
          <a:avLst>
            <a:gd name="adj" fmla="val 10000"/>
          </a:avLst>
        </a:prstGeom>
        <a:solidFill>
          <a:srgbClr val="4472C4">
            <a:alpha val="90000"/>
            <a:tint val="40000"/>
            <a:hueOff val="0"/>
            <a:satOff val="0"/>
            <a:lumOff val="0"/>
            <a:alphaOff val="0"/>
          </a:srgb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1EF54D71-78C1-7D4F-AFFD-F70D55E5661B}">
      <dsp:nvSpPr>
        <dsp:cNvPr id="0" name=""/>
        <dsp:cNvSpPr/>
      </dsp:nvSpPr>
      <dsp:spPr>
        <a:xfrm>
          <a:off x="315468" y="312872"/>
          <a:ext cx="3088957" cy="1720801"/>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50000" b="-50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98B5C92-8D37-0F49-9138-253BDE715B9D}">
      <dsp:nvSpPr>
        <dsp:cNvPr id="0" name=""/>
        <dsp:cNvSpPr/>
      </dsp:nvSpPr>
      <dsp:spPr>
        <a:xfrm rot="10800000">
          <a:off x="315468" y="2346547"/>
          <a:ext cx="3088957" cy="2868001"/>
        </a:xfrm>
        <a:prstGeom prst="round2SameRect">
          <a:avLst>
            <a:gd name="adj1" fmla="val 10500"/>
            <a:gd name="adj2" fmla="val 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t" anchorCtr="0">
          <a:noAutofit/>
        </a:bodyPr>
        <a:lstStyle/>
        <a:p>
          <a:pPr lvl="0" algn="just" defTabSz="1333500">
            <a:lnSpc>
              <a:spcPct val="90000"/>
            </a:lnSpc>
            <a:spcBef>
              <a:spcPct val="0"/>
            </a:spcBef>
            <a:spcAft>
              <a:spcPct val="35000"/>
            </a:spcAft>
          </a:pPr>
          <a:r>
            <a:rPr lang="en-GB" sz="3000" b="1" kern="1200" dirty="0">
              <a:solidFill>
                <a:sysClr val="window" lastClr="FFFFFF"/>
              </a:solidFill>
              <a:latin typeface="+mn-lt"/>
              <a:ea typeface="+mn-ea"/>
              <a:cs typeface="+mn-cs"/>
            </a:rPr>
            <a:t>Collaborative between URA and Taxpayer</a:t>
          </a:r>
        </a:p>
      </dsp:txBody>
      <dsp:txXfrm rot="10800000">
        <a:off x="403669" y="2346547"/>
        <a:ext cx="2912555" cy="2779800"/>
      </dsp:txXfrm>
    </dsp:sp>
    <dsp:sp modelId="{CA185422-CA2E-934E-9F38-B8C68AC1DA6D}">
      <dsp:nvSpPr>
        <dsp:cNvPr id="0" name=""/>
        <dsp:cNvSpPr/>
      </dsp:nvSpPr>
      <dsp:spPr>
        <a:xfrm>
          <a:off x="3713321" y="312872"/>
          <a:ext cx="3088957" cy="1720801"/>
        </a:xfrm>
        <a:prstGeom prst="roundRect">
          <a:avLst>
            <a:gd name="adj" fmla="val 10000"/>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t="-5000" b="-5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DD626518-DC6D-124A-B0C3-47BBEF13ACF7}">
      <dsp:nvSpPr>
        <dsp:cNvPr id="0" name=""/>
        <dsp:cNvSpPr/>
      </dsp:nvSpPr>
      <dsp:spPr>
        <a:xfrm rot="10800000">
          <a:off x="3713321" y="2346547"/>
          <a:ext cx="3088957" cy="2868001"/>
        </a:xfrm>
        <a:prstGeom prst="round2SameRect">
          <a:avLst>
            <a:gd name="adj1" fmla="val 10500"/>
            <a:gd name="adj2" fmla="val 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t" anchorCtr="0">
          <a:noAutofit/>
        </a:bodyPr>
        <a:lstStyle/>
        <a:p>
          <a:pPr lvl="0" algn="just" defTabSz="1333500">
            <a:lnSpc>
              <a:spcPct val="90000"/>
            </a:lnSpc>
            <a:spcBef>
              <a:spcPct val="0"/>
            </a:spcBef>
            <a:spcAft>
              <a:spcPct val="35000"/>
            </a:spcAft>
          </a:pPr>
          <a:r>
            <a:rPr lang="en-GB" sz="3000" b="1" kern="1200" dirty="0">
              <a:solidFill>
                <a:sysClr val="window" lastClr="FFFFFF"/>
              </a:solidFill>
              <a:latin typeface="+mn-lt"/>
              <a:ea typeface="+mn-ea"/>
              <a:cs typeface="+mn-cs"/>
            </a:rPr>
            <a:t>Confidential as some taxpayers like handling matters in private</a:t>
          </a:r>
        </a:p>
      </dsp:txBody>
      <dsp:txXfrm rot="10800000">
        <a:off x="3801522" y="2346547"/>
        <a:ext cx="2912555" cy="2779800"/>
      </dsp:txXfrm>
    </dsp:sp>
    <dsp:sp modelId="{7B3E27FA-332E-9A4F-83EA-A8461A60DF4A}">
      <dsp:nvSpPr>
        <dsp:cNvPr id="0" name=""/>
        <dsp:cNvSpPr/>
      </dsp:nvSpPr>
      <dsp:spPr>
        <a:xfrm>
          <a:off x="7111174" y="353518"/>
          <a:ext cx="3088957" cy="1639510"/>
        </a:xfrm>
        <a:prstGeom prst="roundRect">
          <a:avLst>
            <a:gd name="adj" fmla="val 10000"/>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t="-44000" b="-44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D93024B-A03A-EA4E-A76F-515F9AF11AAB}">
      <dsp:nvSpPr>
        <dsp:cNvPr id="0" name=""/>
        <dsp:cNvSpPr/>
      </dsp:nvSpPr>
      <dsp:spPr>
        <a:xfrm rot="10800000">
          <a:off x="7111174" y="2346547"/>
          <a:ext cx="3088957" cy="2868001"/>
        </a:xfrm>
        <a:prstGeom prst="round2SameRect">
          <a:avLst>
            <a:gd name="adj1" fmla="val 10500"/>
            <a:gd name="adj2" fmla="val 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t" anchorCtr="0">
          <a:noAutofit/>
        </a:bodyPr>
        <a:lstStyle/>
        <a:p>
          <a:pPr lvl="0" algn="just" defTabSz="1333500">
            <a:lnSpc>
              <a:spcPct val="90000"/>
            </a:lnSpc>
            <a:spcBef>
              <a:spcPct val="0"/>
            </a:spcBef>
            <a:spcAft>
              <a:spcPct val="35000"/>
            </a:spcAft>
          </a:pPr>
          <a:r>
            <a:rPr lang="en-GB" sz="3000" b="1" kern="1200" dirty="0">
              <a:solidFill>
                <a:sysClr val="window" lastClr="FFFFFF"/>
              </a:solidFill>
              <a:latin typeface="+mn-lt"/>
              <a:ea typeface="+mn-ea"/>
              <a:cs typeface="+mn-cs"/>
            </a:rPr>
            <a:t>Flexibility and parties take control of the process</a:t>
          </a:r>
        </a:p>
      </dsp:txBody>
      <dsp:txXfrm rot="10800000">
        <a:off x="7199375" y="2346547"/>
        <a:ext cx="2912555" cy="27798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BC2EB6-52FF-964F-9FB6-B6DBB040C7FA}">
      <dsp:nvSpPr>
        <dsp:cNvPr id="0" name=""/>
        <dsp:cNvSpPr/>
      </dsp:nvSpPr>
      <dsp:spPr>
        <a:xfrm>
          <a:off x="0" y="0"/>
          <a:ext cx="10515600" cy="2234700"/>
        </a:xfrm>
        <a:prstGeom prst="roundRect">
          <a:avLst>
            <a:gd name="adj" fmla="val 10000"/>
          </a:avLst>
        </a:prstGeom>
        <a:solidFill>
          <a:srgbClr val="4472C4">
            <a:alpha val="90000"/>
            <a:tint val="40000"/>
            <a:hueOff val="0"/>
            <a:satOff val="0"/>
            <a:lumOff val="0"/>
            <a:alphaOff val="0"/>
          </a:srgb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1A3A4D5A-37DD-CA42-9C14-FD21D7687A09}">
      <dsp:nvSpPr>
        <dsp:cNvPr id="0" name=""/>
        <dsp:cNvSpPr/>
      </dsp:nvSpPr>
      <dsp:spPr>
        <a:xfrm>
          <a:off x="316674" y="297960"/>
          <a:ext cx="4705833" cy="1638780"/>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27000" b="-27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D7555672-525A-794A-BADA-FC2D772BC06F}">
      <dsp:nvSpPr>
        <dsp:cNvPr id="0" name=""/>
        <dsp:cNvSpPr/>
      </dsp:nvSpPr>
      <dsp:spPr>
        <a:xfrm rot="10800000">
          <a:off x="316674" y="2234700"/>
          <a:ext cx="4705833" cy="2731300"/>
        </a:xfrm>
        <a:prstGeom prst="round2SameRect">
          <a:avLst>
            <a:gd name="adj1" fmla="val 10500"/>
            <a:gd name="adj2" fmla="val 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t" anchorCtr="0">
          <a:noAutofit/>
        </a:bodyPr>
        <a:lstStyle/>
        <a:p>
          <a:pPr lvl="0" algn="just" defTabSz="1466850">
            <a:lnSpc>
              <a:spcPct val="90000"/>
            </a:lnSpc>
            <a:spcBef>
              <a:spcPct val="0"/>
            </a:spcBef>
            <a:spcAft>
              <a:spcPct val="35000"/>
            </a:spcAft>
          </a:pPr>
          <a:r>
            <a:rPr lang="en-GB" sz="3300" b="1" kern="1200" dirty="0">
              <a:solidFill>
                <a:sysClr val="window" lastClr="FFFFFF"/>
              </a:solidFill>
              <a:latin typeface="+mn-lt"/>
              <a:ea typeface="+mn-ea"/>
              <a:cs typeface="+mn-cs"/>
            </a:rPr>
            <a:t>Understanding: Parties know more about each other's positions, reconciliation</a:t>
          </a:r>
        </a:p>
      </dsp:txBody>
      <dsp:txXfrm rot="10800000">
        <a:off x="400671" y="2234700"/>
        <a:ext cx="4537839" cy="2647303"/>
      </dsp:txXfrm>
    </dsp:sp>
    <dsp:sp modelId="{5AD8A969-17D7-EF41-9324-04640EE85EC5}">
      <dsp:nvSpPr>
        <dsp:cNvPr id="0" name=""/>
        <dsp:cNvSpPr/>
      </dsp:nvSpPr>
      <dsp:spPr>
        <a:xfrm>
          <a:off x="5493091" y="297960"/>
          <a:ext cx="4705833" cy="1638780"/>
        </a:xfrm>
        <a:prstGeom prst="roundRect">
          <a:avLst>
            <a:gd name="adj" fmla="val 10000"/>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t="-58000" b="-58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9140AB0-F4EE-A94D-8AD0-B925F367BBDD}">
      <dsp:nvSpPr>
        <dsp:cNvPr id="0" name=""/>
        <dsp:cNvSpPr/>
      </dsp:nvSpPr>
      <dsp:spPr>
        <a:xfrm rot="10800000">
          <a:off x="5493091" y="2234700"/>
          <a:ext cx="4705833" cy="2731300"/>
        </a:xfrm>
        <a:prstGeom prst="round2SameRect">
          <a:avLst>
            <a:gd name="adj1" fmla="val 10500"/>
            <a:gd name="adj2" fmla="val 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t" anchorCtr="0">
          <a:noAutofit/>
        </a:bodyPr>
        <a:lstStyle/>
        <a:p>
          <a:pPr lvl="0" algn="just" defTabSz="1466850">
            <a:lnSpc>
              <a:spcPct val="90000"/>
            </a:lnSpc>
            <a:spcBef>
              <a:spcPct val="0"/>
            </a:spcBef>
            <a:spcAft>
              <a:spcPct val="35000"/>
            </a:spcAft>
          </a:pPr>
          <a:r>
            <a:rPr lang="en-GB" sz="3300" b="1" kern="1200" dirty="0">
              <a:solidFill>
                <a:sysClr val="window" lastClr="FFFFFF"/>
              </a:solidFill>
              <a:latin typeface="+mn-lt"/>
              <a:ea typeface="+mn-ea"/>
              <a:cs typeface="+mn-cs"/>
            </a:rPr>
            <a:t>Saving costs and time to both the Taxpayer and URA</a:t>
          </a:r>
        </a:p>
      </dsp:txBody>
      <dsp:txXfrm rot="10800000">
        <a:off x="5577088" y="2234700"/>
        <a:ext cx="4537839" cy="2647303"/>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xmlns="">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8.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B51147-D01B-AC4D-B216-CFA99F9961FB}" type="datetimeFigureOut">
              <a:rPr lang="en-US" smtClean="0"/>
              <a:t>9/2/2024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CAE6B3-D0AF-2D42-BDEA-5ADDA78B9B37}" type="slidenum">
              <a:rPr lang="en-US" smtClean="0"/>
              <a:t>‹#›</a:t>
            </a:fld>
            <a:endParaRPr lang="en-US"/>
          </a:p>
        </p:txBody>
      </p:sp>
    </p:spTree>
    <p:extLst>
      <p:ext uri="{BB962C8B-B14F-4D97-AF65-F5344CB8AC3E}">
        <p14:creationId xmlns:p14="http://schemas.microsoft.com/office/powerpoint/2010/main" val="1643931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CAE6B3-D0AF-2D42-BDEA-5ADDA78B9B37}" type="slidenum">
              <a:rPr lang="en-US" smtClean="0"/>
              <a:t>1</a:t>
            </a:fld>
            <a:endParaRPr lang="en-US"/>
          </a:p>
        </p:txBody>
      </p:sp>
    </p:spTree>
    <p:extLst>
      <p:ext uri="{BB962C8B-B14F-4D97-AF65-F5344CB8AC3E}">
        <p14:creationId xmlns:p14="http://schemas.microsoft.com/office/powerpoint/2010/main" val="3461213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CAE6B3-D0AF-2D42-BDEA-5ADDA78B9B37}" type="slidenum">
              <a:rPr lang="en-US" smtClean="0"/>
              <a:t>12</a:t>
            </a:fld>
            <a:endParaRPr lang="en-US"/>
          </a:p>
        </p:txBody>
      </p:sp>
    </p:spTree>
    <p:extLst>
      <p:ext uri="{BB962C8B-B14F-4D97-AF65-F5344CB8AC3E}">
        <p14:creationId xmlns:p14="http://schemas.microsoft.com/office/powerpoint/2010/main" val="797699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CAE6B3-D0AF-2D42-BDEA-5ADDA78B9B37}" type="slidenum">
              <a:rPr lang="en-US" smtClean="0"/>
              <a:t>13</a:t>
            </a:fld>
            <a:endParaRPr lang="en-US"/>
          </a:p>
        </p:txBody>
      </p:sp>
    </p:spTree>
    <p:extLst>
      <p:ext uri="{BB962C8B-B14F-4D97-AF65-F5344CB8AC3E}">
        <p14:creationId xmlns:p14="http://schemas.microsoft.com/office/powerpoint/2010/main" val="3122091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CAE6B3-D0AF-2D42-BDEA-5ADDA78B9B37}" type="slidenum">
              <a:rPr lang="en-US" smtClean="0"/>
              <a:t>14</a:t>
            </a:fld>
            <a:endParaRPr lang="en-US"/>
          </a:p>
        </p:txBody>
      </p:sp>
    </p:spTree>
    <p:extLst>
      <p:ext uri="{BB962C8B-B14F-4D97-AF65-F5344CB8AC3E}">
        <p14:creationId xmlns:p14="http://schemas.microsoft.com/office/powerpoint/2010/main" val="1893503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CAE6B3-D0AF-2D42-BDEA-5ADDA78B9B37}" type="slidenum">
              <a:rPr lang="en-US" smtClean="0"/>
              <a:t>15</a:t>
            </a:fld>
            <a:endParaRPr lang="en-US"/>
          </a:p>
        </p:txBody>
      </p:sp>
    </p:spTree>
    <p:extLst>
      <p:ext uri="{BB962C8B-B14F-4D97-AF65-F5344CB8AC3E}">
        <p14:creationId xmlns:p14="http://schemas.microsoft.com/office/powerpoint/2010/main" val="3209694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CAE6B3-D0AF-2D42-BDEA-5ADDA78B9B37}" type="slidenum">
              <a:rPr lang="en-US" smtClean="0"/>
              <a:t>16</a:t>
            </a:fld>
            <a:endParaRPr lang="en-US"/>
          </a:p>
        </p:txBody>
      </p:sp>
    </p:spTree>
    <p:extLst>
      <p:ext uri="{BB962C8B-B14F-4D97-AF65-F5344CB8AC3E}">
        <p14:creationId xmlns:p14="http://schemas.microsoft.com/office/powerpoint/2010/main" val="1485405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CAE6B3-D0AF-2D42-BDEA-5ADDA78B9B37}" type="slidenum">
              <a:rPr lang="en-US" smtClean="0"/>
              <a:t>17</a:t>
            </a:fld>
            <a:endParaRPr lang="en-US"/>
          </a:p>
        </p:txBody>
      </p:sp>
    </p:spTree>
    <p:extLst>
      <p:ext uri="{BB962C8B-B14F-4D97-AF65-F5344CB8AC3E}">
        <p14:creationId xmlns:p14="http://schemas.microsoft.com/office/powerpoint/2010/main" val="1152660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CAE6B3-D0AF-2D42-BDEA-5ADDA78B9B37}" type="slidenum">
              <a:rPr lang="en-US" smtClean="0"/>
              <a:t>18</a:t>
            </a:fld>
            <a:endParaRPr lang="en-US"/>
          </a:p>
        </p:txBody>
      </p:sp>
    </p:spTree>
    <p:extLst>
      <p:ext uri="{BB962C8B-B14F-4D97-AF65-F5344CB8AC3E}">
        <p14:creationId xmlns:p14="http://schemas.microsoft.com/office/powerpoint/2010/main" val="3773034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CAE6B3-D0AF-2D42-BDEA-5ADDA78B9B37}" type="slidenum">
              <a:rPr lang="en-US" smtClean="0"/>
              <a:t>19</a:t>
            </a:fld>
            <a:endParaRPr lang="en-US"/>
          </a:p>
        </p:txBody>
      </p:sp>
    </p:spTree>
    <p:extLst>
      <p:ext uri="{BB962C8B-B14F-4D97-AF65-F5344CB8AC3E}">
        <p14:creationId xmlns:p14="http://schemas.microsoft.com/office/powerpoint/2010/main" val="2343341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CAE6B3-D0AF-2D42-BDEA-5ADDA78B9B37}" type="slidenum">
              <a:rPr lang="en-US" smtClean="0"/>
              <a:t>20</a:t>
            </a:fld>
            <a:endParaRPr lang="en-US"/>
          </a:p>
        </p:txBody>
      </p:sp>
    </p:spTree>
    <p:extLst>
      <p:ext uri="{BB962C8B-B14F-4D97-AF65-F5344CB8AC3E}">
        <p14:creationId xmlns:p14="http://schemas.microsoft.com/office/powerpoint/2010/main" val="796690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CAE6B3-D0AF-2D42-BDEA-5ADDA78B9B37}" type="slidenum">
              <a:rPr lang="en-US" smtClean="0"/>
              <a:t>21</a:t>
            </a:fld>
            <a:endParaRPr lang="en-US"/>
          </a:p>
        </p:txBody>
      </p:sp>
    </p:spTree>
    <p:extLst>
      <p:ext uri="{BB962C8B-B14F-4D97-AF65-F5344CB8AC3E}">
        <p14:creationId xmlns:p14="http://schemas.microsoft.com/office/powerpoint/2010/main" val="1968133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CAE6B3-D0AF-2D42-BDEA-5ADDA78B9B37}" type="slidenum">
              <a:rPr lang="en-US" smtClean="0"/>
              <a:t>4</a:t>
            </a:fld>
            <a:endParaRPr lang="en-US"/>
          </a:p>
        </p:txBody>
      </p:sp>
    </p:spTree>
    <p:extLst>
      <p:ext uri="{BB962C8B-B14F-4D97-AF65-F5344CB8AC3E}">
        <p14:creationId xmlns:p14="http://schemas.microsoft.com/office/powerpoint/2010/main" val="32857325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CAE6B3-D0AF-2D42-BDEA-5ADDA78B9B37}" type="slidenum">
              <a:rPr lang="en-US" smtClean="0"/>
              <a:t>22</a:t>
            </a:fld>
            <a:endParaRPr lang="en-US"/>
          </a:p>
        </p:txBody>
      </p:sp>
    </p:spTree>
    <p:extLst>
      <p:ext uri="{BB962C8B-B14F-4D97-AF65-F5344CB8AC3E}">
        <p14:creationId xmlns:p14="http://schemas.microsoft.com/office/powerpoint/2010/main" val="692472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CAE6B3-D0AF-2D42-BDEA-5ADDA78B9B37}" type="slidenum">
              <a:rPr lang="en-US" smtClean="0"/>
              <a:t>23</a:t>
            </a:fld>
            <a:endParaRPr lang="en-US"/>
          </a:p>
        </p:txBody>
      </p:sp>
    </p:spTree>
    <p:extLst>
      <p:ext uri="{BB962C8B-B14F-4D97-AF65-F5344CB8AC3E}">
        <p14:creationId xmlns:p14="http://schemas.microsoft.com/office/powerpoint/2010/main" val="2730842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CAE6B3-D0AF-2D42-BDEA-5ADDA78B9B37}" type="slidenum">
              <a:rPr lang="en-US" smtClean="0"/>
              <a:t>24</a:t>
            </a:fld>
            <a:endParaRPr lang="en-US"/>
          </a:p>
        </p:txBody>
      </p:sp>
    </p:spTree>
    <p:extLst>
      <p:ext uri="{BB962C8B-B14F-4D97-AF65-F5344CB8AC3E}">
        <p14:creationId xmlns:p14="http://schemas.microsoft.com/office/powerpoint/2010/main" val="35941039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CAE6B3-D0AF-2D42-BDEA-5ADDA78B9B37}" type="slidenum">
              <a:rPr lang="en-US" smtClean="0"/>
              <a:t>25</a:t>
            </a:fld>
            <a:endParaRPr lang="en-US"/>
          </a:p>
        </p:txBody>
      </p:sp>
    </p:spTree>
    <p:extLst>
      <p:ext uri="{BB962C8B-B14F-4D97-AF65-F5344CB8AC3E}">
        <p14:creationId xmlns:p14="http://schemas.microsoft.com/office/powerpoint/2010/main" val="34759537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CAE6B3-D0AF-2D42-BDEA-5ADDA78B9B37}" type="slidenum">
              <a:rPr lang="en-US" smtClean="0"/>
              <a:t>26</a:t>
            </a:fld>
            <a:endParaRPr lang="en-US"/>
          </a:p>
        </p:txBody>
      </p:sp>
    </p:spTree>
    <p:extLst>
      <p:ext uri="{BB962C8B-B14F-4D97-AF65-F5344CB8AC3E}">
        <p14:creationId xmlns:p14="http://schemas.microsoft.com/office/powerpoint/2010/main" val="9796831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CAE6B3-D0AF-2D42-BDEA-5ADDA78B9B37}" type="slidenum">
              <a:rPr lang="en-US" smtClean="0"/>
              <a:t>27</a:t>
            </a:fld>
            <a:endParaRPr lang="en-US"/>
          </a:p>
        </p:txBody>
      </p:sp>
    </p:spTree>
    <p:extLst>
      <p:ext uri="{BB962C8B-B14F-4D97-AF65-F5344CB8AC3E}">
        <p14:creationId xmlns:p14="http://schemas.microsoft.com/office/powerpoint/2010/main" val="38152854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CAE6B3-D0AF-2D42-BDEA-5ADDA78B9B37}" type="slidenum">
              <a:rPr lang="en-US" smtClean="0"/>
              <a:t>28</a:t>
            </a:fld>
            <a:endParaRPr lang="en-US"/>
          </a:p>
        </p:txBody>
      </p:sp>
    </p:spTree>
    <p:extLst>
      <p:ext uri="{BB962C8B-B14F-4D97-AF65-F5344CB8AC3E}">
        <p14:creationId xmlns:p14="http://schemas.microsoft.com/office/powerpoint/2010/main" val="7473548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CAE6B3-D0AF-2D42-BDEA-5ADDA78B9B37}" type="slidenum">
              <a:rPr lang="en-US" smtClean="0"/>
              <a:t>29</a:t>
            </a:fld>
            <a:endParaRPr lang="en-US"/>
          </a:p>
        </p:txBody>
      </p:sp>
    </p:spTree>
    <p:extLst>
      <p:ext uri="{BB962C8B-B14F-4D97-AF65-F5344CB8AC3E}">
        <p14:creationId xmlns:p14="http://schemas.microsoft.com/office/powerpoint/2010/main" val="4356440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CAE6B3-D0AF-2D42-BDEA-5ADDA78B9B37}" type="slidenum">
              <a:rPr lang="en-US" smtClean="0"/>
              <a:t>30</a:t>
            </a:fld>
            <a:endParaRPr lang="en-US"/>
          </a:p>
        </p:txBody>
      </p:sp>
    </p:spTree>
    <p:extLst>
      <p:ext uri="{BB962C8B-B14F-4D97-AF65-F5344CB8AC3E}">
        <p14:creationId xmlns:p14="http://schemas.microsoft.com/office/powerpoint/2010/main" val="24111703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CAE6B3-D0AF-2D42-BDEA-5ADDA78B9B37}" type="slidenum">
              <a:rPr lang="en-US" smtClean="0"/>
              <a:t>31</a:t>
            </a:fld>
            <a:endParaRPr lang="en-US"/>
          </a:p>
        </p:txBody>
      </p:sp>
    </p:spTree>
    <p:extLst>
      <p:ext uri="{BB962C8B-B14F-4D97-AF65-F5344CB8AC3E}">
        <p14:creationId xmlns:p14="http://schemas.microsoft.com/office/powerpoint/2010/main" val="3003008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CAE6B3-D0AF-2D42-BDEA-5ADDA78B9B37}" type="slidenum">
              <a:rPr lang="en-US" smtClean="0"/>
              <a:t>5</a:t>
            </a:fld>
            <a:endParaRPr lang="en-US"/>
          </a:p>
        </p:txBody>
      </p:sp>
    </p:spTree>
    <p:extLst>
      <p:ext uri="{BB962C8B-B14F-4D97-AF65-F5344CB8AC3E}">
        <p14:creationId xmlns:p14="http://schemas.microsoft.com/office/powerpoint/2010/main" val="7323738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CAE6B3-D0AF-2D42-BDEA-5ADDA78B9B37}" type="slidenum">
              <a:rPr lang="en-US" smtClean="0"/>
              <a:t>32</a:t>
            </a:fld>
            <a:endParaRPr lang="en-US"/>
          </a:p>
        </p:txBody>
      </p:sp>
    </p:spTree>
    <p:extLst>
      <p:ext uri="{BB962C8B-B14F-4D97-AF65-F5344CB8AC3E}">
        <p14:creationId xmlns:p14="http://schemas.microsoft.com/office/powerpoint/2010/main" val="17275662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CAE6B3-D0AF-2D42-BDEA-5ADDA78B9B37}" type="slidenum">
              <a:rPr lang="en-US" smtClean="0"/>
              <a:t>33</a:t>
            </a:fld>
            <a:endParaRPr lang="en-US"/>
          </a:p>
        </p:txBody>
      </p:sp>
    </p:spTree>
    <p:extLst>
      <p:ext uri="{BB962C8B-B14F-4D97-AF65-F5344CB8AC3E}">
        <p14:creationId xmlns:p14="http://schemas.microsoft.com/office/powerpoint/2010/main" val="8685946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CAE6B3-D0AF-2D42-BDEA-5ADDA78B9B37}" type="slidenum">
              <a:rPr lang="en-US" smtClean="0"/>
              <a:t>34</a:t>
            </a:fld>
            <a:endParaRPr lang="en-US"/>
          </a:p>
        </p:txBody>
      </p:sp>
    </p:spTree>
    <p:extLst>
      <p:ext uri="{BB962C8B-B14F-4D97-AF65-F5344CB8AC3E}">
        <p14:creationId xmlns:p14="http://schemas.microsoft.com/office/powerpoint/2010/main" val="24979804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CAE6B3-D0AF-2D42-BDEA-5ADDA78B9B37}" type="slidenum">
              <a:rPr lang="en-US" smtClean="0"/>
              <a:t>35</a:t>
            </a:fld>
            <a:endParaRPr lang="en-US"/>
          </a:p>
        </p:txBody>
      </p:sp>
    </p:spTree>
    <p:extLst>
      <p:ext uri="{BB962C8B-B14F-4D97-AF65-F5344CB8AC3E}">
        <p14:creationId xmlns:p14="http://schemas.microsoft.com/office/powerpoint/2010/main" val="3324980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CAE6B3-D0AF-2D42-BDEA-5ADDA78B9B37}" type="slidenum">
              <a:rPr lang="en-US" smtClean="0"/>
              <a:t>36</a:t>
            </a:fld>
            <a:endParaRPr lang="en-US"/>
          </a:p>
        </p:txBody>
      </p:sp>
    </p:spTree>
    <p:extLst>
      <p:ext uri="{BB962C8B-B14F-4D97-AF65-F5344CB8AC3E}">
        <p14:creationId xmlns:p14="http://schemas.microsoft.com/office/powerpoint/2010/main" val="4041993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CAE6B3-D0AF-2D42-BDEA-5ADDA78B9B37}" type="slidenum">
              <a:rPr lang="en-US" smtClean="0"/>
              <a:t>37</a:t>
            </a:fld>
            <a:endParaRPr lang="en-US"/>
          </a:p>
        </p:txBody>
      </p:sp>
    </p:spTree>
    <p:extLst>
      <p:ext uri="{BB962C8B-B14F-4D97-AF65-F5344CB8AC3E}">
        <p14:creationId xmlns:p14="http://schemas.microsoft.com/office/powerpoint/2010/main" val="38376028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CAE6B3-D0AF-2D42-BDEA-5ADDA78B9B37}" type="slidenum">
              <a:rPr lang="en-US" smtClean="0"/>
              <a:t>38</a:t>
            </a:fld>
            <a:endParaRPr lang="en-US"/>
          </a:p>
        </p:txBody>
      </p:sp>
    </p:spTree>
    <p:extLst>
      <p:ext uri="{BB962C8B-B14F-4D97-AF65-F5344CB8AC3E}">
        <p14:creationId xmlns:p14="http://schemas.microsoft.com/office/powerpoint/2010/main" val="30806214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CAE6B3-D0AF-2D42-BDEA-5ADDA78B9B37}" type="slidenum">
              <a:rPr lang="en-US" smtClean="0"/>
              <a:t>39</a:t>
            </a:fld>
            <a:endParaRPr lang="en-US"/>
          </a:p>
        </p:txBody>
      </p:sp>
    </p:spTree>
    <p:extLst>
      <p:ext uri="{BB962C8B-B14F-4D97-AF65-F5344CB8AC3E}">
        <p14:creationId xmlns:p14="http://schemas.microsoft.com/office/powerpoint/2010/main" val="7635417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CAE6B3-D0AF-2D42-BDEA-5ADDA78B9B37}" type="slidenum">
              <a:rPr lang="en-US" smtClean="0"/>
              <a:t>40</a:t>
            </a:fld>
            <a:endParaRPr lang="en-US"/>
          </a:p>
        </p:txBody>
      </p:sp>
    </p:spTree>
    <p:extLst>
      <p:ext uri="{BB962C8B-B14F-4D97-AF65-F5344CB8AC3E}">
        <p14:creationId xmlns:p14="http://schemas.microsoft.com/office/powerpoint/2010/main" val="35723115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CAE6B3-D0AF-2D42-BDEA-5ADDA78B9B37}" type="slidenum">
              <a:rPr lang="en-US" smtClean="0"/>
              <a:t>41</a:t>
            </a:fld>
            <a:endParaRPr lang="en-US"/>
          </a:p>
        </p:txBody>
      </p:sp>
    </p:spTree>
    <p:extLst>
      <p:ext uri="{BB962C8B-B14F-4D97-AF65-F5344CB8AC3E}">
        <p14:creationId xmlns:p14="http://schemas.microsoft.com/office/powerpoint/2010/main" val="1052611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CAE6B3-D0AF-2D42-BDEA-5ADDA78B9B37}" type="slidenum">
              <a:rPr lang="en-US" smtClean="0"/>
              <a:t>6</a:t>
            </a:fld>
            <a:endParaRPr lang="en-US"/>
          </a:p>
        </p:txBody>
      </p:sp>
    </p:spTree>
    <p:extLst>
      <p:ext uri="{BB962C8B-B14F-4D97-AF65-F5344CB8AC3E}">
        <p14:creationId xmlns:p14="http://schemas.microsoft.com/office/powerpoint/2010/main" val="2508374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CAE6B3-D0AF-2D42-BDEA-5ADDA78B9B37}" type="slidenum">
              <a:rPr lang="en-US" smtClean="0"/>
              <a:t>7</a:t>
            </a:fld>
            <a:endParaRPr lang="en-US"/>
          </a:p>
        </p:txBody>
      </p:sp>
    </p:spTree>
    <p:extLst>
      <p:ext uri="{BB962C8B-B14F-4D97-AF65-F5344CB8AC3E}">
        <p14:creationId xmlns:p14="http://schemas.microsoft.com/office/powerpoint/2010/main" val="749015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CAE6B3-D0AF-2D42-BDEA-5ADDA78B9B37}" type="slidenum">
              <a:rPr lang="en-US" smtClean="0"/>
              <a:t>8</a:t>
            </a:fld>
            <a:endParaRPr lang="en-US"/>
          </a:p>
        </p:txBody>
      </p:sp>
    </p:spTree>
    <p:extLst>
      <p:ext uri="{BB962C8B-B14F-4D97-AF65-F5344CB8AC3E}">
        <p14:creationId xmlns:p14="http://schemas.microsoft.com/office/powerpoint/2010/main" val="147488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CAE6B3-D0AF-2D42-BDEA-5ADDA78B9B37}" type="slidenum">
              <a:rPr lang="en-US" smtClean="0"/>
              <a:t>9</a:t>
            </a:fld>
            <a:endParaRPr lang="en-US"/>
          </a:p>
        </p:txBody>
      </p:sp>
    </p:spTree>
    <p:extLst>
      <p:ext uri="{BB962C8B-B14F-4D97-AF65-F5344CB8AC3E}">
        <p14:creationId xmlns:p14="http://schemas.microsoft.com/office/powerpoint/2010/main" val="1190326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CAE6B3-D0AF-2D42-BDEA-5ADDA78B9B37}" type="slidenum">
              <a:rPr lang="en-US" smtClean="0"/>
              <a:t>10</a:t>
            </a:fld>
            <a:endParaRPr lang="en-US"/>
          </a:p>
        </p:txBody>
      </p:sp>
    </p:spTree>
    <p:extLst>
      <p:ext uri="{BB962C8B-B14F-4D97-AF65-F5344CB8AC3E}">
        <p14:creationId xmlns:p14="http://schemas.microsoft.com/office/powerpoint/2010/main" val="1043889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CAE6B3-D0AF-2D42-BDEA-5ADDA78B9B37}" type="slidenum">
              <a:rPr lang="en-US" smtClean="0"/>
              <a:t>11</a:t>
            </a:fld>
            <a:endParaRPr lang="en-US"/>
          </a:p>
        </p:txBody>
      </p:sp>
    </p:spTree>
    <p:extLst>
      <p:ext uri="{BB962C8B-B14F-4D97-AF65-F5344CB8AC3E}">
        <p14:creationId xmlns:p14="http://schemas.microsoft.com/office/powerpoint/2010/main" val="2665185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DE2154F-C1A9-CC4C-B498-89EE72ADF7BA}" type="datetimeFigureOut">
              <a:rPr lang="en-US" smtClean="0"/>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C830E9-FECC-474A-95CB-E7C692364B07}" type="slidenum">
              <a:rPr lang="en-US" smtClean="0"/>
              <a:t>‹#›</a:t>
            </a:fld>
            <a:endParaRPr lang="en-US"/>
          </a:p>
        </p:txBody>
      </p:sp>
    </p:spTree>
    <p:extLst>
      <p:ext uri="{BB962C8B-B14F-4D97-AF65-F5344CB8AC3E}">
        <p14:creationId xmlns:p14="http://schemas.microsoft.com/office/powerpoint/2010/main" val="866490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E2154F-C1A9-CC4C-B498-89EE72ADF7BA}" type="datetimeFigureOut">
              <a:rPr lang="en-US" smtClean="0"/>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C830E9-FECC-474A-95CB-E7C692364B07}" type="slidenum">
              <a:rPr lang="en-US" smtClean="0"/>
              <a:t>‹#›</a:t>
            </a:fld>
            <a:endParaRPr lang="en-US"/>
          </a:p>
        </p:txBody>
      </p:sp>
    </p:spTree>
    <p:extLst>
      <p:ext uri="{BB962C8B-B14F-4D97-AF65-F5344CB8AC3E}">
        <p14:creationId xmlns:p14="http://schemas.microsoft.com/office/powerpoint/2010/main" val="1136546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E2154F-C1A9-CC4C-B498-89EE72ADF7BA}" type="datetimeFigureOut">
              <a:rPr lang="en-US" smtClean="0"/>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C830E9-FECC-474A-95CB-E7C692364B07}" type="slidenum">
              <a:rPr lang="en-US" smtClean="0"/>
              <a:t>‹#›</a:t>
            </a:fld>
            <a:endParaRPr lang="en-US"/>
          </a:p>
        </p:txBody>
      </p:sp>
    </p:spTree>
    <p:extLst>
      <p:ext uri="{BB962C8B-B14F-4D97-AF65-F5344CB8AC3E}">
        <p14:creationId xmlns:p14="http://schemas.microsoft.com/office/powerpoint/2010/main" val="69245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1_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400049" y="0"/>
            <a:ext cx="11791949" cy="6857999"/>
          </a:xfrm>
          <a:prstGeom prst="rect">
            <a:avLst/>
          </a:prstGeom>
        </p:spPr>
      </p:pic>
      <p:sp>
        <p:nvSpPr>
          <p:cNvPr id="2" name="Holder 2"/>
          <p:cNvSpPr>
            <a:spLocks noGrp="1"/>
          </p:cNvSpPr>
          <p:nvPr>
            <p:ph type="ctrTitle"/>
          </p:nvPr>
        </p:nvSpPr>
        <p:spPr>
          <a:xfrm>
            <a:off x="397690" y="2160633"/>
            <a:ext cx="4491990" cy="1285875"/>
          </a:xfrm>
          <a:prstGeom prst="rect">
            <a:avLst/>
          </a:prstGeom>
        </p:spPr>
        <p:txBody>
          <a:bodyPr wrap="square" lIns="0" tIns="0" rIns="0" bIns="0">
            <a:spAutoFit/>
          </a:bodyPr>
          <a:lstStyle>
            <a:lvl1pPr>
              <a:defRPr sz="4000" b="0" i="0">
                <a:solidFill>
                  <a:srgbClr val="FD9C24"/>
                </a:solidFill>
                <a:latin typeface="Lucida Sans Unicode"/>
                <a:cs typeface="Lucida Sans Unicode"/>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000" b="0" i="0">
                <a:solidFill>
                  <a:srgbClr val="BD0000"/>
                </a:solidFill>
                <a:latin typeface="Lucida Sans Unicode"/>
                <a:cs typeface="Lucida Sans Unicode"/>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63479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E2154F-C1A9-CC4C-B498-89EE72ADF7BA}" type="datetimeFigureOut">
              <a:rPr lang="en-US" smtClean="0"/>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C830E9-FECC-474A-95CB-E7C692364B07}" type="slidenum">
              <a:rPr lang="en-US" smtClean="0"/>
              <a:t>‹#›</a:t>
            </a:fld>
            <a:endParaRPr lang="en-US"/>
          </a:p>
        </p:txBody>
      </p:sp>
    </p:spTree>
    <p:extLst>
      <p:ext uri="{BB962C8B-B14F-4D97-AF65-F5344CB8AC3E}">
        <p14:creationId xmlns:p14="http://schemas.microsoft.com/office/powerpoint/2010/main" val="435513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E2154F-C1A9-CC4C-B498-89EE72ADF7BA}" type="datetimeFigureOut">
              <a:rPr lang="en-US" smtClean="0"/>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C830E9-FECC-474A-95CB-E7C692364B07}" type="slidenum">
              <a:rPr lang="en-US" smtClean="0"/>
              <a:t>‹#›</a:t>
            </a:fld>
            <a:endParaRPr lang="en-US"/>
          </a:p>
        </p:txBody>
      </p:sp>
    </p:spTree>
    <p:extLst>
      <p:ext uri="{BB962C8B-B14F-4D97-AF65-F5344CB8AC3E}">
        <p14:creationId xmlns:p14="http://schemas.microsoft.com/office/powerpoint/2010/main" val="1056167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E2154F-C1A9-CC4C-B498-89EE72ADF7BA}" type="datetimeFigureOut">
              <a:rPr lang="en-US" smtClean="0"/>
              <a:t>9/2/2024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C830E9-FECC-474A-95CB-E7C692364B07}" type="slidenum">
              <a:rPr lang="en-US" smtClean="0"/>
              <a:t>‹#›</a:t>
            </a:fld>
            <a:endParaRPr lang="en-US"/>
          </a:p>
        </p:txBody>
      </p:sp>
    </p:spTree>
    <p:extLst>
      <p:ext uri="{BB962C8B-B14F-4D97-AF65-F5344CB8AC3E}">
        <p14:creationId xmlns:p14="http://schemas.microsoft.com/office/powerpoint/2010/main" val="2056914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E2154F-C1A9-CC4C-B498-89EE72ADF7BA}" type="datetimeFigureOut">
              <a:rPr lang="en-US" smtClean="0"/>
              <a:t>9/2/2024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C830E9-FECC-474A-95CB-E7C692364B07}" type="slidenum">
              <a:rPr lang="en-US" smtClean="0"/>
              <a:t>‹#›</a:t>
            </a:fld>
            <a:endParaRPr lang="en-US"/>
          </a:p>
        </p:txBody>
      </p:sp>
    </p:spTree>
    <p:extLst>
      <p:ext uri="{BB962C8B-B14F-4D97-AF65-F5344CB8AC3E}">
        <p14:creationId xmlns:p14="http://schemas.microsoft.com/office/powerpoint/2010/main" val="363747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E2154F-C1A9-CC4C-B498-89EE72ADF7BA}" type="datetimeFigureOut">
              <a:rPr lang="en-US" smtClean="0"/>
              <a:t>9/2/2024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C830E9-FECC-474A-95CB-E7C692364B07}" type="slidenum">
              <a:rPr lang="en-US" smtClean="0"/>
              <a:t>‹#›</a:t>
            </a:fld>
            <a:endParaRPr lang="en-US"/>
          </a:p>
        </p:txBody>
      </p:sp>
    </p:spTree>
    <p:extLst>
      <p:ext uri="{BB962C8B-B14F-4D97-AF65-F5344CB8AC3E}">
        <p14:creationId xmlns:p14="http://schemas.microsoft.com/office/powerpoint/2010/main" val="1770563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E2154F-C1A9-CC4C-B498-89EE72ADF7BA}" type="datetimeFigureOut">
              <a:rPr lang="en-US" smtClean="0"/>
              <a:t>9/2/2024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C830E9-FECC-474A-95CB-E7C692364B07}" type="slidenum">
              <a:rPr lang="en-US" smtClean="0"/>
              <a:t>‹#›</a:t>
            </a:fld>
            <a:endParaRPr lang="en-US"/>
          </a:p>
        </p:txBody>
      </p:sp>
    </p:spTree>
    <p:extLst>
      <p:ext uri="{BB962C8B-B14F-4D97-AF65-F5344CB8AC3E}">
        <p14:creationId xmlns:p14="http://schemas.microsoft.com/office/powerpoint/2010/main" val="173679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E2154F-C1A9-CC4C-B498-89EE72ADF7BA}" type="datetimeFigureOut">
              <a:rPr lang="en-US" smtClean="0"/>
              <a:t>9/2/2024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C830E9-FECC-474A-95CB-E7C692364B07}" type="slidenum">
              <a:rPr lang="en-US" smtClean="0"/>
              <a:t>‹#›</a:t>
            </a:fld>
            <a:endParaRPr lang="en-US"/>
          </a:p>
        </p:txBody>
      </p:sp>
    </p:spTree>
    <p:extLst>
      <p:ext uri="{BB962C8B-B14F-4D97-AF65-F5344CB8AC3E}">
        <p14:creationId xmlns:p14="http://schemas.microsoft.com/office/powerpoint/2010/main" val="606996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E2154F-C1A9-CC4C-B498-89EE72ADF7BA}" type="datetimeFigureOut">
              <a:rPr lang="en-US" smtClean="0"/>
              <a:t>9/2/2024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C830E9-FECC-474A-95CB-E7C692364B07}" type="slidenum">
              <a:rPr lang="en-US" smtClean="0"/>
              <a:t>‹#›</a:t>
            </a:fld>
            <a:endParaRPr lang="en-US"/>
          </a:p>
        </p:txBody>
      </p:sp>
    </p:spTree>
    <p:extLst>
      <p:ext uri="{BB962C8B-B14F-4D97-AF65-F5344CB8AC3E}">
        <p14:creationId xmlns:p14="http://schemas.microsoft.com/office/powerpoint/2010/main" val="1239339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E2154F-C1A9-CC4C-B498-89EE72ADF7BA}" type="datetimeFigureOut">
              <a:rPr lang="en-US" smtClean="0"/>
              <a:t>9/2/2024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C830E9-FECC-474A-95CB-E7C692364B07}" type="slidenum">
              <a:rPr lang="en-US" smtClean="0"/>
              <a:t>‹#›</a:t>
            </a:fld>
            <a:endParaRPr lang="en-US"/>
          </a:p>
        </p:txBody>
      </p:sp>
    </p:spTree>
    <p:extLst>
      <p:ext uri="{BB962C8B-B14F-4D97-AF65-F5344CB8AC3E}">
        <p14:creationId xmlns:p14="http://schemas.microsoft.com/office/powerpoint/2010/main" val="10069041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jpg"/><Relationship Id="rId7"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image" Target="../media/image5.jp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2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g"/><Relationship Id="rId7" Type="http://schemas.openxmlformats.org/officeDocument/2006/relationships/diagramColors" Target="../diagrams/colors1.xm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jpg"/><Relationship Id="rId7" Type="http://schemas.openxmlformats.org/officeDocument/2006/relationships/diagramColors" Target="../diagrams/colors2.xm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jpg"/><Relationship Id="rId7" Type="http://schemas.openxmlformats.org/officeDocument/2006/relationships/diagramColors" Target="../diagrams/colors3.xm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hyperlink" Target="https://youtu.be/W3aWduLGM5I?si=pYyzDF2Kjnb2ZdN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jpg"/><Relationship Id="rId7" Type="http://schemas.openxmlformats.org/officeDocument/2006/relationships/diagramColors" Target="../diagrams/colors4.xm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5.jpg"/><Relationship Id="rId7" Type="http://schemas.openxmlformats.org/officeDocument/2006/relationships/diagramColors" Target="../diagrams/colors5.xm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5.jpg"/><Relationship Id="rId7" Type="http://schemas.openxmlformats.org/officeDocument/2006/relationships/diagramColors" Target="../diagrams/colors6.xm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5.jpg"/><Relationship Id="rId7" Type="http://schemas.openxmlformats.org/officeDocument/2006/relationships/diagramColors" Target="../diagrams/colors7.xm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5.jpg"/><Relationship Id="rId7" Type="http://schemas.openxmlformats.org/officeDocument/2006/relationships/diagramColors" Target="../diagrams/colors8.xml"/><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4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D2C46C87-9B39-440D-B09F-F29CBBFC19A8}"/>
              </a:ext>
            </a:extLst>
          </p:cNvPr>
          <p:cNvSpPr txBox="1">
            <a:spLocks noGrp="1"/>
          </p:cNvSpPr>
          <p:nvPr>
            <p:ph type="subTitle" idx="4"/>
          </p:nvPr>
        </p:nvSpPr>
        <p:spPr>
          <a:xfrm>
            <a:off x="0" y="3404382"/>
            <a:ext cx="6438630" cy="4106252"/>
          </a:xfrm>
          <a:prstGeom prst="rect">
            <a:avLst/>
          </a:prstGeom>
        </p:spPr>
        <p:txBody>
          <a:bodyPr vert="horz" wrap="square" lIns="0" tIns="12700" rIns="0" bIns="0" rtlCol="0">
            <a:spAutoFit/>
          </a:bodyPr>
          <a:lstStyle/>
          <a:p>
            <a:pPr marL="0" marR="5080" indent="0">
              <a:lnSpc>
                <a:spcPct val="100000"/>
              </a:lnSpc>
              <a:spcBef>
                <a:spcPts val="100"/>
              </a:spcBef>
              <a:buNone/>
              <a:tabLst>
                <a:tab pos="3429635" algn="l"/>
              </a:tabLst>
            </a:pPr>
            <a:r>
              <a:rPr lang="en-GB" sz="2900" b="1" spc="-20" dirty="0" smtClean="0">
                <a:solidFill>
                  <a:srgbClr val="6E1019"/>
                </a:solidFill>
                <a:latin typeface="+mn-lt"/>
                <a:ea typeface="Cambria" panose="02040503050406030204" pitchFamily="18" charset="0"/>
                <a:cs typeface="Corbel"/>
              </a:rPr>
              <a:t>INTRODUCTION TO MEDIATION</a:t>
            </a:r>
          </a:p>
          <a:p>
            <a:pPr marL="0" marR="5080" indent="0">
              <a:lnSpc>
                <a:spcPct val="100000"/>
              </a:lnSpc>
              <a:spcBef>
                <a:spcPts val="100"/>
              </a:spcBef>
              <a:buNone/>
              <a:tabLst>
                <a:tab pos="3429635" algn="l"/>
              </a:tabLst>
            </a:pPr>
            <a:endParaRPr lang="en-GB" sz="2900" b="1" spc="-20" dirty="0" smtClean="0">
              <a:solidFill>
                <a:srgbClr val="6E1019"/>
              </a:solidFill>
              <a:latin typeface="+mn-lt"/>
              <a:ea typeface="Cambria" panose="02040503050406030204" pitchFamily="18" charset="0"/>
              <a:cs typeface="Corbel"/>
            </a:endParaRPr>
          </a:p>
          <a:p>
            <a:pPr marL="0" marR="5080" indent="0">
              <a:lnSpc>
                <a:spcPct val="100000"/>
              </a:lnSpc>
              <a:spcBef>
                <a:spcPts val="100"/>
              </a:spcBef>
              <a:buNone/>
              <a:tabLst>
                <a:tab pos="3429635" algn="l"/>
              </a:tabLst>
            </a:pPr>
            <a:r>
              <a:rPr lang="en-GB" sz="2900" b="1" spc="-20" dirty="0" smtClean="0">
                <a:solidFill>
                  <a:srgbClr val="6E1019"/>
                </a:solidFill>
                <a:latin typeface="+mn-lt"/>
                <a:ea typeface="Cambria" panose="02040503050406030204" pitchFamily="18" charset="0"/>
                <a:cs typeface="Corbel"/>
              </a:rPr>
              <a:t>Presented by: </a:t>
            </a:r>
            <a:r>
              <a:rPr lang="en-GB" sz="2900" b="1" dirty="0" smtClean="0">
                <a:solidFill>
                  <a:srgbClr val="6E1019"/>
                </a:solidFill>
                <a:latin typeface="+mn-lt"/>
                <a:ea typeface="Cambria" panose="02040503050406030204" pitchFamily="18" charset="0"/>
                <a:cs typeface="Corbel"/>
              </a:rPr>
              <a:t>Olivia </a:t>
            </a:r>
            <a:r>
              <a:rPr lang="en-GB" sz="2900" b="1" dirty="0" err="1" smtClean="0">
                <a:solidFill>
                  <a:srgbClr val="6E1019"/>
                </a:solidFill>
                <a:latin typeface="+mn-lt"/>
                <a:ea typeface="Cambria" panose="02040503050406030204" pitchFamily="18" charset="0"/>
                <a:cs typeface="Corbel"/>
              </a:rPr>
              <a:t>Kyarimpa</a:t>
            </a:r>
            <a:r>
              <a:rPr lang="en-GB" sz="2900" b="1" dirty="0" smtClean="0">
                <a:solidFill>
                  <a:srgbClr val="6E1019"/>
                </a:solidFill>
                <a:latin typeface="+mn-lt"/>
                <a:ea typeface="Cambria" panose="02040503050406030204" pitchFamily="18" charset="0"/>
                <a:cs typeface="Corbel"/>
              </a:rPr>
              <a:t> </a:t>
            </a:r>
            <a:r>
              <a:rPr lang="en-GB" sz="2900" b="1" dirty="0" err="1" smtClean="0">
                <a:solidFill>
                  <a:srgbClr val="6E1019"/>
                </a:solidFill>
                <a:latin typeface="+mn-lt"/>
                <a:ea typeface="Cambria" panose="02040503050406030204" pitchFamily="18" charset="0"/>
                <a:cs typeface="Corbel"/>
              </a:rPr>
              <a:t>Matovu</a:t>
            </a:r>
            <a:r>
              <a:rPr lang="en-GB" sz="2900" b="1" dirty="0" smtClean="0">
                <a:solidFill>
                  <a:srgbClr val="6E1019"/>
                </a:solidFill>
                <a:latin typeface="+mn-lt"/>
                <a:ea typeface="Cambria" panose="02040503050406030204" pitchFamily="18" charset="0"/>
                <a:cs typeface="Corbel"/>
              </a:rPr>
              <a:t>, </a:t>
            </a:r>
            <a:r>
              <a:rPr lang="en-GB" sz="2900" b="1" dirty="0" err="1" smtClean="0">
                <a:solidFill>
                  <a:srgbClr val="6E1019"/>
                </a:solidFill>
                <a:latin typeface="+mn-lt"/>
                <a:ea typeface="Cambria" panose="02040503050406030204" pitchFamily="18" charset="0"/>
                <a:cs typeface="Corbel"/>
              </a:rPr>
              <a:t>MCIArb</a:t>
            </a:r>
            <a:endParaRPr lang="en-GB" sz="2900" b="1" dirty="0" smtClean="0">
              <a:solidFill>
                <a:srgbClr val="6E1019"/>
              </a:solidFill>
              <a:latin typeface="+mn-lt"/>
              <a:ea typeface="Cambria" panose="02040503050406030204" pitchFamily="18" charset="0"/>
              <a:cs typeface="Corbel"/>
            </a:endParaRPr>
          </a:p>
          <a:p>
            <a:pPr marL="12700" marR="5080" indent="0">
              <a:lnSpc>
                <a:spcPct val="100000"/>
              </a:lnSpc>
              <a:spcBef>
                <a:spcPts val="100"/>
              </a:spcBef>
              <a:buNone/>
              <a:tabLst>
                <a:tab pos="3429635" algn="l"/>
              </a:tabLst>
            </a:pPr>
            <a:r>
              <a:rPr lang="en-GB" sz="2900" b="1" dirty="0" smtClean="0">
                <a:solidFill>
                  <a:srgbClr val="6E1019"/>
                </a:solidFill>
                <a:latin typeface="+mn-lt"/>
                <a:ea typeface="Cambria" panose="02040503050406030204" pitchFamily="18" charset="0"/>
                <a:cs typeface="Corbel"/>
              </a:rPr>
              <a:t>Partner – </a:t>
            </a:r>
            <a:r>
              <a:rPr lang="en-GB" sz="2900" b="1" dirty="0" err="1" smtClean="0">
                <a:solidFill>
                  <a:srgbClr val="6E1019"/>
                </a:solidFill>
                <a:latin typeface="+mn-lt"/>
                <a:ea typeface="Cambria" panose="02040503050406030204" pitchFamily="18" charset="0"/>
                <a:cs typeface="Corbel"/>
              </a:rPr>
              <a:t>Ligomarc</a:t>
            </a:r>
            <a:r>
              <a:rPr lang="en-GB" sz="2900" b="1" dirty="0" smtClean="0">
                <a:solidFill>
                  <a:srgbClr val="6E1019"/>
                </a:solidFill>
                <a:latin typeface="+mn-lt"/>
                <a:ea typeface="Cambria" panose="02040503050406030204" pitchFamily="18" charset="0"/>
                <a:cs typeface="Corbel"/>
              </a:rPr>
              <a:t> Advocates &amp; Hon. Treasurer – </a:t>
            </a:r>
            <a:r>
              <a:rPr lang="en-GB" sz="2900" b="1" dirty="0" err="1" smtClean="0">
                <a:solidFill>
                  <a:srgbClr val="6E1019"/>
                </a:solidFill>
                <a:latin typeface="+mn-lt"/>
                <a:ea typeface="Cambria" panose="02040503050406030204" pitchFamily="18" charset="0"/>
                <a:cs typeface="Corbel"/>
              </a:rPr>
              <a:t>CIArb</a:t>
            </a:r>
            <a:r>
              <a:rPr lang="en-GB" sz="2900" b="1" dirty="0" smtClean="0">
                <a:solidFill>
                  <a:srgbClr val="6E1019"/>
                </a:solidFill>
                <a:latin typeface="+mn-lt"/>
                <a:ea typeface="Cambria" panose="02040503050406030204" pitchFamily="18" charset="0"/>
                <a:cs typeface="Corbel"/>
              </a:rPr>
              <a:t> Uganda Chapter.</a:t>
            </a:r>
          </a:p>
          <a:p>
            <a:pPr marL="12700" marR="5080">
              <a:lnSpc>
                <a:spcPct val="100000"/>
              </a:lnSpc>
              <a:spcBef>
                <a:spcPts val="100"/>
              </a:spcBef>
              <a:tabLst>
                <a:tab pos="3429635" algn="l"/>
              </a:tabLst>
            </a:pPr>
            <a:endParaRPr lang="en-GB" sz="2900" b="1" dirty="0" smtClean="0">
              <a:solidFill>
                <a:srgbClr val="6E1019"/>
              </a:solidFill>
              <a:latin typeface="+mn-lt"/>
              <a:cs typeface="Corbel"/>
            </a:endParaRPr>
          </a:p>
          <a:p>
            <a:pPr marL="12700" marR="5080">
              <a:lnSpc>
                <a:spcPct val="100000"/>
              </a:lnSpc>
              <a:spcBef>
                <a:spcPts val="100"/>
              </a:spcBef>
              <a:tabLst>
                <a:tab pos="3429635" algn="l"/>
              </a:tabLst>
            </a:pPr>
            <a:endParaRPr lang="en-GB" sz="2900" b="1" dirty="0" smtClean="0">
              <a:solidFill>
                <a:srgbClr val="6E1019"/>
              </a:solidFill>
              <a:latin typeface="+mn-lt"/>
              <a:cs typeface="Corbel"/>
            </a:endParaRPr>
          </a:p>
          <a:p>
            <a:pPr marL="12700" marR="5080">
              <a:lnSpc>
                <a:spcPct val="100000"/>
              </a:lnSpc>
              <a:spcBef>
                <a:spcPts val="100"/>
              </a:spcBef>
              <a:tabLst>
                <a:tab pos="3429635" algn="l"/>
              </a:tabLst>
            </a:pPr>
            <a:endParaRPr lang="en-GB" sz="2900" b="1" dirty="0">
              <a:solidFill>
                <a:srgbClr val="6E1019"/>
              </a:solidFill>
              <a:latin typeface="+mn-lt"/>
              <a:cs typeface="Corbe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3798" y="-1"/>
            <a:ext cx="3288580" cy="3404383"/>
          </a:xfrm>
          <a:prstGeom prst="rect">
            <a:avLst/>
          </a:prstGeom>
        </p:spPr>
      </p:pic>
      <p:sp>
        <p:nvSpPr>
          <p:cNvPr id="6" name="object 2"/>
          <p:cNvSpPr txBox="1"/>
          <p:nvPr/>
        </p:nvSpPr>
        <p:spPr>
          <a:xfrm>
            <a:off x="496164" y="6155576"/>
            <a:ext cx="2542458" cy="319959"/>
          </a:xfrm>
          <a:prstGeom prst="rect">
            <a:avLst/>
          </a:prstGeom>
        </p:spPr>
        <p:txBody>
          <a:bodyPr vert="horz" wrap="square" lIns="0" tIns="12065" rIns="0" bIns="0" rtlCol="0">
            <a:spAutoFit/>
          </a:bodyPr>
          <a:lstStyle/>
          <a:p>
            <a:pPr marL="12700">
              <a:lnSpc>
                <a:spcPct val="100000"/>
              </a:lnSpc>
              <a:spcBef>
                <a:spcPts val="95"/>
              </a:spcBef>
            </a:pPr>
            <a:r>
              <a:rPr lang="en-GB" sz="2000" spc="55" dirty="0" smtClean="0">
                <a:solidFill>
                  <a:srgbClr val="77000B"/>
                </a:solidFill>
                <a:cs typeface="Lucida Sans Unicode"/>
              </a:rPr>
              <a:t>DATE: 06/09/2024</a:t>
            </a:r>
            <a:endParaRPr sz="2000" dirty="0">
              <a:cs typeface="Lucida Sans Unicod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object 11">
            <a:extLst>
              <a:ext uri="{FF2B5EF4-FFF2-40B4-BE49-F238E27FC236}">
                <a16:creationId xmlns:a16="http://schemas.microsoft.com/office/drawing/2014/main" id="{6F34CDBF-9622-435B-BEF5-55BC4771501E}"/>
              </a:ext>
            </a:extLst>
          </p:cNvPr>
          <p:cNvSpPr txBox="1">
            <a:spLocks/>
          </p:cNvSpPr>
          <p:nvPr/>
        </p:nvSpPr>
        <p:spPr>
          <a:xfrm>
            <a:off x="548741" y="-8128"/>
            <a:ext cx="4314190" cy="574040"/>
          </a:xfrm>
          <a:prstGeom prst="rect">
            <a:avLst/>
          </a:prstGeom>
        </p:spPr>
        <p:txBody>
          <a:bodyPr vert="horz" wrap="square" lIns="0" tIns="12700" rIns="0" bIns="0" rtlCol="0">
            <a:spAutoFit/>
          </a:bodyPr>
          <a:lstStyle>
            <a:lvl1pPr>
              <a:defRPr sz="3200" b="1" i="0">
                <a:solidFill>
                  <a:schemeClr val="bg1"/>
                </a:solidFill>
                <a:latin typeface="Calibri"/>
                <a:ea typeface="+mj-ea"/>
                <a:cs typeface="Calibri"/>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GB" sz="3600" b="1" i="0" u="none" strike="noStrike" kern="0" cap="none" spc="0" normalizeH="0" baseline="0" noProof="0" dirty="0">
                <a:ln>
                  <a:noFill/>
                </a:ln>
                <a:solidFill>
                  <a:schemeClr val="tx1"/>
                </a:solidFill>
                <a:effectLst/>
                <a:uLnTx/>
                <a:uFillTx/>
                <a:latin typeface="Calibri"/>
                <a:ea typeface="+mj-ea"/>
                <a:cs typeface="Calibri"/>
              </a:rPr>
              <a:t>The</a:t>
            </a:r>
            <a:r>
              <a:rPr kumimoji="0" lang="en-GB" sz="3600" b="1" i="0" u="none" strike="noStrike" kern="0" cap="none" spc="-125" normalizeH="0" baseline="0" noProof="0" dirty="0">
                <a:ln>
                  <a:noFill/>
                </a:ln>
                <a:solidFill>
                  <a:schemeClr val="tx1"/>
                </a:solidFill>
                <a:effectLst/>
                <a:uLnTx/>
                <a:uFillTx/>
                <a:latin typeface="Calibri"/>
                <a:ea typeface="+mj-ea"/>
                <a:cs typeface="Calibri"/>
              </a:rPr>
              <a:t> </a:t>
            </a:r>
            <a:r>
              <a:rPr kumimoji="0" lang="en-GB" sz="3600" b="1" i="0" u="none" strike="noStrike" kern="0" cap="none" spc="0" normalizeH="0" baseline="0" noProof="0" dirty="0">
                <a:ln>
                  <a:noFill/>
                </a:ln>
                <a:solidFill>
                  <a:schemeClr val="tx1"/>
                </a:solidFill>
                <a:effectLst/>
                <a:uLnTx/>
                <a:uFillTx/>
                <a:latin typeface="Calibri"/>
                <a:ea typeface="+mj-ea"/>
                <a:cs typeface="Calibri"/>
              </a:rPr>
              <a:t>mediation</a:t>
            </a:r>
            <a:r>
              <a:rPr kumimoji="0" lang="en-GB" sz="3600" b="1" i="0" u="none" strike="noStrike" kern="0" cap="none" spc="-120" normalizeH="0" baseline="0" noProof="0" dirty="0">
                <a:ln>
                  <a:noFill/>
                </a:ln>
                <a:solidFill>
                  <a:schemeClr val="tx1"/>
                </a:solidFill>
                <a:effectLst/>
                <a:uLnTx/>
                <a:uFillTx/>
                <a:latin typeface="Calibri"/>
                <a:ea typeface="+mj-ea"/>
                <a:cs typeface="Calibri"/>
              </a:rPr>
              <a:t> </a:t>
            </a:r>
            <a:r>
              <a:rPr kumimoji="0" lang="en-GB" sz="3600" b="1" i="0" u="none" strike="noStrike" kern="0" cap="none" spc="-10" normalizeH="0" baseline="0" noProof="0" dirty="0">
                <a:ln>
                  <a:noFill/>
                </a:ln>
                <a:solidFill>
                  <a:schemeClr val="tx1"/>
                </a:solidFill>
                <a:effectLst/>
                <a:uLnTx/>
                <a:uFillTx/>
                <a:latin typeface="Calibri"/>
                <a:ea typeface="+mj-ea"/>
                <a:cs typeface="Calibri"/>
              </a:rPr>
              <a:t>process</a:t>
            </a:r>
            <a:endParaRPr kumimoji="0" lang="en-GB" sz="3600" b="1" i="0" u="none" strike="noStrike" kern="0" cap="none" spc="0" normalizeH="0" baseline="0" noProof="0" dirty="0">
              <a:ln>
                <a:noFill/>
              </a:ln>
              <a:solidFill>
                <a:schemeClr val="tx1"/>
              </a:solidFill>
              <a:effectLst/>
              <a:uLnTx/>
              <a:uFillTx/>
              <a:latin typeface="Calibri"/>
              <a:ea typeface="+mj-ea"/>
              <a:cs typeface="Calibri"/>
            </a:endParaRPr>
          </a:p>
        </p:txBody>
      </p:sp>
      <p:grpSp>
        <p:nvGrpSpPr>
          <p:cNvPr id="5" name="object 2">
            <a:extLst>
              <a:ext uri="{FF2B5EF4-FFF2-40B4-BE49-F238E27FC236}">
                <a16:creationId xmlns:a16="http://schemas.microsoft.com/office/drawing/2014/main" id="{5AF25AFF-7D67-4783-858B-A3AA772AA413}"/>
              </a:ext>
            </a:extLst>
          </p:cNvPr>
          <p:cNvGrpSpPr/>
          <p:nvPr/>
        </p:nvGrpSpPr>
        <p:grpSpPr>
          <a:xfrm>
            <a:off x="560616" y="1620519"/>
            <a:ext cx="9603105" cy="4646930"/>
            <a:chOff x="560616" y="1620519"/>
            <a:chExt cx="9603105" cy="4646930"/>
          </a:xfrm>
        </p:grpSpPr>
        <p:sp>
          <p:nvSpPr>
            <p:cNvPr id="6" name="object 3">
              <a:extLst>
                <a:ext uri="{FF2B5EF4-FFF2-40B4-BE49-F238E27FC236}">
                  <a16:creationId xmlns:a16="http://schemas.microsoft.com/office/drawing/2014/main" id="{5472513F-71A5-454B-8B8E-7AB089723A4D}"/>
                </a:ext>
              </a:extLst>
            </p:cNvPr>
            <p:cNvSpPr/>
            <p:nvPr/>
          </p:nvSpPr>
          <p:spPr>
            <a:xfrm>
              <a:off x="570141" y="1630044"/>
              <a:ext cx="3687445" cy="1144905"/>
            </a:xfrm>
            <a:custGeom>
              <a:avLst/>
              <a:gdLst/>
              <a:ahLst/>
              <a:cxnLst/>
              <a:rect l="l" t="t" r="r" b="b"/>
              <a:pathLst>
                <a:path w="3687445" h="1144905">
                  <a:moveTo>
                    <a:pt x="3496144" y="0"/>
                  </a:moveTo>
                  <a:lnTo>
                    <a:pt x="190741" y="0"/>
                  </a:lnTo>
                  <a:lnTo>
                    <a:pt x="147005" y="5034"/>
                  </a:lnTo>
                  <a:lnTo>
                    <a:pt x="106856" y="19378"/>
                  </a:lnTo>
                  <a:lnTo>
                    <a:pt x="71441" y="41887"/>
                  </a:lnTo>
                  <a:lnTo>
                    <a:pt x="41902" y="71422"/>
                  </a:lnTo>
                  <a:lnTo>
                    <a:pt x="19386" y="106839"/>
                  </a:lnTo>
                  <a:lnTo>
                    <a:pt x="5037" y="146997"/>
                  </a:lnTo>
                  <a:lnTo>
                    <a:pt x="0" y="190753"/>
                  </a:lnTo>
                  <a:lnTo>
                    <a:pt x="0" y="953642"/>
                  </a:lnTo>
                  <a:lnTo>
                    <a:pt x="5037" y="997359"/>
                  </a:lnTo>
                  <a:lnTo>
                    <a:pt x="19386" y="1037502"/>
                  </a:lnTo>
                  <a:lnTo>
                    <a:pt x="41902" y="1072921"/>
                  </a:lnTo>
                  <a:lnTo>
                    <a:pt x="71441" y="1102469"/>
                  </a:lnTo>
                  <a:lnTo>
                    <a:pt x="106856" y="1124996"/>
                  </a:lnTo>
                  <a:lnTo>
                    <a:pt x="147005" y="1139355"/>
                  </a:lnTo>
                  <a:lnTo>
                    <a:pt x="190741" y="1144396"/>
                  </a:lnTo>
                  <a:lnTo>
                    <a:pt x="3496144" y="1144396"/>
                  </a:lnTo>
                  <a:lnTo>
                    <a:pt x="3539861" y="1139355"/>
                  </a:lnTo>
                  <a:lnTo>
                    <a:pt x="3580004" y="1124996"/>
                  </a:lnTo>
                  <a:lnTo>
                    <a:pt x="3615423" y="1102469"/>
                  </a:lnTo>
                  <a:lnTo>
                    <a:pt x="3644971" y="1072921"/>
                  </a:lnTo>
                  <a:lnTo>
                    <a:pt x="3667498" y="1037502"/>
                  </a:lnTo>
                  <a:lnTo>
                    <a:pt x="3681857" y="997359"/>
                  </a:lnTo>
                  <a:lnTo>
                    <a:pt x="3686898" y="953642"/>
                  </a:lnTo>
                  <a:lnTo>
                    <a:pt x="3686898" y="190753"/>
                  </a:lnTo>
                  <a:lnTo>
                    <a:pt x="3681857" y="146997"/>
                  </a:lnTo>
                  <a:lnTo>
                    <a:pt x="3667498" y="106839"/>
                  </a:lnTo>
                  <a:lnTo>
                    <a:pt x="3644971" y="71422"/>
                  </a:lnTo>
                  <a:lnTo>
                    <a:pt x="3615423" y="41887"/>
                  </a:lnTo>
                  <a:lnTo>
                    <a:pt x="3580004" y="19378"/>
                  </a:lnTo>
                  <a:lnTo>
                    <a:pt x="3539861" y="5034"/>
                  </a:lnTo>
                  <a:lnTo>
                    <a:pt x="3496144" y="0"/>
                  </a:lnTo>
                  <a:close/>
                </a:path>
              </a:pathLst>
            </a:custGeom>
            <a:solidFill>
              <a:srgbClr val="FFC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4">
              <a:extLst>
                <a:ext uri="{FF2B5EF4-FFF2-40B4-BE49-F238E27FC236}">
                  <a16:creationId xmlns:a16="http://schemas.microsoft.com/office/drawing/2014/main" id="{E755DA41-7344-4AF8-8197-0A24B61980E7}"/>
                </a:ext>
              </a:extLst>
            </p:cNvPr>
            <p:cNvSpPr/>
            <p:nvPr/>
          </p:nvSpPr>
          <p:spPr>
            <a:xfrm>
              <a:off x="570141" y="1630044"/>
              <a:ext cx="3687445" cy="1144905"/>
            </a:xfrm>
            <a:custGeom>
              <a:avLst/>
              <a:gdLst/>
              <a:ahLst/>
              <a:cxnLst/>
              <a:rect l="l" t="t" r="r" b="b"/>
              <a:pathLst>
                <a:path w="3687445" h="1144905">
                  <a:moveTo>
                    <a:pt x="0" y="190753"/>
                  </a:moveTo>
                  <a:lnTo>
                    <a:pt x="5037" y="146997"/>
                  </a:lnTo>
                  <a:lnTo>
                    <a:pt x="19386" y="106839"/>
                  </a:lnTo>
                  <a:lnTo>
                    <a:pt x="41902" y="71422"/>
                  </a:lnTo>
                  <a:lnTo>
                    <a:pt x="71441" y="41887"/>
                  </a:lnTo>
                  <a:lnTo>
                    <a:pt x="106856" y="19378"/>
                  </a:lnTo>
                  <a:lnTo>
                    <a:pt x="147005" y="5034"/>
                  </a:lnTo>
                  <a:lnTo>
                    <a:pt x="190741" y="0"/>
                  </a:lnTo>
                  <a:lnTo>
                    <a:pt x="3496144" y="0"/>
                  </a:lnTo>
                  <a:lnTo>
                    <a:pt x="3539861" y="5034"/>
                  </a:lnTo>
                  <a:lnTo>
                    <a:pt x="3580004" y="19378"/>
                  </a:lnTo>
                  <a:lnTo>
                    <a:pt x="3615423" y="41887"/>
                  </a:lnTo>
                  <a:lnTo>
                    <a:pt x="3644971" y="71422"/>
                  </a:lnTo>
                  <a:lnTo>
                    <a:pt x="3667498" y="106839"/>
                  </a:lnTo>
                  <a:lnTo>
                    <a:pt x="3681857" y="146997"/>
                  </a:lnTo>
                  <a:lnTo>
                    <a:pt x="3686898" y="190753"/>
                  </a:lnTo>
                  <a:lnTo>
                    <a:pt x="3686898" y="953642"/>
                  </a:lnTo>
                  <a:lnTo>
                    <a:pt x="3681857" y="997359"/>
                  </a:lnTo>
                  <a:lnTo>
                    <a:pt x="3667498" y="1037502"/>
                  </a:lnTo>
                  <a:lnTo>
                    <a:pt x="3644971" y="1072921"/>
                  </a:lnTo>
                  <a:lnTo>
                    <a:pt x="3615423" y="1102469"/>
                  </a:lnTo>
                  <a:lnTo>
                    <a:pt x="3580004" y="1124996"/>
                  </a:lnTo>
                  <a:lnTo>
                    <a:pt x="3539861" y="1139355"/>
                  </a:lnTo>
                  <a:lnTo>
                    <a:pt x="3496144" y="1144396"/>
                  </a:lnTo>
                  <a:lnTo>
                    <a:pt x="190741" y="1144396"/>
                  </a:lnTo>
                  <a:lnTo>
                    <a:pt x="147005" y="1139355"/>
                  </a:lnTo>
                  <a:lnTo>
                    <a:pt x="106856" y="1124996"/>
                  </a:lnTo>
                  <a:lnTo>
                    <a:pt x="71441" y="1102469"/>
                  </a:lnTo>
                  <a:lnTo>
                    <a:pt x="41902" y="1072921"/>
                  </a:lnTo>
                  <a:lnTo>
                    <a:pt x="19386" y="1037502"/>
                  </a:lnTo>
                  <a:lnTo>
                    <a:pt x="5037" y="997359"/>
                  </a:lnTo>
                  <a:lnTo>
                    <a:pt x="0" y="953642"/>
                  </a:lnTo>
                  <a:lnTo>
                    <a:pt x="0" y="190753"/>
                  </a:lnTo>
                  <a:close/>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5">
              <a:extLst>
                <a:ext uri="{FF2B5EF4-FFF2-40B4-BE49-F238E27FC236}">
                  <a16:creationId xmlns:a16="http://schemas.microsoft.com/office/drawing/2014/main" id="{8D2735F5-101C-4DF6-BF50-925A3B398703}"/>
                </a:ext>
              </a:extLst>
            </p:cNvPr>
            <p:cNvSpPr/>
            <p:nvPr/>
          </p:nvSpPr>
          <p:spPr>
            <a:xfrm>
              <a:off x="2082419" y="2811652"/>
              <a:ext cx="3686810" cy="1203960"/>
            </a:xfrm>
            <a:custGeom>
              <a:avLst/>
              <a:gdLst/>
              <a:ahLst/>
              <a:cxnLst/>
              <a:rect l="l" t="t" r="r" b="b"/>
              <a:pathLst>
                <a:path w="3686810" h="1203960">
                  <a:moveTo>
                    <a:pt x="3486277" y="0"/>
                  </a:moveTo>
                  <a:lnTo>
                    <a:pt x="200660" y="0"/>
                  </a:lnTo>
                  <a:lnTo>
                    <a:pt x="154634" y="5296"/>
                  </a:lnTo>
                  <a:lnTo>
                    <a:pt x="112393" y="20386"/>
                  </a:lnTo>
                  <a:lnTo>
                    <a:pt x="75136" y="44067"/>
                  </a:lnTo>
                  <a:lnTo>
                    <a:pt x="44067" y="75136"/>
                  </a:lnTo>
                  <a:lnTo>
                    <a:pt x="20386" y="112393"/>
                  </a:lnTo>
                  <a:lnTo>
                    <a:pt x="5296" y="154634"/>
                  </a:lnTo>
                  <a:lnTo>
                    <a:pt x="0" y="200660"/>
                  </a:lnTo>
                  <a:lnTo>
                    <a:pt x="0" y="1003173"/>
                  </a:lnTo>
                  <a:lnTo>
                    <a:pt x="5296" y="1049198"/>
                  </a:lnTo>
                  <a:lnTo>
                    <a:pt x="20386" y="1091439"/>
                  </a:lnTo>
                  <a:lnTo>
                    <a:pt x="44067" y="1128696"/>
                  </a:lnTo>
                  <a:lnTo>
                    <a:pt x="75136" y="1159765"/>
                  </a:lnTo>
                  <a:lnTo>
                    <a:pt x="112393" y="1183446"/>
                  </a:lnTo>
                  <a:lnTo>
                    <a:pt x="154634" y="1198536"/>
                  </a:lnTo>
                  <a:lnTo>
                    <a:pt x="200660" y="1203833"/>
                  </a:lnTo>
                  <a:lnTo>
                    <a:pt x="3486277" y="1203833"/>
                  </a:lnTo>
                  <a:lnTo>
                    <a:pt x="3532255" y="1198536"/>
                  </a:lnTo>
                  <a:lnTo>
                    <a:pt x="3574463" y="1183446"/>
                  </a:lnTo>
                  <a:lnTo>
                    <a:pt x="3611697" y="1159765"/>
                  </a:lnTo>
                  <a:lnTo>
                    <a:pt x="3642752" y="1128696"/>
                  </a:lnTo>
                  <a:lnTo>
                    <a:pt x="3666426" y="1091439"/>
                  </a:lnTo>
                  <a:lnTo>
                    <a:pt x="3681513" y="1049198"/>
                  </a:lnTo>
                  <a:lnTo>
                    <a:pt x="3686809" y="1003173"/>
                  </a:lnTo>
                  <a:lnTo>
                    <a:pt x="3686809" y="200660"/>
                  </a:lnTo>
                  <a:lnTo>
                    <a:pt x="3681513" y="154634"/>
                  </a:lnTo>
                  <a:lnTo>
                    <a:pt x="3666426" y="112393"/>
                  </a:lnTo>
                  <a:lnTo>
                    <a:pt x="3642752" y="75136"/>
                  </a:lnTo>
                  <a:lnTo>
                    <a:pt x="3611697" y="44067"/>
                  </a:lnTo>
                  <a:lnTo>
                    <a:pt x="3574463" y="20386"/>
                  </a:lnTo>
                  <a:lnTo>
                    <a:pt x="3532255" y="5296"/>
                  </a:lnTo>
                  <a:lnTo>
                    <a:pt x="3486277" y="0"/>
                  </a:lnTo>
                  <a:close/>
                </a:path>
              </a:pathLst>
            </a:custGeom>
            <a:solidFill>
              <a:srgbClr val="FF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object 6">
              <a:extLst>
                <a:ext uri="{FF2B5EF4-FFF2-40B4-BE49-F238E27FC236}">
                  <a16:creationId xmlns:a16="http://schemas.microsoft.com/office/drawing/2014/main" id="{B52EE0A2-CE24-408D-BFCC-9E3FE437B17A}"/>
                </a:ext>
              </a:extLst>
            </p:cNvPr>
            <p:cNvSpPr/>
            <p:nvPr/>
          </p:nvSpPr>
          <p:spPr>
            <a:xfrm>
              <a:off x="2082419" y="2811652"/>
              <a:ext cx="3686810" cy="1203960"/>
            </a:xfrm>
            <a:custGeom>
              <a:avLst/>
              <a:gdLst/>
              <a:ahLst/>
              <a:cxnLst/>
              <a:rect l="l" t="t" r="r" b="b"/>
              <a:pathLst>
                <a:path w="3686810" h="1203960">
                  <a:moveTo>
                    <a:pt x="0" y="200660"/>
                  </a:moveTo>
                  <a:lnTo>
                    <a:pt x="5296" y="154634"/>
                  </a:lnTo>
                  <a:lnTo>
                    <a:pt x="20386" y="112393"/>
                  </a:lnTo>
                  <a:lnTo>
                    <a:pt x="44067" y="75136"/>
                  </a:lnTo>
                  <a:lnTo>
                    <a:pt x="75136" y="44067"/>
                  </a:lnTo>
                  <a:lnTo>
                    <a:pt x="112393" y="20386"/>
                  </a:lnTo>
                  <a:lnTo>
                    <a:pt x="154634" y="5296"/>
                  </a:lnTo>
                  <a:lnTo>
                    <a:pt x="200660" y="0"/>
                  </a:lnTo>
                  <a:lnTo>
                    <a:pt x="3486277" y="0"/>
                  </a:lnTo>
                  <a:lnTo>
                    <a:pt x="3532255" y="5296"/>
                  </a:lnTo>
                  <a:lnTo>
                    <a:pt x="3574463" y="20386"/>
                  </a:lnTo>
                  <a:lnTo>
                    <a:pt x="3611697" y="44067"/>
                  </a:lnTo>
                  <a:lnTo>
                    <a:pt x="3642752" y="75136"/>
                  </a:lnTo>
                  <a:lnTo>
                    <a:pt x="3666426" y="112393"/>
                  </a:lnTo>
                  <a:lnTo>
                    <a:pt x="3681513" y="154634"/>
                  </a:lnTo>
                  <a:lnTo>
                    <a:pt x="3686809" y="200660"/>
                  </a:lnTo>
                  <a:lnTo>
                    <a:pt x="3686809" y="1003173"/>
                  </a:lnTo>
                  <a:lnTo>
                    <a:pt x="3681513" y="1049198"/>
                  </a:lnTo>
                  <a:lnTo>
                    <a:pt x="3666426" y="1091439"/>
                  </a:lnTo>
                  <a:lnTo>
                    <a:pt x="3642752" y="1128696"/>
                  </a:lnTo>
                  <a:lnTo>
                    <a:pt x="3611697" y="1159765"/>
                  </a:lnTo>
                  <a:lnTo>
                    <a:pt x="3574463" y="1183446"/>
                  </a:lnTo>
                  <a:lnTo>
                    <a:pt x="3532255" y="1198536"/>
                  </a:lnTo>
                  <a:lnTo>
                    <a:pt x="3486277" y="1203833"/>
                  </a:lnTo>
                  <a:lnTo>
                    <a:pt x="200660" y="1203833"/>
                  </a:lnTo>
                  <a:lnTo>
                    <a:pt x="154634" y="1198536"/>
                  </a:lnTo>
                  <a:lnTo>
                    <a:pt x="112393" y="1183446"/>
                  </a:lnTo>
                  <a:lnTo>
                    <a:pt x="75136" y="1159765"/>
                  </a:lnTo>
                  <a:lnTo>
                    <a:pt x="44067" y="1128696"/>
                  </a:lnTo>
                  <a:lnTo>
                    <a:pt x="20386" y="1091439"/>
                  </a:lnTo>
                  <a:lnTo>
                    <a:pt x="5296" y="1049198"/>
                  </a:lnTo>
                  <a:lnTo>
                    <a:pt x="0" y="1003173"/>
                  </a:lnTo>
                  <a:lnTo>
                    <a:pt x="0" y="200660"/>
                  </a:lnTo>
                  <a:close/>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7">
              <a:extLst>
                <a:ext uri="{FF2B5EF4-FFF2-40B4-BE49-F238E27FC236}">
                  <a16:creationId xmlns:a16="http://schemas.microsoft.com/office/drawing/2014/main" id="{5CBCF47A-7733-4D5D-B993-34DF95BA53CB}"/>
                </a:ext>
              </a:extLst>
            </p:cNvPr>
            <p:cNvSpPr/>
            <p:nvPr/>
          </p:nvSpPr>
          <p:spPr>
            <a:xfrm>
              <a:off x="4180840" y="3992752"/>
              <a:ext cx="3687445" cy="1360170"/>
            </a:xfrm>
            <a:custGeom>
              <a:avLst/>
              <a:gdLst/>
              <a:ahLst/>
              <a:cxnLst/>
              <a:rect l="l" t="t" r="r" b="b"/>
              <a:pathLst>
                <a:path w="3687445" h="1360170">
                  <a:moveTo>
                    <a:pt x="3460241" y="0"/>
                  </a:moveTo>
                  <a:lnTo>
                    <a:pt x="226695" y="0"/>
                  </a:lnTo>
                  <a:lnTo>
                    <a:pt x="181001" y="4604"/>
                  </a:lnTo>
                  <a:lnTo>
                    <a:pt x="138445" y="17811"/>
                  </a:lnTo>
                  <a:lnTo>
                    <a:pt x="99938" y="38710"/>
                  </a:lnTo>
                  <a:lnTo>
                    <a:pt x="66389" y="66389"/>
                  </a:lnTo>
                  <a:lnTo>
                    <a:pt x="38710" y="99938"/>
                  </a:lnTo>
                  <a:lnTo>
                    <a:pt x="17811" y="138445"/>
                  </a:lnTo>
                  <a:lnTo>
                    <a:pt x="4604" y="181001"/>
                  </a:lnTo>
                  <a:lnTo>
                    <a:pt x="0" y="226695"/>
                  </a:lnTo>
                  <a:lnTo>
                    <a:pt x="0" y="1133221"/>
                  </a:lnTo>
                  <a:lnTo>
                    <a:pt x="4604" y="1178914"/>
                  </a:lnTo>
                  <a:lnTo>
                    <a:pt x="17811" y="1221470"/>
                  </a:lnTo>
                  <a:lnTo>
                    <a:pt x="38710" y="1259977"/>
                  </a:lnTo>
                  <a:lnTo>
                    <a:pt x="66389" y="1293526"/>
                  </a:lnTo>
                  <a:lnTo>
                    <a:pt x="99938" y="1321205"/>
                  </a:lnTo>
                  <a:lnTo>
                    <a:pt x="138445" y="1342104"/>
                  </a:lnTo>
                  <a:lnTo>
                    <a:pt x="181001" y="1355311"/>
                  </a:lnTo>
                  <a:lnTo>
                    <a:pt x="226695" y="1359916"/>
                  </a:lnTo>
                  <a:lnTo>
                    <a:pt x="3460241" y="1359916"/>
                  </a:lnTo>
                  <a:lnTo>
                    <a:pt x="3505935" y="1355311"/>
                  </a:lnTo>
                  <a:lnTo>
                    <a:pt x="3548491" y="1342104"/>
                  </a:lnTo>
                  <a:lnTo>
                    <a:pt x="3586998" y="1321205"/>
                  </a:lnTo>
                  <a:lnTo>
                    <a:pt x="3620547" y="1293526"/>
                  </a:lnTo>
                  <a:lnTo>
                    <a:pt x="3648226" y="1259977"/>
                  </a:lnTo>
                  <a:lnTo>
                    <a:pt x="3669125" y="1221470"/>
                  </a:lnTo>
                  <a:lnTo>
                    <a:pt x="3682332" y="1178914"/>
                  </a:lnTo>
                  <a:lnTo>
                    <a:pt x="3686937" y="1133221"/>
                  </a:lnTo>
                  <a:lnTo>
                    <a:pt x="3686937" y="226695"/>
                  </a:lnTo>
                  <a:lnTo>
                    <a:pt x="3682332" y="181001"/>
                  </a:lnTo>
                  <a:lnTo>
                    <a:pt x="3669125" y="138445"/>
                  </a:lnTo>
                  <a:lnTo>
                    <a:pt x="3648226" y="99938"/>
                  </a:lnTo>
                  <a:lnTo>
                    <a:pt x="3620547" y="66389"/>
                  </a:lnTo>
                  <a:lnTo>
                    <a:pt x="3586998" y="38710"/>
                  </a:lnTo>
                  <a:lnTo>
                    <a:pt x="3548491" y="17811"/>
                  </a:lnTo>
                  <a:lnTo>
                    <a:pt x="3505935" y="4604"/>
                  </a:lnTo>
                  <a:lnTo>
                    <a:pt x="3460241" y="0"/>
                  </a:lnTo>
                  <a:close/>
                </a:path>
              </a:pathLst>
            </a:custGeom>
            <a:solidFill>
              <a:srgbClr val="00AFE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8">
              <a:extLst>
                <a:ext uri="{FF2B5EF4-FFF2-40B4-BE49-F238E27FC236}">
                  <a16:creationId xmlns:a16="http://schemas.microsoft.com/office/drawing/2014/main" id="{DEFFD334-913F-496E-BA34-307B31F39DBB}"/>
                </a:ext>
              </a:extLst>
            </p:cNvPr>
            <p:cNvSpPr/>
            <p:nvPr/>
          </p:nvSpPr>
          <p:spPr>
            <a:xfrm>
              <a:off x="4180840" y="3992752"/>
              <a:ext cx="3687445" cy="1360170"/>
            </a:xfrm>
            <a:custGeom>
              <a:avLst/>
              <a:gdLst/>
              <a:ahLst/>
              <a:cxnLst/>
              <a:rect l="l" t="t" r="r" b="b"/>
              <a:pathLst>
                <a:path w="3687445" h="1360170">
                  <a:moveTo>
                    <a:pt x="0" y="226695"/>
                  </a:moveTo>
                  <a:lnTo>
                    <a:pt x="4604" y="181001"/>
                  </a:lnTo>
                  <a:lnTo>
                    <a:pt x="17811" y="138445"/>
                  </a:lnTo>
                  <a:lnTo>
                    <a:pt x="38710" y="99938"/>
                  </a:lnTo>
                  <a:lnTo>
                    <a:pt x="66389" y="66389"/>
                  </a:lnTo>
                  <a:lnTo>
                    <a:pt x="99938" y="38710"/>
                  </a:lnTo>
                  <a:lnTo>
                    <a:pt x="138445" y="17811"/>
                  </a:lnTo>
                  <a:lnTo>
                    <a:pt x="181001" y="4604"/>
                  </a:lnTo>
                  <a:lnTo>
                    <a:pt x="226695" y="0"/>
                  </a:lnTo>
                  <a:lnTo>
                    <a:pt x="3460241" y="0"/>
                  </a:lnTo>
                  <a:lnTo>
                    <a:pt x="3505935" y="4604"/>
                  </a:lnTo>
                  <a:lnTo>
                    <a:pt x="3548491" y="17811"/>
                  </a:lnTo>
                  <a:lnTo>
                    <a:pt x="3586998" y="38710"/>
                  </a:lnTo>
                  <a:lnTo>
                    <a:pt x="3620547" y="66389"/>
                  </a:lnTo>
                  <a:lnTo>
                    <a:pt x="3648226" y="99938"/>
                  </a:lnTo>
                  <a:lnTo>
                    <a:pt x="3669125" y="138445"/>
                  </a:lnTo>
                  <a:lnTo>
                    <a:pt x="3682332" y="181001"/>
                  </a:lnTo>
                  <a:lnTo>
                    <a:pt x="3686937" y="226695"/>
                  </a:lnTo>
                  <a:lnTo>
                    <a:pt x="3686937" y="1133221"/>
                  </a:lnTo>
                  <a:lnTo>
                    <a:pt x="3682332" y="1178914"/>
                  </a:lnTo>
                  <a:lnTo>
                    <a:pt x="3669125" y="1221470"/>
                  </a:lnTo>
                  <a:lnTo>
                    <a:pt x="3648226" y="1259977"/>
                  </a:lnTo>
                  <a:lnTo>
                    <a:pt x="3620547" y="1293526"/>
                  </a:lnTo>
                  <a:lnTo>
                    <a:pt x="3586998" y="1321205"/>
                  </a:lnTo>
                  <a:lnTo>
                    <a:pt x="3548491" y="1342104"/>
                  </a:lnTo>
                  <a:lnTo>
                    <a:pt x="3505935" y="1355311"/>
                  </a:lnTo>
                  <a:lnTo>
                    <a:pt x="3460241" y="1359916"/>
                  </a:lnTo>
                  <a:lnTo>
                    <a:pt x="226695" y="1359916"/>
                  </a:lnTo>
                  <a:lnTo>
                    <a:pt x="181001" y="1355311"/>
                  </a:lnTo>
                  <a:lnTo>
                    <a:pt x="138445" y="1342104"/>
                  </a:lnTo>
                  <a:lnTo>
                    <a:pt x="99938" y="1321205"/>
                  </a:lnTo>
                  <a:lnTo>
                    <a:pt x="66389" y="1293526"/>
                  </a:lnTo>
                  <a:lnTo>
                    <a:pt x="38710" y="1259977"/>
                  </a:lnTo>
                  <a:lnTo>
                    <a:pt x="17811" y="1221470"/>
                  </a:lnTo>
                  <a:lnTo>
                    <a:pt x="4604" y="1178914"/>
                  </a:lnTo>
                  <a:lnTo>
                    <a:pt x="0" y="1133221"/>
                  </a:lnTo>
                  <a:lnTo>
                    <a:pt x="0" y="226695"/>
                  </a:lnTo>
                  <a:close/>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9">
              <a:extLst>
                <a:ext uri="{FF2B5EF4-FFF2-40B4-BE49-F238E27FC236}">
                  <a16:creationId xmlns:a16="http://schemas.microsoft.com/office/drawing/2014/main" id="{15CA8064-3488-4271-B562-8D23BB4B932C}"/>
                </a:ext>
              </a:extLst>
            </p:cNvPr>
            <p:cNvSpPr/>
            <p:nvPr/>
          </p:nvSpPr>
          <p:spPr>
            <a:xfrm>
              <a:off x="6466840" y="4935473"/>
              <a:ext cx="3687445" cy="1322705"/>
            </a:xfrm>
            <a:custGeom>
              <a:avLst/>
              <a:gdLst/>
              <a:ahLst/>
              <a:cxnLst/>
              <a:rect l="l" t="t" r="r" b="b"/>
              <a:pathLst>
                <a:path w="3687445" h="1322704">
                  <a:moveTo>
                    <a:pt x="3466465" y="0"/>
                  </a:moveTo>
                  <a:lnTo>
                    <a:pt x="220471" y="0"/>
                  </a:lnTo>
                  <a:lnTo>
                    <a:pt x="176030" y="4477"/>
                  </a:lnTo>
                  <a:lnTo>
                    <a:pt x="134641" y="17319"/>
                  </a:lnTo>
                  <a:lnTo>
                    <a:pt x="97190" y="37638"/>
                  </a:lnTo>
                  <a:lnTo>
                    <a:pt x="64563" y="64547"/>
                  </a:lnTo>
                  <a:lnTo>
                    <a:pt x="37645" y="97159"/>
                  </a:lnTo>
                  <a:lnTo>
                    <a:pt x="17321" y="134588"/>
                  </a:lnTo>
                  <a:lnTo>
                    <a:pt x="4477" y="175945"/>
                  </a:lnTo>
                  <a:lnTo>
                    <a:pt x="0" y="220344"/>
                  </a:lnTo>
                  <a:lnTo>
                    <a:pt x="0" y="1101915"/>
                  </a:lnTo>
                  <a:lnTo>
                    <a:pt x="4477" y="1146331"/>
                  </a:lnTo>
                  <a:lnTo>
                    <a:pt x="17321" y="1187699"/>
                  </a:lnTo>
                  <a:lnTo>
                    <a:pt x="37645" y="1225134"/>
                  </a:lnTo>
                  <a:lnTo>
                    <a:pt x="64563" y="1257750"/>
                  </a:lnTo>
                  <a:lnTo>
                    <a:pt x="97190" y="1284661"/>
                  </a:lnTo>
                  <a:lnTo>
                    <a:pt x="134641" y="1304980"/>
                  </a:lnTo>
                  <a:lnTo>
                    <a:pt x="176030" y="1317821"/>
                  </a:lnTo>
                  <a:lnTo>
                    <a:pt x="220471" y="1322298"/>
                  </a:lnTo>
                  <a:lnTo>
                    <a:pt x="3466465" y="1322298"/>
                  </a:lnTo>
                  <a:lnTo>
                    <a:pt x="3510906" y="1317821"/>
                  </a:lnTo>
                  <a:lnTo>
                    <a:pt x="3552295" y="1304980"/>
                  </a:lnTo>
                  <a:lnTo>
                    <a:pt x="3589746" y="1284661"/>
                  </a:lnTo>
                  <a:lnTo>
                    <a:pt x="3622373" y="1257750"/>
                  </a:lnTo>
                  <a:lnTo>
                    <a:pt x="3649291" y="1225134"/>
                  </a:lnTo>
                  <a:lnTo>
                    <a:pt x="3669615" y="1187699"/>
                  </a:lnTo>
                  <a:lnTo>
                    <a:pt x="3682459" y="1146331"/>
                  </a:lnTo>
                  <a:lnTo>
                    <a:pt x="3686937" y="1101915"/>
                  </a:lnTo>
                  <a:lnTo>
                    <a:pt x="3686937" y="220344"/>
                  </a:lnTo>
                  <a:lnTo>
                    <a:pt x="3682459" y="175945"/>
                  </a:lnTo>
                  <a:lnTo>
                    <a:pt x="3669615" y="134588"/>
                  </a:lnTo>
                  <a:lnTo>
                    <a:pt x="3649291" y="97159"/>
                  </a:lnTo>
                  <a:lnTo>
                    <a:pt x="3622373" y="64547"/>
                  </a:lnTo>
                  <a:lnTo>
                    <a:pt x="3589746" y="37638"/>
                  </a:lnTo>
                  <a:lnTo>
                    <a:pt x="3552295" y="17319"/>
                  </a:lnTo>
                  <a:lnTo>
                    <a:pt x="3510906" y="4477"/>
                  </a:lnTo>
                  <a:lnTo>
                    <a:pt x="3466465" y="0"/>
                  </a:lnTo>
                  <a:close/>
                </a:path>
              </a:pathLst>
            </a:custGeom>
            <a:solidFill>
              <a:srgbClr val="FF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0">
              <a:extLst>
                <a:ext uri="{FF2B5EF4-FFF2-40B4-BE49-F238E27FC236}">
                  <a16:creationId xmlns:a16="http://schemas.microsoft.com/office/drawing/2014/main" id="{654B9948-EA3A-4D4D-8C37-253E740AA201}"/>
                </a:ext>
              </a:extLst>
            </p:cNvPr>
            <p:cNvSpPr/>
            <p:nvPr/>
          </p:nvSpPr>
          <p:spPr>
            <a:xfrm>
              <a:off x="6466840" y="4935473"/>
              <a:ext cx="3687445" cy="1322705"/>
            </a:xfrm>
            <a:custGeom>
              <a:avLst/>
              <a:gdLst/>
              <a:ahLst/>
              <a:cxnLst/>
              <a:rect l="l" t="t" r="r" b="b"/>
              <a:pathLst>
                <a:path w="3687445" h="1322704">
                  <a:moveTo>
                    <a:pt x="0" y="220344"/>
                  </a:moveTo>
                  <a:lnTo>
                    <a:pt x="4477" y="175945"/>
                  </a:lnTo>
                  <a:lnTo>
                    <a:pt x="17321" y="134588"/>
                  </a:lnTo>
                  <a:lnTo>
                    <a:pt x="37645" y="97159"/>
                  </a:lnTo>
                  <a:lnTo>
                    <a:pt x="64563" y="64547"/>
                  </a:lnTo>
                  <a:lnTo>
                    <a:pt x="97190" y="37638"/>
                  </a:lnTo>
                  <a:lnTo>
                    <a:pt x="134641" y="17319"/>
                  </a:lnTo>
                  <a:lnTo>
                    <a:pt x="176030" y="4477"/>
                  </a:lnTo>
                  <a:lnTo>
                    <a:pt x="220471" y="0"/>
                  </a:lnTo>
                  <a:lnTo>
                    <a:pt x="3466465" y="0"/>
                  </a:lnTo>
                  <a:lnTo>
                    <a:pt x="3510906" y="4477"/>
                  </a:lnTo>
                  <a:lnTo>
                    <a:pt x="3552295" y="17319"/>
                  </a:lnTo>
                  <a:lnTo>
                    <a:pt x="3589746" y="37638"/>
                  </a:lnTo>
                  <a:lnTo>
                    <a:pt x="3622373" y="64547"/>
                  </a:lnTo>
                  <a:lnTo>
                    <a:pt x="3649291" y="97159"/>
                  </a:lnTo>
                  <a:lnTo>
                    <a:pt x="3669615" y="134588"/>
                  </a:lnTo>
                  <a:lnTo>
                    <a:pt x="3682459" y="175945"/>
                  </a:lnTo>
                  <a:lnTo>
                    <a:pt x="3686937" y="220344"/>
                  </a:lnTo>
                  <a:lnTo>
                    <a:pt x="3686937" y="1101915"/>
                  </a:lnTo>
                  <a:lnTo>
                    <a:pt x="3682459" y="1146331"/>
                  </a:lnTo>
                  <a:lnTo>
                    <a:pt x="3669615" y="1187699"/>
                  </a:lnTo>
                  <a:lnTo>
                    <a:pt x="3649291" y="1225134"/>
                  </a:lnTo>
                  <a:lnTo>
                    <a:pt x="3622373" y="1257750"/>
                  </a:lnTo>
                  <a:lnTo>
                    <a:pt x="3589746" y="1284661"/>
                  </a:lnTo>
                  <a:lnTo>
                    <a:pt x="3552295" y="1304980"/>
                  </a:lnTo>
                  <a:lnTo>
                    <a:pt x="3510906" y="1317821"/>
                  </a:lnTo>
                  <a:lnTo>
                    <a:pt x="3466465" y="1322298"/>
                  </a:lnTo>
                  <a:lnTo>
                    <a:pt x="220471" y="1322298"/>
                  </a:lnTo>
                  <a:lnTo>
                    <a:pt x="176030" y="1317821"/>
                  </a:lnTo>
                  <a:lnTo>
                    <a:pt x="134641" y="1304980"/>
                  </a:lnTo>
                  <a:lnTo>
                    <a:pt x="97190" y="1284661"/>
                  </a:lnTo>
                  <a:lnTo>
                    <a:pt x="64563" y="1257750"/>
                  </a:lnTo>
                  <a:lnTo>
                    <a:pt x="37645" y="1225134"/>
                  </a:lnTo>
                  <a:lnTo>
                    <a:pt x="17321" y="1187699"/>
                  </a:lnTo>
                  <a:lnTo>
                    <a:pt x="4477" y="1146331"/>
                  </a:lnTo>
                  <a:lnTo>
                    <a:pt x="0" y="1101915"/>
                  </a:lnTo>
                  <a:lnTo>
                    <a:pt x="0" y="220344"/>
                  </a:lnTo>
                  <a:close/>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5" name="object 12">
            <a:extLst>
              <a:ext uri="{FF2B5EF4-FFF2-40B4-BE49-F238E27FC236}">
                <a16:creationId xmlns:a16="http://schemas.microsoft.com/office/drawing/2014/main" id="{2EE562FD-2A30-4CAA-8A63-EA4D9049FB4C}"/>
              </a:ext>
            </a:extLst>
          </p:cNvPr>
          <p:cNvSpPr txBox="1"/>
          <p:nvPr/>
        </p:nvSpPr>
        <p:spPr>
          <a:xfrm>
            <a:off x="1180896" y="1051051"/>
            <a:ext cx="9106104" cy="5177892"/>
          </a:xfrm>
          <a:prstGeom prst="rect">
            <a:avLst/>
          </a:prstGeom>
        </p:spPr>
        <p:txBody>
          <a:bodyPr vert="horz" wrap="square" lIns="0" tIns="13335" rIns="0" bIns="0" rtlCol="0">
            <a:spAutoFit/>
          </a:bodyPr>
          <a:lstStyle/>
          <a:p>
            <a:pPr marL="12700">
              <a:spcBef>
                <a:spcPts val="105"/>
              </a:spcBef>
            </a:pPr>
            <a:r>
              <a:rPr sz="2400" kern="0" dirty="0">
                <a:latin typeface="Calibri" panose="020F0502020204030204" pitchFamily="34" charset="0"/>
                <a:cs typeface="Calibri" panose="020F0502020204030204" pitchFamily="34" charset="0"/>
              </a:rPr>
              <a:t>There</a:t>
            </a:r>
            <a:r>
              <a:rPr sz="2400" kern="0" spc="-15" dirty="0">
                <a:latin typeface="Calibri" panose="020F0502020204030204" pitchFamily="34" charset="0"/>
                <a:cs typeface="Calibri" panose="020F0502020204030204" pitchFamily="34" charset="0"/>
              </a:rPr>
              <a:t> </a:t>
            </a:r>
            <a:r>
              <a:rPr sz="2400" kern="0" dirty="0">
                <a:latin typeface="Calibri" panose="020F0502020204030204" pitchFamily="34" charset="0"/>
                <a:cs typeface="Calibri" panose="020F0502020204030204" pitchFamily="34" charset="0"/>
              </a:rPr>
              <a:t>are</a:t>
            </a:r>
            <a:r>
              <a:rPr sz="2400" kern="0" spc="-15" dirty="0">
                <a:latin typeface="Calibri" panose="020F0502020204030204" pitchFamily="34" charset="0"/>
                <a:cs typeface="Calibri" panose="020F0502020204030204" pitchFamily="34" charset="0"/>
              </a:rPr>
              <a:t> </a:t>
            </a:r>
            <a:r>
              <a:rPr sz="2400" kern="0" dirty="0">
                <a:latin typeface="Calibri" panose="020F0502020204030204" pitchFamily="34" charset="0"/>
                <a:cs typeface="Calibri" panose="020F0502020204030204" pitchFamily="34" charset="0"/>
              </a:rPr>
              <a:t>four</a:t>
            </a:r>
            <a:r>
              <a:rPr sz="2400" kern="0" spc="-25" dirty="0">
                <a:latin typeface="Calibri" panose="020F0502020204030204" pitchFamily="34" charset="0"/>
                <a:cs typeface="Calibri" panose="020F0502020204030204" pitchFamily="34" charset="0"/>
              </a:rPr>
              <a:t> </a:t>
            </a:r>
            <a:r>
              <a:rPr sz="2400" kern="0" dirty="0">
                <a:latin typeface="Calibri" panose="020F0502020204030204" pitchFamily="34" charset="0"/>
                <a:cs typeface="Calibri" panose="020F0502020204030204" pitchFamily="34" charset="0"/>
              </a:rPr>
              <a:t>main</a:t>
            </a:r>
            <a:r>
              <a:rPr sz="2400" kern="0" spc="-15" dirty="0">
                <a:latin typeface="Calibri" panose="020F0502020204030204" pitchFamily="34" charset="0"/>
                <a:cs typeface="Calibri" panose="020F0502020204030204" pitchFamily="34" charset="0"/>
              </a:rPr>
              <a:t> </a:t>
            </a:r>
            <a:r>
              <a:rPr sz="2400" kern="0" dirty="0">
                <a:latin typeface="Calibri" panose="020F0502020204030204" pitchFamily="34" charset="0"/>
                <a:cs typeface="Calibri" panose="020F0502020204030204" pitchFamily="34" charset="0"/>
              </a:rPr>
              <a:t>stages</a:t>
            </a:r>
            <a:r>
              <a:rPr sz="2400" kern="0" spc="-30" dirty="0">
                <a:latin typeface="Calibri" panose="020F0502020204030204" pitchFamily="34" charset="0"/>
                <a:cs typeface="Calibri" panose="020F0502020204030204" pitchFamily="34" charset="0"/>
              </a:rPr>
              <a:t> </a:t>
            </a:r>
            <a:r>
              <a:rPr sz="2400" kern="0" dirty="0">
                <a:latin typeface="Calibri" panose="020F0502020204030204" pitchFamily="34" charset="0"/>
                <a:cs typeface="Calibri" panose="020F0502020204030204" pitchFamily="34" charset="0"/>
              </a:rPr>
              <a:t>of</a:t>
            </a:r>
            <a:r>
              <a:rPr sz="2400" kern="0" spc="-25" dirty="0">
                <a:latin typeface="Calibri" panose="020F0502020204030204" pitchFamily="34" charset="0"/>
                <a:cs typeface="Calibri" panose="020F0502020204030204" pitchFamily="34" charset="0"/>
              </a:rPr>
              <a:t> </a:t>
            </a:r>
            <a:r>
              <a:rPr sz="2400" kern="0" spc="-10" dirty="0">
                <a:latin typeface="Calibri" panose="020F0502020204030204" pitchFamily="34" charset="0"/>
                <a:cs typeface="Calibri" panose="020F0502020204030204" pitchFamily="34" charset="0"/>
              </a:rPr>
              <a:t>Mediation</a:t>
            </a:r>
            <a:endParaRPr sz="2400" kern="0" dirty="0">
              <a:latin typeface="Calibri" panose="020F0502020204030204" pitchFamily="34" charset="0"/>
              <a:cs typeface="Calibri" panose="020F0502020204030204" pitchFamily="34" charset="0"/>
            </a:endParaRPr>
          </a:p>
          <a:p>
            <a:pPr>
              <a:spcBef>
                <a:spcPts val="2250"/>
              </a:spcBef>
            </a:pPr>
            <a:endParaRPr sz="2000" kern="0" dirty="0">
              <a:latin typeface="Calibri" panose="020F0502020204030204" pitchFamily="34" charset="0"/>
              <a:cs typeface="Calibri" panose="020F0502020204030204" pitchFamily="34" charset="0"/>
            </a:endParaRPr>
          </a:p>
          <a:p>
            <a:pPr marL="386715">
              <a:spcBef>
                <a:spcPts val="5"/>
              </a:spcBef>
            </a:pPr>
            <a:r>
              <a:rPr sz="2600" kern="0" spc="-10" dirty="0">
                <a:latin typeface="Calibri" panose="020F0502020204030204" pitchFamily="34" charset="0"/>
                <a:cs typeface="Calibri" panose="020F0502020204030204" pitchFamily="34" charset="0"/>
              </a:rPr>
              <a:t>Introduction</a:t>
            </a:r>
            <a:endParaRPr sz="2600" kern="0" dirty="0">
              <a:latin typeface="Calibri" panose="020F0502020204030204" pitchFamily="34" charset="0"/>
              <a:cs typeface="Calibri" panose="020F0502020204030204" pitchFamily="34" charset="0"/>
            </a:endParaRPr>
          </a:p>
          <a:p>
            <a:pPr>
              <a:spcBef>
                <a:spcPts val="2125"/>
              </a:spcBef>
            </a:pPr>
            <a:endParaRPr sz="2600" kern="0" dirty="0">
              <a:latin typeface="Calibri" panose="020F0502020204030204" pitchFamily="34" charset="0"/>
              <a:cs typeface="Calibri" panose="020F0502020204030204" pitchFamily="34" charset="0"/>
            </a:endParaRPr>
          </a:p>
          <a:p>
            <a:pPr marL="2292350" marR="4152900" indent="-1104900">
              <a:lnSpc>
                <a:spcPts val="2860"/>
              </a:lnSpc>
              <a:spcBef>
                <a:spcPts val="5"/>
              </a:spcBef>
            </a:pPr>
            <a:r>
              <a:rPr sz="2600" kern="0" dirty="0">
                <a:latin typeface="Calibri" panose="020F0502020204030204" pitchFamily="34" charset="0"/>
                <a:cs typeface="Calibri" panose="020F0502020204030204" pitchFamily="34" charset="0"/>
              </a:rPr>
              <a:t>Story</a:t>
            </a:r>
            <a:r>
              <a:rPr sz="2600" kern="0" spc="-195" dirty="0">
                <a:latin typeface="Calibri" panose="020F0502020204030204" pitchFamily="34" charset="0"/>
                <a:cs typeface="Calibri" panose="020F0502020204030204" pitchFamily="34" charset="0"/>
              </a:rPr>
              <a:t> </a:t>
            </a:r>
            <a:r>
              <a:rPr sz="2600" kern="0" spc="-10" dirty="0">
                <a:latin typeface="Calibri" panose="020F0502020204030204" pitchFamily="34" charset="0"/>
                <a:cs typeface="Calibri" panose="020F0502020204030204" pitchFamily="34" charset="0"/>
              </a:rPr>
              <a:t>Telling(Advocacy phase)</a:t>
            </a:r>
            <a:endParaRPr sz="2600" kern="0" dirty="0">
              <a:latin typeface="Calibri" panose="020F0502020204030204" pitchFamily="34" charset="0"/>
              <a:cs typeface="Calibri" panose="020F0502020204030204" pitchFamily="34" charset="0"/>
            </a:endParaRPr>
          </a:p>
          <a:p>
            <a:pPr>
              <a:spcBef>
                <a:spcPts val="2135"/>
              </a:spcBef>
            </a:pPr>
            <a:endParaRPr sz="2600" kern="0" dirty="0">
              <a:latin typeface="Calibri" panose="020F0502020204030204" pitchFamily="34" charset="0"/>
              <a:cs typeface="Calibri" panose="020F0502020204030204" pitchFamily="34" charset="0"/>
            </a:endParaRPr>
          </a:p>
          <a:p>
            <a:pPr marL="3744595"/>
            <a:r>
              <a:rPr sz="2600" kern="0" dirty="0">
                <a:latin typeface="Calibri" panose="020F0502020204030204" pitchFamily="34" charset="0"/>
                <a:cs typeface="Calibri" panose="020F0502020204030204" pitchFamily="34" charset="0"/>
              </a:rPr>
              <a:t>Problem</a:t>
            </a:r>
            <a:r>
              <a:rPr sz="2600" kern="0" spc="-70" dirty="0">
                <a:latin typeface="Calibri" panose="020F0502020204030204" pitchFamily="34" charset="0"/>
                <a:cs typeface="Calibri" panose="020F0502020204030204" pitchFamily="34" charset="0"/>
              </a:rPr>
              <a:t> </a:t>
            </a:r>
            <a:r>
              <a:rPr sz="2600" kern="0" spc="-10" dirty="0">
                <a:latin typeface="Calibri" panose="020F0502020204030204" pitchFamily="34" charset="0"/>
                <a:cs typeface="Calibri" panose="020F0502020204030204" pitchFamily="34" charset="0"/>
              </a:rPr>
              <a:t>solving</a:t>
            </a:r>
            <a:endParaRPr sz="2600" kern="0" dirty="0">
              <a:latin typeface="Calibri" panose="020F0502020204030204" pitchFamily="34" charset="0"/>
              <a:cs typeface="Calibri" panose="020F0502020204030204" pitchFamily="34" charset="0"/>
            </a:endParaRPr>
          </a:p>
          <a:p>
            <a:pPr marL="5809615" marR="5080" indent="-635" algn="ctr">
              <a:lnSpc>
                <a:spcPct val="91600"/>
              </a:lnSpc>
              <a:spcBef>
                <a:spcPts val="1565"/>
              </a:spcBef>
            </a:pPr>
            <a:r>
              <a:rPr sz="2600" kern="0" spc="-10" dirty="0">
                <a:latin typeface="Calibri" panose="020F0502020204030204" pitchFamily="34" charset="0"/>
                <a:cs typeface="Calibri" panose="020F0502020204030204" pitchFamily="34" charset="0"/>
              </a:rPr>
              <a:t>Agreement writing(negotiation phase)</a:t>
            </a:r>
            <a:endParaRPr sz="26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46837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object 4">
            <a:extLst>
              <a:ext uri="{FF2B5EF4-FFF2-40B4-BE49-F238E27FC236}">
                <a16:creationId xmlns:a16="http://schemas.microsoft.com/office/drawing/2014/main" id="{25B815A2-7B78-4330-AA01-7D0FDF6D3906}"/>
              </a:ext>
            </a:extLst>
          </p:cNvPr>
          <p:cNvSpPr txBox="1">
            <a:spLocks/>
          </p:cNvSpPr>
          <p:nvPr/>
        </p:nvSpPr>
        <p:spPr>
          <a:xfrm>
            <a:off x="548741" y="290525"/>
            <a:ext cx="4453255" cy="635000"/>
          </a:xfrm>
          <a:prstGeom prst="rect">
            <a:avLst/>
          </a:prstGeom>
        </p:spPr>
        <p:txBody>
          <a:bodyPr vert="horz" wrap="square" lIns="0" tIns="12065" rIns="0" bIns="0" rtlCol="0">
            <a:spAutoFit/>
          </a:bodyPr>
          <a:lstStyle>
            <a:lvl1pPr>
              <a:defRPr sz="3200" b="1" i="0">
                <a:solidFill>
                  <a:schemeClr val="bg1"/>
                </a:solidFill>
                <a:latin typeface="Calibri"/>
                <a:ea typeface="+mj-ea"/>
                <a:cs typeface="Calibri"/>
              </a:defRPr>
            </a:lvl1pPr>
          </a:lstStyle>
          <a:p>
            <a:pPr marL="12700">
              <a:spcBef>
                <a:spcPts val="95"/>
              </a:spcBef>
            </a:pPr>
            <a:r>
              <a:rPr lang="en-GB" sz="4000" b="0" kern="0" dirty="0">
                <a:solidFill>
                  <a:schemeClr val="tx1"/>
                </a:solidFill>
                <a:latin typeface="Calibri" panose="020F0502020204030204" pitchFamily="34" charset="0"/>
                <a:cs typeface="Calibri" panose="020F0502020204030204" pitchFamily="34" charset="0"/>
              </a:rPr>
              <a:t>Stage</a:t>
            </a:r>
            <a:r>
              <a:rPr lang="en-GB" sz="4000" b="0" kern="0" spc="-55" dirty="0">
                <a:solidFill>
                  <a:schemeClr val="tx1"/>
                </a:solidFill>
                <a:latin typeface="Calibri" panose="020F0502020204030204" pitchFamily="34" charset="0"/>
                <a:cs typeface="Calibri" panose="020F0502020204030204" pitchFamily="34" charset="0"/>
              </a:rPr>
              <a:t> </a:t>
            </a:r>
            <a:r>
              <a:rPr lang="en-GB" sz="4000" b="0" kern="0" dirty="0">
                <a:solidFill>
                  <a:schemeClr val="tx1"/>
                </a:solidFill>
                <a:latin typeface="Calibri" panose="020F0502020204030204" pitchFamily="34" charset="0"/>
                <a:cs typeface="Calibri" panose="020F0502020204030204" pitchFamily="34" charset="0"/>
              </a:rPr>
              <a:t>1-</a:t>
            </a:r>
            <a:r>
              <a:rPr lang="en-GB" sz="4000" b="0" kern="0" spc="-55" dirty="0">
                <a:solidFill>
                  <a:schemeClr val="tx1"/>
                </a:solidFill>
                <a:latin typeface="Calibri" panose="020F0502020204030204" pitchFamily="34" charset="0"/>
                <a:cs typeface="Calibri" panose="020F0502020204030204" pitchFamily="34" charset="0"/>
              </a:rPr>
              <a:t> </a:t>
            </a:r>
            <a:r>
              <a:rPr lang="en-GB" sz="4000" b="0" kern="0" spc="-10" dirty="0">
                <a:solidFill>
                  <a:schemeClr val="tx1"/>
                </a:solidFill>
                <a:latin typeface="Calibri" panose="020F0502020204030204" pitchFamily="34" charset="0"/>
                <a:cs typeface="Calibri" panose="020F0502020204030204" pitchFamily="34" charset="0"/>
              </a:rPr>
              <a:t>Introduction</a:t>
            </a:r>
            <a:endParaRPr lang="en-GB" sz="4000" kern="0" dirty="0">
              <a:solidFill>
                <a:schemeClr val="tx1"/>
              </a:solidFill>
              <a:latin typeface="Calibri" panose="020F0502020204030204" pitchFamily="34" charset="0"/>
              <a:cs typeface="Calibri" panose="020F0502020204030204" pitchFamily="34" charset="0"/>
            </a:endParaRPr>
          </a:p>
        </p:txBody>
      </p:sp>
      <p:pic>
        <p:nvPicPr>
          <p:cNvPr id="4" name="object 5">
            <a:extLst>
              <a:ext uri="{FF2B5EF4-FFF2-40B4-BE49-F238E27FC236}">
                <a16:creationId xmlns:a16="http://schemas.microsoft.com/office/drawing/2014/main" id="{D1D067DF-D340-4CAE-9B72-AF4032EBC4B9}"/>
              </a:ext>
            </a:extLst>
          </p:cNvPr>
          <p:cNvPicPr/>
          <p:nvPr/>
        </p:nvPicPr>
        <p:blipFill>
          <a:blip r:embed="rId4" cstate="print"/>
          <a:stretch>
            <a:fillRect/>
          </a:stretch>
        </p:blipFill>
        <p:spPr>
          <a:xfrm>
            <a:off x="685800" y="1828800"/>
            <a:ext cx="4812284" cy="3540379"/>
          </a:xfrm>
          <a:prstGeom prst="rect">
            <a:avLst/>
          </a:prstGeom>
        </p:spPr>
      </p:pic>
      <p:sp>
        <p:nvSpPr>
          <p:cNvPr id="5" name="TextBox 4">
            <a:extLst>
              <a:ext uri="{FF2B5EF4-FFF2-40B4-BE49-F238E27FC236}">
                <a16:creationId xmlns:a16="http://schemas.microsoft.com/office/drawing/2014/main" id="{22A3979D-713D-49BD-AB94-75F15B8DC368}"/>
              </a:ext>
            </a:extLst>
          </p:cNvPr>
          <p:cNvSpPr txBox="1"/>
          <p:nvPr/>
        </p:nvSpPr>
        <p:spPr>
          <a:xfrm>
            <a:off x="6324600" y="533400"/>
            <a:ext cx="6315532" cy="1631216"/>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KE" sz="2000" b="0" i="0" u="none" strike="noStrike" kern="0" cap="none" spc="0" normalizeH="0" baseline="0" noProof="0" dirty="0">
                <a:ln>
                  <a:noFill/>
                </a:ln>
                <a:effectLst/>
                <a:uLnTx/>
                <a:uFillTx/>
              </a:rPr>
              <a:t>Name of Mediator &amp; Background</a:t>
            </a:r>
          </a:p>
          <a:p>
            <a:pPr marL="0" marR="0" lvl="0" indent="0" defTabSz="914400" eaLnBrk="1" fontAlgn="auto" latinLnBrk="0" hangingPunct="1">
              <a:lnSpc>
                <a:spcPct val="100000"/>
              </a:lnSpc>
              <a:spcBef>
                <a:spcPts val="0"/>
              </a:spcBef>
              <a:spcAft>
                <a:spcPts val="0"/>
              </a:spcAft>
              <a:buClrTx/>
              <a:buSzTx/>
              <a:buFontTx/>
              <a:buNone/>
              <a:tabLst/>
              <a:defRPr/>
            </a:pPr>
            <a:endParaRPr kumimoji="0" lang="en-KE" sz="2000" b="0" i="0" u="none" strike="noStrike" kern="0" cap="none" spc="0" normalizeH="0" baseline="0" noProof="0" dirty="0">
              <a:ln>
                <a:noFill/>
              </a:ln>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KE" sz="2000" b="0" i="0" u="none" strike="noStrike" kern="0" cap="none" spc="0" normalizeH="0" baseline="0" noProof="0" dirty="0">
                <a:ln>
                  <a:noFill/>
                </a:ln>
                <a:effectLst/>
                <a:uLnTx/>
                <a:uFillTx/>
              </a:rPr>
              <a:t>Names of Parties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KE" sz="2000" b="0" i="0" u="none" strike="noStrike" kern="0" cap="none" spc="0" normalizeH="0" baseline="0" noProof="0" dirty="0">
              <a:ln>
                <a:noFill/>
              </a:ln>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KE" sz="2000" b="0" i="0" u="none" strike="noStrike" kern="0" cap="none" spc="0" normalizeH="0" baseline="0" noProof="0" dirty="0">
                <a:ln>
                  <a:noFill/>
                </a:ln>
                <a:effectLst/>
                <a:uLnTx/>
                <a:uFillTx/>
              </a:rPr>
              <a:t>Ground Rules</a:t>
            </a:r>
          </a:p>
        </p:txBody>
      </p:sp>
      <p:sp>
        <p:nvSpPr>
          <p:cNvPr id="6" name="TextBox 5">
            <a:extLst>
              <a:ext uri="{FF2B5EF4-FFF2-40B4-BE49-F238E27FC236}">
                <a16:creationId xmlns:a16="http://schemas.microsoft.com/office/drawing/2014/main" id="{E0DF761D-BF19-4DD5-9BB0-2483A9B6DA3E}"/>
              </a:ext>
            </a:extLst>
          </p:cNvPr>
          <p:cNvSpPr txBox="1"/>
          <p:nvPr/>
        </p:nvSpPr>
        <p:spPr>
          <a:xfrm>
            <a:off x="6019800" y="3244334"/>
            <a:ext cx="4953000" cy="1631216"/>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effectLst/>
                <a:uLnTx/>
                <a:uFillTx/>
                <a:cs typeface="Calibri"/>
              </a:rPr>
              <a:t>Stage</a:t>
            </a:r>
            <a:r>
              <a:rPr kumimoji="0" lang="en-GB" sz="4000" b="0" i="0" u="none" strike="noStrike" kern="0" cap="none" spc="-90" normalizeH="0" baseline="0" noProof="0" dirty="0">
                <a:ln>
                  <a:noFill/>
                </a:ln>
                <a:effectLst/>
                <a:uLnTx/>
                <a:uFillTx/>
                <a:cs typeface="Calibri"/>
              </a:rPr>
              <a:t> </a:t>
            </a:r>
            <a:r>
              <a:rPr kumimoji="0" lang="en-GB" sz="4000" b="0" i="0" u="none" strike="noStrike" kern="0" cap="none" spc="0" normalizeH="0" baseline="0" noProof="0" dirty="0">
                <a:ln>
                  <a:noFill/>
                </a:ln>
                <a:effectLst/>
                <a:uLnTx/>
                <a:uFillTx/>
                <a:cs typeface="Calibri"/>
              </a:rPr>
              <a:t>2-</a:t>
            </a:r>
            <a:r>
              <a:rPr kumimoji="0" lang="en-GB" sz="4000" b="0" i="0" u="none" strike="noStrike" kern="0" cap="none" spc="-75" normalizeH="0" baseline="0" noProof="0" dirty="0">
                <a:ln>
                  <a:noFill/>
                </a:ln>
                <a:effectLst/>
                <a:uLnTx/>
                <a:uFillTx/>
                <a:cs typeface="Calibri"/>
              </a:rPr>
              <a:t> S</a:t>
            </a:r>
            <a:r>
              <a:rPr kumimoji="0" lang="en-GB" sz="4000" b="0" i="0" u="none" strike="noStrike" kern="0" cap="none" spc="0" normalizeH="0" baseline="0" noProof="0" dirty="0">
                <a:ln>
                  <a:noFill/>
                </a:ln>
                <a:effectLst/>
                <a:uLnTx/>
                <a:uFillTx/>
                <a:cs typeface="Calibri"/>
              </a:rPr>
              <a:t>tory</a:t>
            </a:r>
            <a:r>
              <a:rPr kumimoji="0" lang="en-GB" sz="4000" b="0" i="0" u="none" strike="noStrike" kern="0" cap="none" spc="-70" normalizeH="0" baseline="0" noProof="0" dirty="0">
                <a:ln>
                  <a:noFill/>
                </a:ln>
                <a:effectLst/>
                <a:uLnTx/>
                <a:uFillTx/>
                <a:cs typeface="Calibri"/>
              </a:rPr>
              <a:t> </a:t>
            </a:r>
            <a:r>
              <a:rPr kumimoji="0" lang="en-GB" sz="4000" b="0" i="0" u="none" strike="noStrike" kern="0" cap="none" spc="-10" normalizeH="0" baseline="0" noProof="0" dirty="0">
                <a:ln>
                  <a:noFill/>
                </a:ln>
                <a:effectLst/>
                <a:uLnTx/>
                <a:uFillTx/>
                <a:cs typeface="Calibri"/>
              </a:rPr>
              <a:t>telling</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4000" b="0" i="0" u="none" strike="noStrike" kern="0" cap="none" spc="-10" normalizeH="0" baseline="0" noProof="0" dirty="0">
              <a:ln>
                <a:noFill/>
              </a:ln>
              <a:effectLst/>
              <a:uLnTx/>
              <a:uFillTx/>
              <a:cs typeface="Calibri"/>
            </a:endParaRPr>
          </a:p>
          <a:p>
            <a:pPr marL="571500" marR="0" lvl="0" indent="-5715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0" cap="none" spc="-10" normalizeH="0" baseline="0" noProof="0" dirty="0">
                <a:ln>
                  <a:noFill/>
                </a:ln>
                <a:effectLst/>
                <a:uLnTx/>
                <a:uFillTx/>
                <a:cs typeface="Calibri"/>
              </a:rPr>
              <a:t>Each Party  states their case </a:t>
            </a:r>
            <a:endParaRPr kumimoji="0" lang="en-KE" sz="2000" b="0" i="0" u="none" strike="noStrike" kern="0" cap="none" spc="0" normalizeH="0" baseline="0" noProof="0" dirty="0">
              <a:ln>
                <a:noFill/>
              </a:ln>
              <a:effectLst/>
              <a:uLnTx/>
              <a:uFillTx/>
            </a:endParaRPr>
          </a:p>
        </p:txBody>
      </p:sp>
    </p:spTree>
    <p:extLst>
      <p:ext uri="{BB962C8B-B14F-4D97-AF65-F5344CB8AC3E}">
        <p14:creationId xmlns:p14="http://schemas.microsoft.com/office/powerpoint/2010/main" val="1232812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B7CDD17D-0D3C-4E24-A3AC-022A55231B8A}"/>
              </a:ext>
            </a:extLst>
          </p:cNvPr>
          <p:cNvSpPr txBox="1">
            <a:spLocks/>
          </p:cNvSpPr>
          <p:nvPr/>
        </p:nvSpPr>
        <p:spPr>
          <a:xfrm>
            <a:off x="756310" y="175640"/>
            <a:ext cx="4579620" cy="574040"/>
          </a:xfrm>
          <a:prstGeom prst="rect">
            <a:avLst/>
          </a:prstGeom>
        </p:spPr>
        <p:txBody>
          <a:bodyPr vert="horz" wrap="square" lIns="0" tIns="12700" rIns="0" bIns="0" rtlCol="0">
            <a:spAutoFit/>
          </a:bodyPr>
          <a:lstStyle>
            <a:lvl1pPr>
              <a:defRPr sz="3200" b="1" i="0">
                <a:solidFill>
                  <a:schemeClr val="bg1"/>
                </a:solidFill>
                <a:latin typeface="Calibri"/>
                <a:ea typeface="+mj-ea"/>
                <a:cs typeface="Calibri"/>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GB" sz="3600" b="0" i="0" u="none" strike="noStrike" kern="0" cap="none" spc="0" normalizeH="0" baseline="0" noProof="0" dirty="0">
                <a:ln>
                  <a:noFill/>
                </a:ln>
                <a:solidFill>
                  <a:schemeClr val="tx1"/>
                </a:solidFill>
                <a:effectLst/>
                <a:uLnTx/>
                <a:uFillTx/>
                <a:latin typeface="Calibri"/>
                <a:ea typeface="+mj-ea"/>
                <a:cs typeface="Calibri"/>
              </a:rPr>
              <a:t>Stage</a:t>
            </a:r>
            <a:r>
              <a:rPr kumimoji="0" lang="en-GB" sz="3600" b="0" i="0" u="none" strike="noStrike" kern="0" cap="none" spc="-85" normalizeH="0" baseline="0" noProof="0" dirty="0">
                <a:ln>
                  <a:noFill/>
                </a:ln>
                <a:solidFill>
                  <a:schemeClr val="tx1"/>
                </a:solidFill>
                <a:effectLst/>
                <a:uLnTx/>
                <a:uFillTx/>
                <a:latin typeface="Calibri"/>
                <a:ea typeface="+mj-ea"/>
                <a:cs typeface="Calibri"/>
              </a:rPr>
              <a:t> </a:t>
            </a:r>
            <a:r>
              <a:rPr kumimoji="0" lang="en-GB" sz="3600" b="0" i="0" u="none" strike="noStrike" kern="0" cap="none" spc="0" normalizeH="0" baseline="0" noProof="0" dirty="0">
                <a:ln>
                  <a:noFill/>
                </a:ln>
                <a:solidFill>
                  <a:schemeClr val="tx1"/>
                </a:solidFill>
                <a:effectLst/>
                <a:uLnTx/>
                <a:uFillTx/>
                <a:latin typeface="Calibri"/>
                <a:ea typeface="+mj-ea"/>
                <a:cs typeface="Calibri"/>
              </a:rPr>
              <a:t>3-</a:t>
            </a:r>
            <a:r>
              <a:rPr kumimoji="0" lang="en-GB" sz="3600" b="0" i="0" u="none" strike="noStrike" kern="0" cap="none" spc="-65" normalizeH="0" baseline="0" noProof="0" dirty="0">
                <a:ln>
                  <a:noFill/>
                </a:ln>
                <a:solidFill>
                  <a:schemeClr val="tx1"/>
                </a:solidFill>
                <a:effectLst/>
                <a:uLnTx/>
                <a:uFillTx/>
                <a:latin typeface="Calibri"/>
                <a:ea typeface="+mj-ea"/>
                <a:cs typeface="Calibri"/>
              </a:rPr>
              <a:t> </a:t>
            </a:r>
            <a:r>
              <a:rPr kumimoji="0" lang="en-GB" sz="3600" b="0" i="0" u="none" strike="noStrike" kern="0" cap="none" spc="0" normalizeH="0" baseline="0" noProof="0" dirty="0">
                <a:ln>
                  <a:noFill/>
                </a:ln>
                <a:solidFill>
                  <a:schemeClr val="tx1"/>
                </a:solidFill>
                <a:effectLst/>
                <a:uLnTx/>
                <a:uFillTx/>
                <a:latin typeface="Calibri"/>
                <a:ea typeface="+mj-ea"/>
                <a:cs typeface="Calibri"/>
              </a:rPr>
              <a:t>Problem</a:t>
            </a:r>
            <a:r>
              <a:rPr kumimoji="0" lang="en-GB" sz="3600" b="0" i="0" u="none" strike="noStrike" kern="0" cap="none" spc="-85" normalizeH="0" baseline="0" noProof="0" dirty="0">
                <a:ln>
                  <a:noFill/>
                </a:ln>
                <a:solidFill>
                  <a:schemeClr val="tx1"/>
                </a:solidFill>
                <a:effectLst/>
                <a:uLnTx/>
                <a:uFillTx/>
                <a:latin typeface="Calibri"/>
                <a:ea typeface="+mj-ea"/>
                <a:cs typeface="Calibri"/>
              </a:rPr>
              <a:t> </a:t>
            </a:r>
            <a:r>
              <a:rPr kumimoji="0" lang="en-GB" sz="3600" b="0" i="0" u="none" strike="noStrike" kern="0" cap="none" spc="-10" normalizeH="0" baseline="0" noProof="0" dirty="0">
                <a:ln>
                  <a:noFill/>
                </a:ln>
                <a:solidFill>
                  <a:schemeClr val="tx1"/>
                </a:solidFill>
                <a:effectLst/>
                <a:uLnTx/>
                <a:uFillTx/>
                <a:latin typeface="Calibri"/>
                <a:ea typeface="+mj-ea"/>
                <a:cs typeface="Calibri"/>
              </a:rPr>
              <a:t>solving</a:t>
            </a:r>
            <a:endParaRPr kumimoji="0" lang="en-GB" sz="3600" b="1" i="0" u="none" strike="noStrike" kern="0" cap="none" spc="0" normalizeH="0" baseline="0" noProof="0" dirty="0">
              <a:ln>
                <a:noFill/>
              </a:ln>
              <a:solidFill>
                <a:schemeClr val="tx1"/>
              </a:solidFill>
              <a:effectLst/>
              <a:uLnTx/>
              <a:uFillTx/>
              <a:latin typeface="Calibri"/>
              <a:ea typeface="+mj-ea"/>
              <a:cs typeface="Calibri"/>
            </a:endParaRPr>
          </a:p>
        </p:txBody>
      </p:sp>
      <p:pic>
        <p:nvPicPr>
          <p:cNvPr id="4" name="Picture 4" descr="28,200+ Conflict Resolution Stock Photos, Pictures &amp; Royalty ...">
            <a:extLst>
              <a:ext uri="{FF2B5EF4-FFF2-40B4-BE49-F238E27FC236}">
                <a16:creationId xmlns:a16="http://schemas.microsoft.com/office/drawing/2014/main" id="{FECC31A4-4B96-44E8-85E4-FC5DD32616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219200"/>
            <a:ext cx="6438642" cy="4114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4F7D12A-1D55-4765-BB6D-F3A4B4277085}"/>
              </a:ext>
            </a:extLst>
          </p:cNvPr>
          <p:cNvSpPr txBox="1"/>
          <p:nvPr/>
        </p:nvSpPr>
        <p:spPr>
          <a:xfrm>
            <a:off x="7467600" y="2971800"/>
            <a:ext cx="3677653"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KE" sz="2000" b="0" i="0" u="none" strike="noStrike" kern="0" cap="none" spc="0" normalizeH="0" baseline="0" noProof="0" dirty="0">
                <a:ln>
                  <a:noFill/>
                </a:ln>
                <a:effectLst/>
                <a:uLnTx/>
                <a:uFillTx/>
              </a:rPr>
              <a:t>Mediator facilitates parties’ solution finding.</a:t>
            </a:r>
          </a:p>
        </p:txBody>
      </p:sp>
    </p:spTree>
    <p:extLst>
      <p:ext uri="{BB962C8B-B14F-4D97-AF65-F5344CB8AC3E}">
        <p14:creationId xmlns:p14="http://schemas.microsoft.com/office/powerpoint/2010/main" val="766521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7DEAC75A-179C-4491-A01E-B779B73CD94B}"/>
              </a:ext>
            </a:extLst>
          </p:cNvPr>
          <p:cNvSpPr txBox="1">
            <a:spLocks/>
          </p:cNvSpPr>
          <p:nvPr/>
        </p:nvSpPr>
        <p:spPr>
          <a:xfrm>
            <a:off x="756310" y="311480"/>
            <a:ext cx="7889875" cy="629018"/>
          </a:xfrm>
          <a:prstGeom prst="rect">
            <a:avLst/>
          </a:prstGeom>
        </p:spPr>
        <p:txBody>
          <a:bodyPr vert="horz" wrap="square" lIns="0" tIns="13335" rIns="0" bIns="0" rtlCol="0">
            <a:spAutoFit/>
          </a:bodyPr>
          <a:lstStyle>
            <a:lvl1pPr>
              <a:defRPr sz="3200" b="1" i="0">
                <a:solidFill>
                  <a:schemeClr val="bg1"/>
                </a:solidFill>
                <a:latin typeface="Calibri"/>
                <a:ea typeface="+mj-ea"/>
                <a:cs typeface="Calibri"/>
              </a:defRPr>
            </a:lvl1pPr>
          </a:lstStyle>
          <a:p>
            <a:pPr marL="12700" marR="0" lvl="0" indent="0" defTabSz="914400" eaLnBrk="1" fontAlgn="auto" latinLnBrk="0" hangingPunct="1">
              <a:lnSpc>
                <a:spcPct val="100000"/>
              </a:lnSpc>
              <a:spcBef>
                <a:spcPts val="105"/>
              </a:spcBef>
              <a:spcAft>
                <a:spcPts val="0"/>
              </a:spcAft>
              <a:buClrTx/>
              <a:buSzTx/>
              <a:buFontTx/>
              <a:buNone/>
              <a:tabLst/>
              <a:defRPr/>
            </a:pPr>
            <a:r>
              <a:rPr kumimoji="0" lang="en-GB" sz="4000" b="0" i="0" u="sng" strike="noStrike" kern="0" cap="none" spc="-75" normalizeH="0" baseline="0" noProof="0" dirty="0">
                <a:ln>
                  <a:noFill/>
                </a:ln>
                <a:solidFill>
                  <a:schemeClr val="tx1"/>
                </a:solidFill>
                <a:effectLst/>
                <a:uLnTx/>
                <a:uFill>
                  <a:solidFill>
                    <a:srgbClr val="FFFFFF"/>
                  </a:solidFill>
                </a:uFill>
                <a:latin typeface="Calibri"/>
                <a:ea typeface="+mj-ea"/>
                <a:cs typeface="Calibri"/>
              </a:rPr>
              <a:t> </a:t>
            </a:r>
            <a:r>
              <a:rPr kumimoji="0" lang="en-GB" sz="4000" b="0" i="0" u="sng" strike="noStrike" kern="0" cap="none" spc="-10" normalizeH="0" baseline="0" noProof="0" dirty="0">
                <a:ln>
                  <a:noFill/>
                </a:ln>
                <a:solidFill>
                  <a:schemeClr val="tx1"/>
                </a:solidFill>
                <a:effectLst/>
                <a:uLnTx/>
                <a:uFill>
                  <a:solidFill>
                    <a:srgbClr val="FFFFFF"/>
                  </a:solidFill>
                </a:uFill>
                <a:latin typeface="Calibri"/>
                <a:ea typeface="+mj-ea"/>
                <a:cs typeface="Calibri"/>
              </a:rPr>
              <a:t>caucus</a:t>
            </a:r>
          </a:p>
        </p:txBody>
      </p:sp>
      <p:sp>
        <p:nvSpPr>
          <p:cNvPr id="4" name="object 2">
            <a:extLst>
              <a:ext uri="{FF2B5EF4-FFF2-40B4-BE49-F238E27FC236}">
                <a16:creationId xmlns:a16="http://schemas.microsoft.com/office/drawing/2014/main" id="{1BF8A439-D800-4EA8-BECB-D4086E9FF4C8}"/>
              </a:ext>
            </a:extLst>
          </p:cNvPr>
          <p:cNvSpPr txBox="1"/>
          <p:nvPr/>
        </p:nvSpPr>
        <p:spPr>
          <a:xfrm>
            <a:off x="642010" y="1000950"/>
            <a:ext cx="8326120" cy="5308313"/>
          </a:xfrm>
          <a:prstGeom prst="rect">
            <a:avLst/>
          </a:prstGeom>
        </p:spPr>
        <p:txBody>
          <a:bodyPr vert="horz" wrap="square" lIns="0" tIns="12700" rIns="0" bIns="0" rtlCol="0">
            <a:spAutoFit/>
          </a:bodyPr>
          <a:lstStyle/>
          <a:p>
            <a:pPr marL="12700" marR="5080">
              <a:lnSpc>
                <a:spcPct val="114999"/>
              </a:lnSpc>
              <a:spcBef>
                <a:spcPts val="100"/>
              </a:spcBef>
            </a:pPr>
            <a:r>
              <a:rPr lang="en-US" sz="2400" kern="0" dirty="0">
                <a:cs typeface="Calibri"/>
              </a:rPr>
              <a:t>T</a:t>
            </a:r>
            <a:r>
              <a:rPr sz="2400" kern="0" dirty="0">
                <a:cs typeface="Calibri"/>
              </a:rPr>
              <a:t>he</a:t>
            </a:r>
            <a:r>
              <a:rPr sz="2400" kern="0" spc="125" dirty="0">
                <a:cs typeface="Calibri"/>
              </a:rPr>
              <a:t> </a:t>
            </a:r>
            <a:r>
              <a:rPr sz="2400" kern="0" dirty="0">
                <a:cs typeface="Calibri"/>
              </a:rPr>
              <a:t>mediator</a:t>
            </a:r>
            <a:r>
              <a:rPr lang="en-US" sz="2400" kern="0" spc="95" dirty="0">
                <a:cs typeface="Calibri"/>
              </a:rPr>
              <a:t> </a:t>
            </a:r>
            <a:r>
              <a:rPr sz="2400" kern="0" spc="110" dirty="0">
                <a:cs typeface="Calibri"/>
              </a:rPr>
              <a:t> </a:t>
            </a:r>
            <a:r>
              <a:rPr sz="2400" kern="0" spc="-10" dirty="0">
                <a:cs typeface="Calibri"/>
              </a:rPr>
              <a:t>share</a:t>
            </a:r>
            <a:r>
              <a:rPr lang="en-US" sz="2400" kern="0" spc="-10" dirty="0">
                <a:cs typeface="Calibri"/>
              </a:rPr>
              <a:t>s</a:t>
            </a:r>
            <a:r>
              <a:rPr sz="2400" kern="0" spc="600" dirty="0">
                <a:cs typeface="Calibri"/>
              </a:rPr>
              <a:t> </a:t>
            </a:r>
            <a:r>
              <a:rPr sz="2400" kern="0" dirty="0">
                <a:cs typeface="Calibri"/>
              </a:rPr>
              <a:t>ideas</a:t>
            </a:r>
            <a:r>
              <a:rPr sz="2400" kern="0" spc="114" dirty="0">
                <a:cs typeface="Calibri"/>
              </a:rPr>
              <a:t> </a:t>
            </a:r>
            <a:r>
              <a:rPr sz="2400" kern="0" dirty="0">
                <a:cs typeface="Calibri"/>
              </a:rPr>
              <a:t>with</a:t>
            </a:r>
            <a:r>
              <a:rPr lang="en-US" sz="2400" kern="0" dirty="0">
                <a:cs typeface="Calibri"/>
              </a:rPr>
              <a:t> each of</a:t>
            </a:r>
            <a:r>
              <a:rPr sz="2400" kern="0" spc="95" dirty="0">
                <a:cs typeface="Calibri"/>
              </a:rPr>
              <a:t> </a:t>
            </a:r>
            <a:r>
              <a:rPr sz="2400" kern="0" dirty="0">
                <a:cs typeface="Calibri"/>
              </a:rPr>
              <a:t>the</a:t>
            </a:r>
            <a:r>
              <a:rPr sz="2400" kern="0" spc="135" dirty="0">
                <a:cs typeface="Calibri"/>
              </a:rPr>
              <a:t> </a:t>
            </a:r>
            <a:r>
              <a:rPr sz="2400" kern="0" dirty="0">
                <a:cs typeface="Calibri"/>
              </a:rPr>
              <a:t>parties</a:t>
            </a:r>
            <a:r>
              <a:rPr sz="2400" kern="0" spc="80" dirty="0">
                <a:cs typeface="Calibri"/>
              </a:rPr>
              <a:t> </a:t>
            </a:r>
            <a:r>
              <a:rPr sz="2400" kern="0" dirty="0">
                <a:cs typeface="Calibri"/>
              </a:rPr>
              <a:t>alone</a:t>
            </a:r>
            <a:r>
              <a:rPr sz="2400" kern="0" spc="120" dirty="0">
                <a:cs typeface="Calibri"/>
              </a:rPr>
              <a:t> </a:t>
            </a:r>
            <a:r>
              <a:rPr sz="2400" kern="0" dirty="0">
                <a:cs typeface="Calibri"/>
              </a:rPr>
              <a:t>in</a:t>
            </a:r>
            <a:r>
              <a:rPr sz="2400" kern="0" spc="140" dirty="0">
                <a:cs typeface="Calibri"/>
              </a:rPr>
              <a:t> </a:t>
            </a:r>
            <a:r>
              <a:rPr sz="2400" kern="0" dirty="0">
                <a:cs typeface="Calibri"/>
              </a:rPr>
              <a:t>single</a:t>
            </a:r>
            <a:r>
              <a:rPr sz="2400" kern="0" spc="110" dirty="0">
                <a:cs typeface="Calibri"/>
              </a:rPr>
              <a:t> </a:t>
            </a:r>
            <a:r>
              <a:rPr sz="2400" kern="0" dirty="0">
                <a:cs typeface="Calibri"/>
              </a:rPr>
              <a:t>sessions</a:t>
            </a:r>
            <a:r>
              <a:rPr lang="en-US" sz="2400" kern="0" spc="95" dirty="0">
                <a:cs typeface="Calibri"/>
              </a:rPr>
              <a:t>.</a:t>
            </a:r>
            <a:endParaRPr sz="2400" kern="0" dirty="0">
              <a:cs typeface="Calibri"/>
            </a:endParaRPr>
          </a:p>
          <a:p>
            <a:pPr marL="354965" indent="-342265">
              <a:spcBef>
                <a:spcPts val="1430"/>
              </a:spcBef>
              <a:buFont typeface="Microsoft Sans Serif"/>
              <a:buChar char="•"/>
              <a:tabLst>
                <a:tab pos="354965" algn="l"/>
              </a:tabLst>
            </a:pPr>
            <a:r>
              <a:rPr sz="2400" kern="0" dirty="0">
                <a:cs typeface="Calibri"/>
              </a:rPr>
              <a:t>can</a:t>
            </a:r>
            <a:r>
              <a:rPr sz="2400" kern="0" spc="80" dirty="0">
                <a:cs typeface="Calibri"/>
              </a:rPr>
              <a:t> </a:t>
            </a:r>
            <a:r>
              <a:rPr sz="2400" kern="0" dirty="0">
                <a:cs typeface="Calibri"/>
              </a:rPr>
              <a:t>encourage</a:t>
            </a:r>
            <a:r>
              <a:rPr sz="2400" kern="0" spc="55" dirty="0">
                <a:cs typeface="Calibri"/>
              </a:rPr>
              <a:t> </a:t>
            </a:r>
            <a:r>
              <a:rPr sz="2400" kern="0" dirty="0">
                <a:cs typeface="Calibri"/>
              </a:rPr>
              <a:t>parties</a:t>
            </a:r>
            <a:r>
              <a:rPr sz="2400" kern="0" spc="60" dirty="0">
                <a:cs typeface="Calibri"/>
              </a:rPr>
              <a:t> </a:t>
            </a:r>
            <a:r>
              <a:rPr sz="2400" kern="0" dirty="0">
                <a:cs typeface="Calibri"/>
              </a:rPr>
              <a:t>to</a:t>
            </a:r>
            <a:r>
              <a:rPr sz="2400" kern="0" spc="80" dirty="0">
                <a:cs typeface="Calibri"/>
              </a:rPr>
              <a:t> </a:t>
            </a:r>
            <a:r>
              <a:rPr sz="2400" kern="0" dirty="0">
                <a:cs typeface="Calibri"/>
              </a:rPr>
              <a:t>explore</a:t>
            </a:r>
            <a:r>
              <a:rPr sz="2400" kern="0" spc="60" dirty="0">
                <a:cs typeface="Calibri"/>
              </a:rPr>
              <a:t> </a:t>
            </a:r>
            <a:r>
              <a:rPr sz="2400" kern="0" dirty="0">
                <a:cs typeface="Calibri"/>
              </a:rPr>
              <a:t>the</a:t>
            </a:r>
            <a:r>
              <a:rPr sz="2400" kern="0" spc="90" dirty="0">
                <a:cs typeface="Calibri"/>
              </a:rPr>
              <a:t> </a:t>
            </a:r>
            <a:r>
              <a:rPr sz="2400" kern="0" dirty="0">
                <a:cs typeface="Calibri"/>
              </a:rPr>
              <a:t>‘what</a:t>
            </a:r>
            <a:r>
              <a:rPr sz="2400" kern="0" spc="60" dirty="0">
                <a:cs typeface="Calibri"/>
              </a:rPr>
              <a:t> </a:t>
            </a:r>
            <a:r>
              <a:rPr sz="2400" kern="0" dirty="0">
                <a:cs typeface="Calibri"/>
              </a:rPr>
              <a:t>ifs’</a:t>
            </a:r>
            <a:r>
              <a:rPr sz="2400" kern="0" spc="90" dirty="0">
                <a:cs typeface="Calibri"/>
              </a:rPr>
              <a:t> </a:t>
            </a:r>
            <a:r>
              <a:rPr sz="2400" kern="0" dirty="0">
                <a:cs typeface="Calibri"/>
              </a:rPr>
              <a:t>of</a:t>
            </a:r>
            <a:r>
              <a:rPr sz="2400" kern="0" spc="95" dirty="0">
                <a:cs typeface="Calibri"/>
              </a:rPr>
              <a:t> </a:t>
            </a:r>
            <a:r>
              <a:rPr sz="2400" kern="0" dirty="0">
                <a:cs typeface="Calibri"/>
              </a:rPr>
              <a:t>a</a:t>
            </a:r>
            <a:r>
              <a:rPr sz="2400" kern="0" spc="105" dirty="0">
                <a:cs typeface="Calibri"/>
              </a:rPr>
              <a:t> </a:t>
            </a:r>
            <a:r>
              <a:rPr sz="2400" kern="0" spc="-10" dirty="0">
                <a:cs typeface="Calibri"/>
              </a:rPr>
              <a:t>situation</a:t>
            </a:r>
            <a:endParaRPr lang="en-US" sz="2400" kern="0" spc="-10" dirty="0">
              <a:cs typeface="Calibri"/>
            </a:endParaRPr>
          </a:p>
          <a:p>
            <a:pPr marL="354965" indent="-342265">
              <a:spcBef>
                <a:spcPts val="1430"/>
              </a:spcBef>
              <a:buFont typeface="Microsoft Sans Serif"/>
              <a:buChar char="•"/>
              <a:tabLst>
                <a:tab pos="354965" algn="l"/>
              </a:tabLst>
            </a:pPr>
            <a:endParaRPr sz="2400" kern="0" dirty="0">
              <a:cs typeface="Calibri"/>
            </a:endParaRPr>
          </a:p>
          <a:p>
            <a:pPr marL="354965" indent="-342265">
              <a:spcBef>
                <a:spcPts val="434"/>
              </a:spcBef>
              <a:buFont typeface="Microsoft Sans Serif"/>
              <a:buChar char="•"/>
              <a:tabLst>
                <a:tab pos="354965" algn="l"/>
              </a:tabLst>
            </a:pPr>
            <a:r>
              <a:rPr sz="2400" kern="0" dirty="0">
                <a:cs typeface="Calibri"/>
              </a:rPr>
              <a:t>make</a:t>
            </a:r>
            <a:r>
              <a:rPr sz="2400" kern="0" spc="90" dirty="0">
                <a:cs typeface="Calibri"/>
              </a:rPr>
              <a:t> </a:t>
            </a:r>
            <a:r>
              <a:rPr sz="2400" kern="0" dirty="0">
                <a:cs typeface="Calibri"/>
              </a:rPr>
              <a:t>appeals</a:t>
            </a:r>
            <a:r>
              <a:rPr sz="2400" kern="0" spc="80" dirty="0">
                <a:cs typeface="Calibri"/>
              </a:rPr>
              <a:t> </a:t>
            </a:r>
            <a:r>
              <a:rPr sz="2400" kern="0" dirty="0">
                <a:cs typeface="Calibri"/>
              </a:rPr>
              <a:t>to</a:t>
            </a:r>
            <a:r>
              <a:rPr sz="2400" kern="0" spc="100" dirty="0">
                <a:cs typeface="Calibri"/>
              </a:rPr>
              <a:t> </a:t>
            </a:r>
            <a:r>
              <a:rPr sz="2400" kern="0" dirty="0">
                <a:cs typeface="Calibri"/>
              </a:rPr>
              <a:t>a</a:t>
            </a:r>
            <a:r>
              <a:rPr sz="2400" kern="0" spc="110" dirty="0">
                <a:cs typeface="Calibri"/>
              </a:rPr>
              <a:t> </a:t>
            </a:r>
            <a:r>
              <a:rPr sz="2400" kern="0" dirty="0">
                <a:cs typeface="Calibri"/>
              </a:rPr>
              <a:t>single</a:t>
            </a:r>
            <a:r>
              <a:rPr sz="2400" kern="0" spc="85" dirty="0">
                <a:cs typeface="Calibri"/>
              </a:rPr>
              <a:t> </a:t>
            </a:r>
            <a:r>
              <a:rPr sz="2400" kern="0" dirty="0">
                <a:cs typeface="Calibri"/>
              </a:rPr>
              <a:t>party</a:t>
            </a:r>
            <a:r>
              <a:rPr sz="2400" kern="0" spc="80" dirty="0">
                <a:cs typeface="Calibri"/>
              </a:rPr>
              <a:t> </a:t>
            </a:r>
            <a:r>
              <a:rPr sz="2400" kern="0" dirty="0">
                <a:cs typeface="Calibri"/>
              </a:rPr>
              <a:t>to</a:t>
            </a:r>
            <a:r>
              <a:rPr sz="2400" kern="0" spc="114" dirty="0">
                <a:cs typeface="Calibri"/>
              </a:rPr>
              <a:t> </a:t>
            </a:r>
            <a:r>
              <a:rPr sz="2400" kern="0" dirty="0">
                <a:cs typeface="Calibri"/>
              </a:rPr>
              <a:t>adopt</a:t>
            </a:r>
            <a:r>
              <a:rPr sz="2400" kern="0" spc="100" dirty="0">
                <a:cs typeface="Calibri"/>
              </a:rPr>
              <a:t> </a:t>
            </a:r>
            <a:r>
              <a:rPr sz="2400" kern="0" dirty="0">
                <a:cs typeface="Calibri"/>
              </a:rPr>
              <a:t>more</a:t>
            </a:r>
            <a:r>
              <a:rPr sz="2400" kern="0" spc="105" dirty="0">
                <a:cs typeface="Calibri"/>
              </a:rPr>
              <a:t> </a:t>
            </a:r>
            <a:r>
              <a:rPr sz="2400" kern="0" dirty="0">
                <a:cs typeface="Calibri"/>
              </a:rPr>
              <a:t>realistic</a:t>
            </a:r>
            <a:r>
              <a:rPr sz="2400" kern="0" spc="75" dirty="0">
                <a:cs typeface="Calibri"/>
              </a:rPr>
              <a:t> </a:t>
            </a:r>
            <a:r>
              <a:rPr sz="2400" kern="0" spc="-10" dirty="0">
                <a:cs typeface="Calibri"/>
              </a:rPr>
              <a:t>goals</a:t>
            </a:r>
            <a:endParaRPr lang="en-US" sz="2400" kern="0" spc="-10" dirty="0">
              <a:cs typeface="Calibri"/>
            </a:endParaRPr>
          </a:p>
          <a:p>
            <a:pPr marL="354965" indent="-342265">
              <a:spcBef>
                <a:spcPts val="434"/>
              </a:spcBef>
              <a:buFont typeface="Microsoft Sans Serif"/>
              <a:buChar char="•"/>
              <a:tabLst>
                <a:tab pos="354965" algn="l"/>
              </a:tabLst>
            </a:pPr>
            <a:endParaRPr sz="2400" kern="0" dirty="0">
              <a:cs typeface="Calibri"/>
            </a:endParaRPr>
          </a:p>
          <a:p>
            <a:pPr marL="354965" indent="-342265">
              <a:spcBef>
                <a:spcPts val="430"/>
              </a:spcBef>
              <a:buFont typeface="Microsoft Sans Serif"/>
              <a:buChar char="•"/>
              <a:tabLst>
                <a:tab pos="354965" algn="l"/>
              </a:tabLst>
            </a:pPr>
            <a:r>
              <a:rPr sz="2400" kern="0" dirty="0">
                <a:cs typeface="Calibri"/>
              </a:rPr>
              <a:t>discover</a:t>
            </a:r>
            <a:r>
              <a:rPr sz="2400" kern="0" spc="100" dirty="0">
                <a:cs typeface="Calibri"/>
              </a:rPr>
              <a:t> </a:t>
            </a:r>
            <a:r>
              <a:rPr sz="2400" kern="0" dirty="0">
                <a:cs typeface="Calibri"/>
              </a:rPr>
              <a:t>limits</a:t>
            </a:r>
            <a:r>
              <a:rPr sz="2400" kern="0" spc="95" dirty="0">
                <a:cs typeface="Calibri"/>
              </a:rPr>
              <a:t> </a:t>
            </a:r>
            <a:r>
              <a:rPr sz="2400" kern="0" dirty="0">
                <a:cs typeface="Calibri"/>
              </a:rPr>
              <a:t>of</a:t>
            </a:r>
            <a:r>
              <a:rPr sz="2400" kern="0" spc="135" dirty="0">
                <a:cs typeface="Calibri"/>
              </a:rPr>
              <a:t> </a:t>
            </a:r>
            <a:r>
              <a:rPr sz="2400" kern="0" dirty="0">
                <a:cs typeface="Calibri"/>
              </a:rPr>
              <a:t>each</a:t>
            </a:r>
            <a:r>
              <a:rPr sz="2400" kern="0" spc="114" dirty="0">
                <a:cs typeface="Calibri"/>
              </a:rPr>
              <a:t> </a:t>
            </a:r>
            <a:r>
              <a:rPr sz="2400" kern="0" dirty="0">
                <a:cs typeface="Calibri"/>
              </a:rPr>
              <a:t>party’s</a:t>
            </a:r>
            <a:r>
              <a:rPr sz="2400" kern="0" spc="75" dirty="0">
                <a:cs typeface="Calibri"/>
              </a:rPr>
              <a:t> </a:t>
            </a:r>
            <a:r>
              <a:rPr sz="2400" kern="0" spc="-10" dirty="0">
                <a:cs typeface="Calibri"/>
              </a:rPr>
              <a:t>position</a:t>
            </a:r>
            <a:endParaRPr lang="en-US" sz="2400" kern="0" spc="-10" dirty="0">
              <a:cs typeface="Calibri"/>
            </a:endParaRPr>
          </a:p>
          <a:p>
            <a:pPr marL="12700">
              <a:spcBef>
                <a:spcPts val="434"/>
              </a:spcBef>
              <a:tabLst>
                <a:tab pos="354965" algn="l"/>
              </a:tabLst>
            </a:pPr>
            <a:endParaRPr sz="2400" kern="0" dirty="0">
              <a:cs typeface="Calibri"/>
            </a:endParaRPr>
          </a:p>
          <a:p>
            <a:pPr marL="354965" indent="-342265">
              <a:spcBef>
                <a:spcPts val="430"/>
              </a:spcBef>
              <a:buFont typeface="Microsoft Sans Serif"/>
              <a:buChar char="•"/>
              <a:tabLst>
                <a:tab pos="354965" algn="l"/>
              </a:tabLst>
            </a:pPr>
            <a:r>
              <a:rPr sz="2400" kern="0" dirty="0">
                <a:cs typeface="Calibri"/>
              </a:rPr>
              <a:t>clarify</a:t>
            </a:r>
            <a:r>
              <a:rPr sz="2400" kern="0" spc="105" dirty="0">
                <a:cs typeface="Calibri"/>
              </a:rPr>
              <a:t> </a:t>
            </a:r>
            <a:r>
              <a:rPr sz="2400" kern="0" dirty="0">
                <a:cs typeface="Calibri"/>
              </a:rPr>
              <a:t>the</a:t>
            </a:r>
            <a:r>
              <a:rPr sz="2400" kern="0" spc="145" dirty="0">
                <a:cs typeface="Calibri"/>
              </a:rPr>
              <a:t> </a:t>
            </a:r>
            <a:r>
              <a:rPr sz="2400" kern="0" dirty="0">
                <a:cs typeface="Calibri"/>
              </a:rPr>
              <a:t>other</a:t>
            </a:r>
            <a:r>
              <a:rPr sz="2400" kern="0" spc="135" dirty="0">
                <a:cs typeface="Calibri"/>
              </a:rPr>
              <a:t> </a:t>
            </a:r>
            <a:r>
              <a:rPr sz="2400" kern="0" dirty="0">
                <a:cs typeface="Calibri"/>
              </a:rPr>
              <a:t>party’s</a:t>
            </a:r>
            <a:r>
              <a:rPr sz="2400" kern="0" spc="114" dirty="0">
                <a:cs typeface="Calibri"/>
              </a:rPr>
              <a:t> </a:t>
            </a:r>
            <a:r>
              <a:rPr sz="2400" kern="0" spc="-10" dirty="0">
                <a:cs typeface="Calibri"/>
              </a:rPr>
              <a:t>position</a:t>
            </a:r>
            <a:endParaRPr lang="en-US" sz="2400" kern="0" spc="-10" dirty="0">
              <a:cs typeface="Calibri"/>
            </a:endParaRPr>
          </a:p>
          <a:p>
            <a:pPr marL="354965" indent="-342265">
              <a:spcBef>
                <a:spcPts val="430"/>
              </a:spcBef>
              <a:buFont typeface="Microsoft Sans Serif"/>
              <a:buChar char="•"/>
              <a:tabLst>
                <a:tab pos="354965" algn="l"/>
              </a:tabLst>
            </a:pPr>
            <a:endParaRPr sz="2400" kern="0" dirty="0">
              <a:cs typeface="Calibri"/>
            </a:endParaRPr>
          </a:p>
          <a:p>
            <a:pPr marL="355600" marR="201295" indent="-342900">
              <a:lnSpc>
                <a:spcPct val="114999"/>
              </a:lnSpc>
              <a:buFont typeface="Microsoft Sans Serif"/>
              <a:buChar char="•"/>
              <a:tabLst>
                <a:tab pos="355600" algn="l"/>
              </a:tabLst>
            </a:pPr>
            <a:r>
              <a:rPr sz="2400" kern="0" dirty="0">
                <a:cs typeface="Calibri"/>
              </a:rPr>
              <a:t>Provide</a:t>
            </a:r>
            <a:r>
              <a:rPr sz="2400" kern="0" spc="110" dirty="0">
                <a:cs typeface="Calibri"/>
              </a:rPr>
              <a:t> </a:t>
            </a:r>
            <a:r>
              <a:rPr sz="2400" kern="0" dirty="0">
                <a:cs typeface="Calibri"/>
              </a:rPr>
              <a:t>an</a:t>
            </a:r>
            <a:r>
              <a:rPr sz="2400" kern="0" spc="130" dirty="0">
                <a:cs typeface="Calibri"/>
              </a:rPr>
              <a:t> </a:t>
            </a:r>
            <a:r>
              <a:rPr sz="2400" kern="0" dirty="0">
                <a:cs typeface="Calibri"/>
              </a:rPr>
              <a:t>opportunity</a:t>
            </a:r>
            <a:r>
              <a:rPr sz="2400" kern="0" spc="80" dirty="0">
                <a:cs typeface="Calibri"/>
              </a:rPr>
              <a:t> </a:t>
            </a:r>
            <a:r>
              <a:rPr sz="2400" kern="0" dirty="0">
                <a:cs typeface="Calibri"/>
              </a:rPr>
              <a:t>for</a:t>
            </a:r>
            <a:r>
              <a:rPr sz="2400" kern="0" spc="130" dirty="0">
                <a:cs typeface="Calibri"/>
              </a:rPr>
              <a:t> </a:t>
            </a:r>
            <a:r>
              <a:rPr sz="2400" kern="0" dirty="0">
                <a:cs typeface="Calibri"/>
              </a:rPr>
              <a:t>each</a:t>
            </a:r>
            <a:r>
              <a:rPr sz="2400" kern="0" spc="85" dirty="0">
                <a:cs typeface="Calibri"/>
              </a:rPr>
              <a:t> </a:t>
            </a:r>
            <a:r>
              <a:rPr sz="2400" kern="0" dirty="0">
                <a:cs typeface="Calibri"/>
              </a:rPr>
              <a:t>party</a:t>
            </a:r>
            <a:r>
              <a:rPr sz="2400" kern="0" spc="90" dirty="0">
                <a:cs typeface="Calibri"/>
              </a:rPr>
              <a:t> </a:t>
            </a:r>
            <a:r>
              <a:rPr sz="2400" kern="0" dirty="0">
                <a:cs typeface="Calibri"/>
              </a:rPr>
              <a:t>to</a:t>
            </a:r>
            <a:r>
              <a:rPr sz="2400" kern="0" spc="110" dirty="0">
                <a:cs typeface="Calibri"/>
              </a:rPr>
              <a:t> </a:t>
            </a:r>
            <a:r>
              <a:rPr sz="2400" kern="0" dirty="0">
                <a:cs typeface="Calibri"/>
              </a:rPr>
              <a:t>express</a:t>
            </a:r>
            <a:r>
              <a:rPr sz="2400" kern="0" spc="85" dirty="0">
                <a:cs typeface="Calibri"/>
              </a:rPr>
              <a:t> </a:t>
            </a:r>
            <a:r>
              <a:rPr sz="2400" kern="0" dirty="0">
                <a:cs typeface="Calibri"/>
              </a:rPr>
              <a:t>feelings</a:t>
            </a:r>
            <a:r>
              <a:rPr sz="2400" kern="0" spc="90" dirty="0">
                <a:cs typeface="Calibri"/>
              </a:rPr>
              <a:t> </a:t>
            </a:r>
            <a:r>
              <a:rPr sz="2400" kern="0" spc="-25" dirty="0">
                <a:cs typeface="Calibri"/>
              </a:rPr>
              <a:t>and </a:t>
            </a:r>
            <a:r>
              <a:rPr sz="2400" kern="0" spc="-10" dirty="0">
                <a:cs typeface="Calibri"/>
              </a:rPr>
              <a:t>thoughts</a:t>
            </a:r>
            <a:endParaRPr sz="2400" kern="0" dirty="0">
              <a:cs typeface="Calibri"/>
            </a:endParaRPr>
          </a:p>
        </p:txBody>
      </p:sp>
    </p:spTree>
    <p:extLst>
      <p:ext uri="{BB962C8B-B14F-4D97-AF65-F5344CB8AC3E}">
        <p14:creationId xmlns:p14="http://schemas.microsoft.com/office/powerpoint/2010/main" val="1432171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object 4">
            <a:extLst>
              <a:ext uri="{FF2B5EF4-FFF2-40B4-BE49-F238E27FC236}">
                <a16:creationId xmlns:a16="http://schemas.microsoft.com/office/drawing/2014/main" id="{161F23CE-4E74-4E98-BDC0-865F4788F479}"/>
              </a:ext>
            </a:extLst>
          </p:cNvPr>
          <p:cNvSpPr txBox="1">
            <a:spLocks/>
          </p:cNvSpPr>
          <p:nvPr/>
        </p:nvSpPr>
        <p:spPr>
          <a:xfrm>
            <a:off x="548741" y="131573"/>
            <a:ext cx="11211850" cy="627736"/>
          </a:xfrm>
          <a:prstGeom prst="rect">
            <a:avLst/>
          </a:prstGeom>
        </p:spPr>
        <p:txBody>
          <a:bodyPr vert="horz" wrap="square" lIns="0" tIns="12065" rIns="0" bIns="0" rtlCol="0">
            <a:spAutoFit/>
          </a:bodyPr>
          <a:lstStyle>
            <a:lvl1pPr>
              <a:defRPr sz="3200" b="1" i="0">
                <a:solidFill>
                  <a:schemeClr val="bg1"/>
                </a:solidFill>
                <a:latin typeface="Calibri"/>
                <a:ea typeface="+mj-ea"/>
                <a:cs typeface="Calibri"/>
              </a:defRPr>
            </a:lvl1pPr>
          </a:lstStyle>
          <a:p>
            <a:pPr marL="12700" marR="0" lvl="0" indent="0" defTabSz="914400" eaLnBrk="1" fontAlgn="auto" latinLnBrk="0" hangingPunct="1">
              <a:lnSpc>
                <a:spcPct val="100000"/>
              </a:lnSpc>
              <a:spcBef>
                <a:spcPts val="95"/>
              </a:spcBef>
              <a:spcAft>
                <a:spcPts val="0"/>
              </a:spcAft>
              <a:buClrTx/>
              <a:buSzTx/>
              <a:buFontTx/>
              <a:buNone/>
              <a:tabLst/>
              <a:defRPr/>
            </a:pPr>
            <a:r>
              <a:rPr kumimoji="0" lang="en-GB" sz="4000" b="0" i="0" u="none" strike="noStrike" kern="0" cap="none" spc="0" normalizeH="0" baseline="0" noProof="0" dirty="0">
                <a:ln>
                  <a:noFill/>
                </a:ln>
                <a:solidFill>
                  <a:schemeClr val="tx1"/>
                </a:solidFill>
                <a:effectLst/>
                <a:uLnTx/>
                <a:uFillTx/>
                <a:latin typeface="Calibri"/>
                <a:ea typeface="+mj-ea"/>
                <a:cs typeface="Calibri"/>
              </a:rPr>
              <a:t>Stage</a:t>
            </a:r>
            <a:r>
              <a:rPr kumimoji="0" lang="en-GB" sz="4000" b="0" i="0" u="none" strike="noStrike" kern="0" cap="none" spc="-65" normalizeH="0" baseline="0" noProof="0" dirty="0">
                <a:ln>
                  <a:noFill/>
                </a:ln>
                <a:solidFill>
                  <a:schemeClr val="tx1"/>
                </a:solidFill>
                <a:effectLst/>
                <a:uLnTx/>
                <a:uFillTx/>
                <a:latin typeface="Calibri"/>
                <a:ea typeface="+mj-ea"/>
                <a:cs typeface="Calibri"/>
              </a:rPr>
              <a:t> </a:t>
            </a:r>
            <a:r>
              <a:rPr kumimoji="0" lang="en-GB" sz="4000" b="0" i="0" u="none" strike="noStrike" kern="0" cap="none" spc="0" normalizeH="0" baseline="0" noProof="0" dirty="0">
                <a:ln>
                  <a:noFill/>
                </a:ln>
                <a:solidFill>
                  <a:schemeClr val="tx1"/>
                </a:solidFill>
                <a:effectLst/>
                <a:uLnTx/>
                <a:uFillTx/>
                <a:latin typeface="Calibri"/>
                <a:ea typeface="+mj-ea"/>
                <a:cs typeface="Calibri"/>
              </a:rPr>
              <a:t>4-</a:t>
            </a:r>
            <a:r>
              <a:rPr kumimoji="0" lang="en-GB" sz="4000" b="0" i="0" u="none" strike="noStrike" kern="0" cap="none" spc="-45" normalizeH="0" baseline="0" noProof="0" dirty="0">
                <a:ln>
                  <a:noFill/>
                </a:ln>
                <a:solidFill>
                  <a:schemeClr val="tx1"/>
                </a:solidFill>
                <a:effectLst/>
                <a:uLnTx/>
                <a:uFillTx/>
                <a:latin typeface="Calibri"/>
                <a:ea typeface="+mj-ea"/>
                <a:cs typeface="Calibri"/>
              </a:rPr>
              <a:t> </a:t>
            </a:r>
            <a:r>
              <a:rPr kumimoji="0" lang="en-GB" sz="4000" b="0" i="0" u="none" strike="noStrike" kern="0" cap="none" spc="0" normalizeH="0" baseline="0" noProof="0" dirty="0">
                <a:ln>
                  <a:noFill/>
                </a:ln>
                <a:solidFill>
                  <a:schemeClr val="tx1"/>
                </a:solidFill>
                <a:effectLst/>
                <a:uLnTx/>
                <a:uFillTx/>
                <a:latin typeface="Calibri"/>
                <a:ea typeface="+mj-ea"/>
                <a:cs typeface="Calibri"/>
              </a:rPr>
              <a:t>Writing</a:t>
            </a:r>
            <a:r>
              <a:rPr kumimoji="0" lang="en-GB" sz="4000" b="0" i="0" u="none" strike="noStrike" kern="0" cap="none" spc="-40" normalizeH="0" baseline="0" noProof="0" dirty="0">
                <a:ln>
                  <a:noFill/>
                </a:ln>
                <a:solidFill>
                  <a:schemeClr val="tx1"/>
                </a:solidFill>
                <a:effectLst/>
                <a:uLnTx/>
                <a:uFillTx/>
                <a:latin typeface="Calibri"/>
                <a:ea typeface="+mj-ea"/>
                <a:cs typeface="Calibri"/>
              </a:rPr>
              <a:t> </a:t>
            </a:r>
            <a:r>
              <a:rPr kumimoji="0" lang="en-GB" sz="4000" b="0" i="0" u="none" strike="noStrike" kern="0" cap="none" spc="0" normalizeH="0" baseline="0" noProof="0" dirty="0">
                <a:ln>
                  <a:noFill/>
                </a:ln>
                <a:solidFill>
                  <a:schemeClr val="tx1"/>
                </a:solidFill>
                <a:effectLst/>
                <a:uLnTx/>
                <a:uFillTx/>
                <a:latin typeface="Calibri"/>
                <a:ea typeface="+mj-ea"/>
                <a:cs typeface="Calibri"/>
              </a:rPr>
              <a:t>an</a:t>
            </a:r>
            <a:r>
              <a:rPr kumimoji="0" lang="en-GB" sz="4000" b="0" i="0" u="none" strike="noStrike" kern="0" cap="none" spc="-50" normalizeH="0" baseline="0" noProof="0" dirty="0">
                <a:ln>
                  <a:noFill/>
                </a:ln>
                <a:solidFill>
                  <a:schemeClr val="tx1"/>
                </a:solidFill>
                <a:effectLst/>
                <a:uLnTx/>
                <a:uFillTx/>
                <a:latin typeface="Calibri"/>
                <a:ea typeface="+mj-ea"/>
                <a:cs typeface="Calibri"/>
              </a:rPr>
              <a:t> </a:t>
            </a:r>
            <a:r>
              <a:rPr kumimoji="0" lang="en-GB" sz="4000" b="0" i="0" u="none" strike="noStrike" kern="0" cap="none" spc="-10" normalizeH="0" baseline="0" noProof="0" dirty="0" smtClean="0">
                <a:ln>
                  <a:noFill/>
                </a:ln>
                <a:solidFill>
                  <a:schemeClr val="tx1"/>
                </a:solidFill>
                <a:effectLst/>
                <a:uLnTx/>
                <a:uFillTx/>
                <a:latin typeface="Calibri"/>
                <a:ea typeface="+mj-ea"/>
                <a:cs typeface="Calibri"/>
              </a:rPr>
              <a:t>agreement </a:t>
            </a:r>
            <a:r>
              <a:rPr kumimoji="0" lang="en-GB" sz="2400" b="0" i="0" u="none" strike="noStrike" kern="0" cap="none" spc="-10" normalizeH="0" baseline="0" noProof="0" dirty="0" smtClean="0">
                <a:ln>
                  <a:noFill/>
                </a:ln>
                <a:solidFill>
                  <a:schemeClr val="tx1"/>
                </a:solidFill>
                <a:effectLst/>
                <a:uLnTx/>
                <a:uFillTx/>
                <a:latin typeface="Calibri"/>
                <a:ea typeface="+mj-ea"/>
                <a:cs typeface="Calibri"/>
              </a:rPr>
              <a:t>(</a:t>
            </a:r>
            <a:r>
              <a:rPr kumimoji="0" lang="en-GB" sz="2400" b="0" i="1" u="none" strike="noStrike" kern="0" cap="none" spc="-10" normalizeH="0" baseline="0" noProof="0" dirty="0">
                <a:ln>
                  <a:noFill/>
                </a:ln>
                <a:solidFill>
                  <a:schemeClr val="tx1"/>
                </a:solidFill>
                <a:effectLst/>
                <a:uLnTx/>
                <a:uFillTx/>
                <a:latin typeface="Calibri"/>
                <a:ea typeface="+mj-ea"/>
                <a:cs typeface="Calibri"/>
              </a:rPr>
              <a:t>Role</a:t>
            </a:r>
            <a:r>
              <a:rPr kumimoji="0" lang="en-GB" sz="2400" b="0" i="1" u="none" strike="noStrike" kern="0" cap="none" spc="-80" normalizeH="0" baseline="0" noProof="0" dirty="0">
                <a:ln>
                  <a:noFill/>
                </a:ln>
                <a:solidFill>
                  <a:schemeClr val="tx1"/>
                </a:solidFill>
                <a:effectLst/>
                <a:uLnTx/>
                <a:uFillTx/>
                <a:latin typeface="Calibri"/>
                <a:ea typeface="+mj-ea"/>
                <a:cs typeface="Calibri"/>
              </a:rPr>
              <a:t> </a:t>
            </a:r>
            <a:r>
              <a:rPr kumimoji="0" lang="en-GB" sz="2400" b="0" i="1" u="none" strike="noStrike" kern="0" cap="none" spc="0" normalizeH="0" baseline="0" noProof="0" dirty="0">
                <a:ln>
                  <a:noFill/>
                </a:ln>
                <a:solidFill>
                  <a:schemeClr val="tx1"/>
                </a:solidFill>
                <a:effectLst/>
                <a:uLnTx/>
                <a:uFillTx/>
                <a:latin typeface="Calibri"/>
                <a:ea typeface="+mj-ea"/>
                <a:cs typeface="Calibri"/>
              </a:rPr>
              <a:t>of</a:t>
            </a:r>
            <a:r>
              <a:rPr kumimoji="0" lang="en-GB" sz="2400" b="0" i="1" u="none" strike="noStrike" kern="0" cap="none" spc="-40" normalizeH="0" baseline="0" noProof="0" dirty="0">
                <a:ln>
                  <a:noFill/>
                </a:ln>
                <a:solidFill>
                  <a:schemeClr val="tx1"/>
                </a:solidFill>
                <a:effectLst/>
                <a:uLnTx/>
                <a:uFillTx/>
                <a:latin typeface="Calibri"/>
                <a:ea typeface="+mj-ea"/>
                <a:cs typeface="Calibri"/>
              </a:rPr>
              <a:t> </a:t>
            </a:r>
            <a:r>
              <a:rPr kumimoji="0" lang="en-GB" sz="2400" b="0" i="1" u="none" strike="noStrike" kern="0" cap="none" spc="0" normalizeH="0" baseline="0" noProof="0" dirty="0">
                <a:ln>
                  <a:noFill/>
                </a:ln>
                <a:solidFill>
                  <a:schemeClr val="tx1"/>
                </a:solidFill>
                <a:effectLst/>
                <a:uLnTx/>
                <a:uFillTx/>
                <a:latin typeface="Calibri"/>
                <a:ea typeface="+mj-ea"/>
                <a:cs typeface="Calibri"/>
              </a:rPr>
              <a:t>Advocate</a:t>
            </a:r>
            <a:r>
              <a:rPr kumimoji="0" lang="en-GB" sz="2400" b="0" i="1" u="none" strike="noStrike" kern="0" cap="none" spc="-65" normalizeH="0" baseline="0" noProof="0" dirty="0">
                <a:ln>
                  <a:noFill/>
                </a:ln>
                <a:solidFill>
                  <a:schemeClr val="tx1"/>
                </a:solidFill>
                <a:effectLst/>
                <a:uLnTx/>
                <a:uFillTx/>
                <a:latin typeface="Calibri"/>
                <a:ea typeface="+mj-ea"/>
                <a:cs typeface="Calibri"/>
              </a:rPr>
              <a:t> </a:t>
            </a:r>
            <a:r>
              <a:rPr kumimoji="0" lang="en-GB" sz="2400" b="0" i="1" u="none" strike="noStrike" kern="0" cap="none" spc="0" normalizeH="0" baseline="0" noProof="0" dirty="0">
                <a:ln>
                  <a:noFill/>
                </a:ln>
                <a:solidFill>
                  <a:schemeClr val="tx1"/>
                </a:solidFill>
                <a:effectLst/>
                <a:uLnTx/>
                <a:uFillTx/>
                <a:latin typeface="Calibri"/>
                <a:ea typeface="+mj-ea"/>
                <a:cs typeface="Calibri"/>
              </a:rPr>
              <a:t>is</a:t>
            </a:r>
            <a:r>
              <a:rPr kumimoji="0" lang="en-GB" sz="2400" b="0" i="1" u="none" strike="noStrike" kern="0" cap="none" spc="-45" normalizeH="0" baseline="0" noProof="0" dirty="0">
                <a:ln>
                  <a:noFill/>
                </a:ln>
                <a:solidFill>
                  <a:schemeClr val="tx1"/>
                </a:solidFill>
                <a:effectLst/>
                <a:uLnTx/>
                <a:uFillTx/>
                <a:latin typeface="Calibri"/>
                <a:ea typeface="+mj-ea"/>
                <a:cs typeface="Calibri"/>
              </a:rPr>
              <a:t> </a:t>
            </a:r>
            <a:r>
              <a:rPr kumimoji="0" lang="en-GB" sz="2400" b="0" i="1" u="none" strike="noStrike" kern="0" cap="none" spc="0" normalizeH="0" baseline="0" noProof="0" dirty="0">
                <a:ln>
                  <a:noFill/>
                </a:ln>
                <a:solidFill>
                  <a:schemeClr val="tx1"/>
                </a:solidFill>
                <a:effectLst/>
                <a:uLnTx/>
                <a:uFillTx/>
                <a:latin typeface="Calibri"/>
                <a:ea typeface="+mj-ea"/>
                <a:cs typeface="Calibri"/>
              </a:rPr>
              <a:t>critical</a:t>
            </a:r>
            <a:r>
              <a:rPr kumimoji="0" lang="en-GB" sz="2400" b="0" i="1" u="none" strike="noStrike" kern="0" cap="none" spc="-10" normalizeH="0" baseline="0" noProof="0" dirty="0">
                <a:ln>
                  <a:noFill/>
                </a:ln>
                <a:solidFill>
                  <a:schemeClr val="tx1"/>
                </a:solidFill>
                <a:effectLst/>
                <a:uLnTx/>
                <a:uFillTx/>
                <a:latin typeface="Calibri"/>
                <a:ea typeface="+mj-ea"/>
                <a:cs typeface="Calibri"/>
              </a:rPr>
              <a:t> here</a:t>
            </a:r>
            <a:r>
              <a:rPr kumimoji="0" lang="en-GB" sz="2000" b="0" i="0" u="none" strike="noStrike" kern="0" cap="none" spc="-10" normalizeH="0" baseline="0" noProof="0" dirty="0">
                <a:ln>
                  <a:noFill/>
                </a:ln>
                <a:solidFill>
                  <a:schemeClr val="tx1"/>
                </a:solidFill>
                <a:effectLst/>
                <a:uLnTx/>
                <a:uFillTx/>
                <a:latin typeface="Calibri"/>
                <a:ea typeface="+mj-ea"/>
                <a:cs typeface="Calibri"/>
              </a:rPr>
              <a:t>)</a:t>
            </a:r>
            <a:endParaRPr kumimoji="0" lang="en-GB" sz="2000" b="1" i="0" u="none" strike="noStrike" kern="0" cap="none" spc="0" normalizeH="0" baseline="0" noProof="0" dirty="0">
              <a:ln>
                <a:noFill/>
              </a:ln>
              <a:solidFill>
                <a:schemeClr val="tx1"/>
              </a:solidFill>
              <a:effectLst/>
              <a:uLnTx/>
              <a:uFillTx/>
              <a:latin typeface="Calibri"/>
              <a:ea typeface="+mj-ea"/>
              <a:cs typeface="Calibri"/>
            </a:endParaRPr>
          </a:p>
        </p:txBody>
      </p:sp>
      <p:pic>
        <p:nvPicPr>
          <p:cNvPr id="4" name="Picture 2" descr="4,600+ Legal Mediation Stock Photos, Pictures &amp; Royalty-Free ...">
            <a:extLst>
              <a:ext uri="{FF2B5EF4-FFF2-40B4-BE49-F238E27FC236}">
                <a16:creationId xmlns:a16="http://schemas.microsoft.com/office/drawing/2014/main" id="{4EFD6FE5-7119-419F-BE5D-7989EBA2AE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741" y="830028"/>
            <a:ext cx="4632859" cy="3334270"/>
          </a:xfrm>
          <a:prstGeom prst="rect">
            <a:avLst/>
          </a:prstGeom>
          <a:noFill/>
          <a:extLst>
            <a:ext uri="{909E8E84-426E-40DD-AFC4-6F175D3DCCD1}">
              <a14:hiddenFill xmlns:a14="http://schemas.microsoft.com/office/drawing/2010/main">
                <a:solidFill>
                  <a:srgbClr val="FFFFFF"/>
                </a:solidFill>
              </a14:hiddenFill>
            </a:ext>
          </a:extLst>
        </p:spPr>
      </p:pic>
      <p:sp>
        <p:nvSpPr>
          <p:cNvPr id="5" name="object 2">
            <a:extLst>
              <a:ext uri="{FF2B5EF4-FFF2-40B4-BE49-F238E27FC236}">
                <a16:creationId xmlns:a16="http://schemas.microsoft.com/office/drawing/2014/main" id="{D72DA099-5F53-4478-8907-CA61427B67E9}"/>
              </a:ext>
            </a:extLst>
          </p:cNvPr>
          <p:cNvSpPr txBox="1"/>
          <p:nvPr/>
        </p:nvSpPr>
        <p:spPr>
          <a:xfrm>
            <a:off x="6471666" y="835108"/>
            <a:ext cx="4958080" cy="5403787"/>
          </a:xfrm>
          <a:prstGeom prst="rect">
            <a:avLst/>
          </a:prstGeom>
        </p:spPr>
        <p:txBody>
          <a:bodyPr vert="horz" wrap="square" lIns="0" tIns="12700" rIns="0" bIns="0" rtlCol="0">
            <a:spAutoFit/>
          </a:bodyPr>
          <a:lstStyle/>
          <a:p>
            <a:pPr marL="295275" marR="32384" indent="-285750">
              <a:lnSpc>
                <a:spcPct val="115100"/>
              </a:lnSpc>
              <a:spcBef>
                <a:spcPts val="100"/>
              </a:spcBef>
              <a:buClr>
                <a:srgbClr val="838894"/>
              </a:buClr>
              <a:buSzPct val="94444"/>
              <a:buFont typeface="Arial" panose="020B0604020202020204" pitchFamily="34" charset="0"/>
              <a:buChar char="•"/>
              <a:tabLst>
                <a:tab pos="191770" algn="l"/>
              </a:tabLst>
            </a:pPr>
            <a:r>
              <a:rPr lang="en-US" sz="2000" kern="0" dirty="0">
                <a:cs typeface="Calibri"/>
              </a:rPr>
              <a:t>Terms of the agreement reduced into writing</a:t>
            </a:r>
          </a:p>
          <a:p>
            <a:pPr marL="295275" marR="32384" indent="-285750">
              <a:lnSpc>
                <a:spcPct val="115100"/>
              </a:lnSpc>
              <a:spcBef>
                <a:spcPts val="100"/>
              </a:spcBef>
              <a:buClr>
                <a:srgbClr val="838894"/>
              </a:buClr>
              <a:buSzPct val="94444"/>
              <a:buFont typeface="Arial" panose="020B0604020202020204" pitchFamily="34" charset="0"/>
              <a:buChar char="•"/>
              <a:tabLst>
                <a:tab pos="191770" algn="l"/>
              </a:tabLst>
            </a:pPr>
            <a:endParaRPr lang="en-US" sz="2000" kern="0" dirty="0">
              <a:cs typeface="Calibri"/>
            </a:endParaRPr>
          </a:p>
          <a:p>
            <a:pPr marL="295275" marR="32384" indent="-285750">
              <a:lnSpc>
                <a:spcPct val="115100"/>
              </a:lnSpc>
              <a:spcBef>
                <a:spcPts val="100"/>
              </a:spcBef>
              <a:buClr>
                <a:srgbClr val="838894"/>
              </a:buClr>
              <a:buSzPct val="94444"/>
              <a:buFont typeface="Arial" panose="020B0604020202020204" pitchFamily="34" charset="0"/>
              <a:buChar char="•"/>
              <a:tabLst>
                <a:tab pos="191770" algn="l"/>
              </a:tabLst>
            </a:pPr>
            <a:r>
              <a:rPr lang="en-US" sz="2000" kern="0" dirty="0">
                <a:cs typeface="Calibri"/>
              </a:rPr>
              <a:t>Settlement agreement must be signed by the parties</a:t>
            </a:r>
          </a:p>
          <a:p>
            <a:pPr marL="295275" marR="32384" indent="-285750">
              <a:lnSpc>
                <a:spcPct val="115100"/>
              </a:lnSpc>
              <a:spcBef>
                <a:spcPts val="100"/>
              </a:spcBef>
              <a:buClr>
                <a:srgbClr val="838894"/>
              </a:buClr>
              <a:buSzPct val="94444"/>
              <a:buFont typeface="Arial" panose="020B0604020202020204" pitchFamily="34" charset="0"/>
              <a:buChar char="•"/>
              <a:tabLst>
                <a:tab pos="191770" algn="l"/>
              </a:tabLst>
            </a:pPr>
            <a:r>
              <a:rPr lang="en-US" sz="2000" kern="0" dirty="0">
                <a:cs typeface="Calibri"/>
              </a:rPr>
              <a:t>Mediator to Endorse settlement agreement</a:t>
            </a:r>
          </a:p>
          <a:p>
            <a:pPr marL="295275" marR="32384" indent="-285750">
              <a:lnSpc>
                <a:spcPct val="115100"/>
              </a:lnSpc>
              <a:spcBef>
                <a:spcPts val="100"/>
              </a:spcBef>
              <a:buClr>
                <a:srgbClr val="838894"/>
              </a:buClr>
              <a:buSzPct val="94444"/>
              <a:buFont typeface="Arial" panose="020B0604020202020204" pitchFamily="34" charset="0"/>
              <a:buChar char="•"/>
              <a:tabLst>
                <a:tab pos="191770" algn="l"/>
              </a:tabLst>
            </a:pPr>
            <a:endParaRPr lang="en-US" sz="2000" kern="0" dirty="0">
              <a:cs typeface="Calibri"/>
            </a:endParaRPr>
          </a:p>
          <a:p>
            <a:pPr marL="295275" marR="32384" indent="-285750">
              <a:lnSpc>
                <a:spcPct val="115100"/>
              </a:lnSpc>
              <a:spcBef>
                <a:spcPts val="100"/>
              </a:spcBef>
              <a:buClr>
                <a:srgbClr val="838894"/>
              </a:buClr>
              <a:buSzPct val="94444"/>
              <a:buFont typeface="Arial" panose="020B0604020202020204" pitchFamily="34" charset="0"/>
              <a:buChar char="•"/>
              <a:tabLst>
                <a:tab pos="191770" algn="l"/>
              </a:tabLst>
            </a:pPr>
            <a:r>
              <a:rPr lang="en-US" sz="2000" kern="0" dirty="0">
                <a:cs typeface="Calibri"/>
              </a:rPr>
              <a:t>Settlement Agreement binding and enforceable</a:t>
            </a:r>
          </a:p>
          <a:p>
            <a:pPr marL="9525" marR="32384">
              <a:lnSpc>
                <a:spcPct val="115100"/>
              </a:lnSpc>
              <a:spcBef>
                <a:spcPts val="100"/>
              </a:spcBef>
              <a:buClr>
                <a:srgbClr val="838894"/>
              </a:buClr>
              <a:buSzPct val="94444"/>
              <a:tabLst>
                <a:tab pos="191770" algn="l"/>
              </a:tabLst>
            </a:pPr>
            <a:r>
              <a:rPr lang="en-US" sz="2000" kern="0" dirty="0">
                <a:cs typeface="Calibri"/>
              </a:rPr>
              <a:t>		- As a contract in private mediation</a:t>
            </a:r>
          </a:p>
          <a:p>
            <a:pPr marL="9525" marR="32384">
              <a:lnSpc>
                <a:spcPct val="115100"/>
              </a:lnSpc>
              <a:spcBef>
                <a:spcPts val="100"/>
              </a:spcBef>
              <a:buClr>
                <a:srgbClr val="838894"/>
              </a:buClr>
              <a:buSzPct val="94444"/>
              <a:tabLst>
                <a:tab pos="191770" algn="l"/>
              </a:tabLst>
            </a:pPr>
            <a:r>
              <a:rPr lang="en-US" sz="2000" kern="0" dirty="0">
                <a:cs typeface="Calibri"/>
              </a:rPr>
              <a:t>		- As Consent Judgement in Court 			   annexed mediation</a:t>
            </a:r>
          </a:p>
          <a:p>
            <a:pPr marL="9525" marR="32384">
              <a:lnSpc>
                <a:spcPct val="115100"/>
              </a:lnSpc>
              <a:spcBef>
                <a:spcPts val="100"/>
              </a:spcBef>
              <a:buClr>
                <a:srgbClr val="838894"/>
              </a:buClr>
              <a:buSzPct val="94444"/>
              <a:tabLst>
                <a:tab pos="191770" algn="l"/>
              </a:tabLst>
            </a:pPr>
            <a:r>
              <a:rPr lang="en-US" sz="2000" kern="0" dirty="0">
                <a:cs typeface="Calibri"/>
              </a:rPr>
              <a:t>		- As International settlement 			agreement  under  Singapore 			Mediation Convention</a:t>
            </a:r>
            <a:endParaRPr sz="2000" kern="0" dirty="0">
              <a:cs typeface="Calibri"/>
            </a:endParaRPr>
          </a:p>
        </p:txBody>
      </p:sp>
    </p:spTree>
    <p:extLst>
      <p:ext uri="{BB962C8B-B14F-4D97-AF65-F5344CB8AC3E}">
        <p14:creationId xmlns:p14="http://schemas.microsoft.com/office/powerpoint/2010/main" val="761668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5411F20E-7380-40DF-BAE8-316D692FC3A1}"/>
              </a:ext>
            </a:extLst>
          </p:cNvPr>
          <p:cNvSpPr txBox="1">
            <a:spLocks/>
          </p:cNvSpPr>
          <p:nvPr/>
        </p:nvSpPr>
        <p:spPr>
          <a:xfrm>
            <a:off x="548741" y="381000"/>
            <a:ext cx="8451215" cy="1243289"/>
          </a:xfrm>
          <a:prstGeom prst="rect">
            <a:avLst/>
          </a:prstGeom>
        </p:spPr>
        <p:txBody>
          <a:bodyPr vert="horz" wrap="square" lIns="0" tIns="12065" rIns="0" bIns="0" rtlCol="0">
            <a:spAutoFit/>
          </a:bodyPr>
          <a:lstStyle>
            <a:lvl1pPr>
              <a:defRPr sz="3200" b="1" i="0">
                <a:solidFill>
                  <a:schemeClr val="bg1"/>
                </a:solidFill>
                <a:latin typeface="Calibri"/>
                <a:ea typeface="+mj-ea"/>
                <a:cs typeface="Calibri"/>
              </a:defRPr>
            </a:lvl1pPr>
          </a:lstStyle>
          <a:p>
            <a:pPr marL="12700">
              <a:spcBef>
                <a:spcPts val="95"/>
              </a:spcBef>
            </a:pPr>
            <a:r>
              <a:rPr lang="en-US" sz="4000" b="0" kern="0" spc="-10" dirty="0">
                <a:solidFill>
                  <a:schemeClr val="tx1"/>
                </a:solidFill>
                <a:latin typeface="+mn-lt"/>
                <a:cs typeface="Corbel"/>
              </a:rPr>
              <a:t>Types of Mediation</a:t>
            </a:r>
            <a:r>
              <a:rPr lang="en-US" sz="4000" b="0" kern="0" spc="-70" dirty="0">
                <a:solidFill>
                  <a:schemeClr val="tx1"/>
                </a:solidFill>
                <a:latin typeface="+mn-lt"/>
                <a:cs typeface="Corbel"/>
              </a:rPr>
              <a:t> </a:t>
            </a:r>
            <a:r>
              <a:rPr lang="en-US" sz="4000" b="0" kern="0" spc="-10" dirty="0">
                <a:solidFill>
                  <a:schemeClr val="tx1"/>
                </a:solidFill>
                <a:latin typeface="+mn-lt"/>
                <a:cs typeface="Corbel"/>
              </a:rPr>
              <a:t/>
            </a:r>
            <a:br>
              <a:rPr lang="en-US" sz="4000" b="0" kern="0" spc="-10" dirty="0">
                <a:solidFill>
                  <a:schemeClr val="tx1"/>
                </a:solidFill>
                <a:latin typeface="+mn-lt"/>
                <a:cs typeface="Corbel"/>
              </a:rPr>
            </a:br>
            <a:endParaRPr lang="en-US" sz="4000" kern="0" dirty="0">
              <a:solidFill>
                <a:schemeClr val="tx1"/>
              </a:solidFill>
              <a:latin typeface="+mn-lt"/>
              <a:cs typeface="Corbel"/>
            </a:endParaRPr>
          </a:p>
        </p:txBody>
      </p:sp>
      <p:sp>
        <p:nvSpPr>
          <p:cNvPr id="3" name="object 2">
            <a:extLst>
              <a:ext uri="{FF2B5EF4-FFF2-40B4-BE49-F238E27FC236}">
                <a16:creationId xmlns:a16="http://schemas.microsoft.com/office/drawing/2014/main" id="{4A2DF0DC-BA9D-48F9-940A-8CCFBCA8B9AF}"/>
              </a:ext>
            </a:extLst>
          </p:cNvPr>
          <p:cNvSpPr txBox="1"/>
          <p:nvPr/>
        </p:nvSpPr>
        <p:spPr>
          <a:xfrm>
            <a:off x="277278" y="1505076"/>
            <a:ext cx="10009505" cy="5325176"/>
          </a:xfrm>
          <a:prstGeom prst="rect">
            <a:avLst/>
          </a:prstGeom>
        </p:spPr>
        <p:txBody>
          <a:bodyPr vert="horz" wrap="square" lIns="0" tIns="13335" rIns="0" bIns="0" rtlCol="0">
            <a:spAutoFit/>
          </a:bodyPr>
          <a:lstStyle/>
          <a:p>
            <a:pPr marL="299085" indent="-286385">
              <a:spcBef>
                <a:spcPts val="105"/>
              </a:spcBef>
              <a:buClr>
                <a:srgbClr val="838894"/>
              </a:buClr>
              <a:buFont typeface="Microsoft Sans Serif"/>
              <a:buChar char="•"/>
              <a:tabLst>
                <a:tab pos="299085" algn="l"/>
              </a:tabLst>
            </a:pPr>
            <a:r>
              <a:rPr lang="en-US" sz="2800" b="1" kern="0" dirty="0">
                <a:latin typeface="Calibri" panose="020F0502020204030204" pitchFamily="34" charset="0"/>
                <a:cs typeface="Calibri" panose="020F0502020204030204" pitchFamily="34" charset="0"/>
              </a:rPr>
              <a:t>Court Annexed Mediation:- </a:t>
            </a:r>
          </a:p>
          <a:p>
            <a:pPr marL="355600" indent="-342900">
              <a:spcBef>
                <a:spcPts val="105"/>
              </a:spcBef>
              <a:buClr>
                <a:srgbClr val="838894"/>
              </a:buClr>
              <a:buFontTx/>
              <a:buChar char="-"/>
              <a:tabLst>
                <a:tab pos="299085" algn="l"/>
              </a:tabLst>
            </a:pPr>
            <a:r>
              <a:rPr lang="en-US" sz="2800" kern="0" dirty="0">
                <a:latin typeface="Calibri" panose="020F0502020204030204" pitchFamily="34" charset="0"/>
                <a:cs typeface="Calibri" panose="020F0502020204030204" pitchFamily="34" charset="0"/>
              </a:rPr>
              <a:t>Judicature (Mediation) rules 2013</a:t>
            </a:r>
          </a:p>
          <a:p>
            <a:pPr marL="355600" indent="-342900">
              <a:spcBef>
                <a:spcPts val="105"/>
              </a:spcBef>
              <a:buClr>
                <a:srgbClr val="838894"/>
              </a:buClr>
              <a:buFontTx/>
              <a:buChar char="-"/>
              <a:tabLst>
                <a:tab pos="299085" algn="l"/>
              </a:tabLst>
            </a:pPr>
            <a:r>
              <a:rPr lang="en-US" sz="2800" kern="0" dirty="0">
                <a:latin typeface="Calibri" panose="020F0502020204030204" pitchFamily="34" charset="0"/>
                <a:cs typeface="Calibri" panose="020F0502020204030204" pitchFamily="34" charset="0"/>
              </a:rPr>
              <a:t>S.18(1) &amp; (2) TAT Act Cap 341</a:t>
            </a:r>
          </a:p>
          <a:p>
            <a:pPr marL="12700">
              <a:spcBef>
                <a:spcPts val="105"/>
              </a:spcBef>
              <a:buClr>
                <a:srgbClr val="838894"/>
              </a:buClr>
              <a:tabLst>
                <a:tab pos="299085" algn="l"/>
              </a:tabLst>
            </a:pPr>
            <a:endParaRPr lang="en-US" sz="2800" kern="0" dirty="0">
              <a:latin typeface="Calibri" panose="020F0502020204030204" pitchFamily="34" charset="0"/>
              <a:cs typeface="Calibri" panose="020F0502020204030204" pitchFamily="34" charset="0"/>
            </a:endParaRPr>
          </a:p>
          <a:p>
            <a:pPr marL="355600" indent="-342900">
              <a:spcBef>
                <a:spcPts val="105"/>
              </a:spcBef>
              <a:buClr>
                <a:srgbClr val="838894"/>
              </a:buClr>
              <a:buFont typeface="Arial" panose="020B0604020202020204" pitchFamily="34" charset="0"/>
              <a:buChar char="•"/>
              <a:tabLst>
                <a:tab pos="299085" algn="l"/>
              </a:tabLst>
            </a:pPr>
            <a:r>
              <a:rPr lang="en-US" sz="2800" b="1" kern="0" dirty="0">
                <a:latin typeface="Calibri" panose="020F0502020204030204" pitchFamily="34" charset="0"/>
                <a:cs typeface="Calibri" panose="020F0502020204030204" pitchFamily="34" charset="0"/>
              </a:rPr>
              <a:t>Private mediation</a:t>
            </a:r>
          </a:p>
          <a:p>
            <a:pPr marL="355600" indent="-342900">
              <a:spcBef>
                <a:spcPts val="105"/>
              </a:spcBef>
              <a:buClr>
                <a:srgbClr val="838894"/>
              </a:buClr>
              <a:buFont typeface="Arial" panose="020B0604020202020204" pitchFamily="34" charset="0"/>
              <a:buChar char="•"/>
              <a:tabLst>
                <a:tab pos="299085" algn="l"/>
              </a:tabLst>
            </a:pPr>
            <a:endParaRPr lang="en-US" sz="2800" kern="0" dirty="0">
              <a:latin typeface="Calibri" panose="020F0502020204030204" pitchFamily="34" charset="0"/>
              <a:cs typeface="Calibri" panose="020F0502020204030204" pitchFamily="34" charset="0"/>
            </a:endParaRPr>
          </a:p>
          <a:p>
            <a:pPr marL="355600" indent="-342900">
              <a:spcBef>
                <a:spcPts val="105"/>
              </a:spcBef>
              <a:buClr>
                <a:srgbClr val="838894"/>
              </a:buClr>
              <a:buFontTx/>
              <a:buChar char="-"/>
              <a:tabLst>
                <a:tab pos="299085" algn="l"/>
              </a:tabLst>
            </a:pPr>
            <a:r>
              <a:rPr lang="en-US" sz="2800" kern="0" dirty="0">
                <a:latin typeface="Calibri" panose="020F0502020204030204" pitchFamily="34" charset="0"/>
                <a:cs typeface="Calibri" panose="020F0502020204030204" pitchFamily="34" charset="0"/>
              </a:rPr>
              <a:t>Contractual – domestic mediation</a:t>
            </a:r>
          </a:p>
          <a:p>
            <a:pPr marL="355600" indent="-342900">
              <a:spcBef>
                <a:spcPts val="105"/>
              </a:spcBef>
              <a:buClr>
                <a:srgbClr val="838894"/>
              </a:buClr>
              <a:buFontTx/>
              <a:buChar char="-"/>
              <a:tabLst>
                <a:tab pos="299085" algn="l"/>
              </a:tabLst>
            </a:pPr>
            <a:endParaRPr lang="en-US" sz="2800" kern="0" dirty="0">
              <a:latin typeface="Calibri" panose="020F0502020204030204" pitchFamily="34" charset="0"/>
              <a:cs typeface="Calibri" panose="020F0502020204030204" pitchFamily="34" charset="0"/>
            </a:endParaRPr>
          </a:p>
          <a:p>
            <a:pPr marL="355600" indent="-342900">
              <a:spcBef>
                <a:spcPts val="105"/>
              </a:spcBef>
              <a:buClr>
                <a:srgbClr val="838894"/>
              </a:buClr>
              <a:buFontTx/>
              <a:buChar char="-"/>
              <a:tabLst>
                <a:tab pos="299085" algn="l"/>
              </a:tabLst>
            </a:pPr>
            <a:r>
              <a:rPr lang="en-US" sz="2800" kern="0" dirty="0">
                <a:latin typeface="Calibri" panose="020F0502020204030204" pitchFamily="34" charset="0"/>
                <a:cs typeface="Calibri" panose="020F0502020204030204" pitchFamily="34" charset="0"/>
              </a:rPr>
              <a:t>Contractual – international mediation:- UNICTRAL Mediation Rules </a:t>
            </a:r>
          </a:p>
          <a:p>
            <a:pPr marL="355600" indent="-342900">
              <a:spcBef>
                <a:spcPts val="105"/>
              </a:spcBef>
              <a:buClr>
                <a:srgbClr val="838894"/>
              </a:buClr>
              <a:buFontTx/>
              <a:buChar char="-"/>
              <a:tabLst>
                <a:tab pos="299085" algn="l"/>
              </a:tabLst>
            </a:pPr>
            <a:r>
              <a:rPr lang="en-US" sz="2800" kern="0" dirty="0">
                <a:latin typeface="Calibri" panose="020F0502020204030204" pitchFamily="34" charset="0"/>
                <a:cs typeface="Calibri" panose="020F0502020204030204" pitchFamily="34" charset="0"/>
              </a:rPr>
              <a:t>&amp; Singapore Mediation Convention</a:t>
            </a:r>
          </a:p>
          <a:p>
            <a:pPr marL="355600" indent="-342900">
              <a:spcBef>
                <a:spcPts val="105"/>
              </a:spcBef>
              <a:buClr>
                <a:srgbClr val="838894"/>
              </a:buClr>
              <a:buFontTx/>
              <a:buChar char="-"/>
              <a:tabLst>
                <a:tab pos="299085" algn="l"/>
              </a:tabLst>
            </a:pPr>
            <a:endParaRPr lang="en-US" sz="2800" kern="0" dirty="0">
              <a:latin typeface="Calibri" panose="020F0502020204030204" pitchFamily="34" charset="0"/>
              <a:cs typeface="Calibri" panose="020F0502020204030204" pitchFamily="34" charset="0"/>
            </a:endParaRPr>
          </a:p>
          <a:p>
            <a:pPr marL="299085" indent="-286385">
              <a:spcBef>
                <a:spcPts val="105"/>
              </a:spcBef>
              <a:buClr>
                <a:srgbClr val="838894"/>
              </a:buClr>
              <a:buFont typeface="Microsoft Sans Serif"/>
              <a:buChar char="•"/>
              <a:tabLst>
                <a:tab pos="299085" algn="l"/>
              </a:tabLst>
            </a:pPr>
            <a:endParaRPr lang="en-US" sz="2800" kern="0" dirty="0">
              <a:latin typeface="Calibri" panose="020F0502020204030204" pitchFamily="34" charset="0"/>
              <a:cs typeface="Calibri" panose="020F0502020204030204" pitchFamily="34" charset="0"/>
            </a:endParaRPr>
          </a:p>
        </p:txBody>
      </p:sp>
      <p:pic>
        <p:nvPicPr>
          <p:cNvPr id="4" name="Picture 2" descr="143,700+ Law Court Stock Photos, Pictures &amp; Royalty-Free ...">
            <a:extLst>
              <a:ext uri="{FF2B5EF4-FFF2-40B4-BE49-F238E27FC236}">
                <a16:creationId xmlns:a16="http://schemas.microsoft.com/office/drawing/2014/main" id="{7BD50764-E1EF-4EB9-A8BE-478B7C8DCD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5800" y="685800"/>
            <a:ext cx="2819400" cy="25654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467,902 Law Court Stock Photos, High-Res Pictures, and ...">
            <a:extLst>
              <a:ext uri="{FF2B5EF4-FFF2-40B4-BE49-F238E27FC236}">
                <a16:creationId xmlns:a16="http://schemas.microsoft.com/office/drawing/2014/main" id="{695E790C-58EB-4D12-B51B-89328ED949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600" y="3886200"/>
            <a:ext cx="43434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43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149200D5-45B4-4083-ABAF-74F660246F74}"/>
              </a:ext>
            </a:extLst>
          </p:cNvPr>
          <p:cNvSpPr txBox="1">
            <a:spLocks/>
          </p:cNvSpPr>
          <p:nvPr/>
        </p:nvSpPr>
        <p:spPr>
          <a:xfrm>
            <a:off x="548741" y="381000"/>
            <a:ext cx="8451215" cy="1243289"/>
          </a:xfrm>
          <a:prstGeom prst="rect">
            <a:avLst/>
          </a:prstGeom>
        </p:spPr>
        <p:txBody>
          <a:bodyPr vert="horz" wrap="square" lIns="0" tIns="12065" rIns="0" bIns="0" rtlCol="0">
            <a:spAutoFit/>
          </a:bodyPr>
          <a:lstStyle>
            <a:lvl1pPr>
              <a:defRPr sz="3200" b="1" i="0">
                <a:solidFill>
                  <a:schemeClr val="bg1"/>
                </a:solidFill>
                <a:latin typeface="Calibri"/>
                <a:ea typeface="+mj-ea"/>
                <a:cs typeface="Calibri"/>
              </a:defRPr>
            </a:lvl1pPr>
          </a:lstStyle>
          <a:p>
            <a:pPr marL="12700">
              <a:spcBef>
                <a:spcPts val="95"/>
              </a:spcBef>
            </a:pPr>
            <a:r>
              <a:rPr lang="en-US" sz="4000" b="0" kern="0" spc="-10" dirty="0">
                <a:solidFill>
                  <a:schemeClr val="tx1"/>
                </a:solidFill>
                <a:latin typeface="Calibri" panose="020F0502020204030204" pitchFamily="34" charset="0"/>
                <a:cs typeface="Calibri" panose="020F0502020204030204" pitchFamily="34" charset="0"/>
              </a:rPr>
              <a:t>Styles of Mediation</a:t>
            </a:r>
            <a:r>
              <a:rPr lang="en-US" sz="4000" b="0" kern="0" spc="-70" dirty="0">
                <a:solidFill>
                  <a:schemeClr val="tx1"/>
                </a:solidFill>
                <a:latin typeface="Calibri" panose="020F0502020204030204" pitchFamily="34" charset="0"/>
                <a:cs typeface="Calibri" panose="020F0502020204030204" pitchFamily="34" charset="0"/>
              </a:rPr>
              <a:t> </a:t>
            </a:r>
            <a:r>
              <a:rPr lang="en-US" sz="4000" b="0" kern="0" spc="-10" dirty="0">
                <a:solidFill>
                  <a:schemeClr val="tx1"/>
                </a:solidFill>
                <a:latin typeface="Calibri" panose="020F0502020204030204" pitchFamily="34" charset="0"/>
                <a:cs typeface="Calibri" panose="020F0502020204030204" pitchFamily="34" charset="0"/>
              </a:rPr>
              <a:t/>
            </a:r>
            <a:br>
              <a:rPr lang="en-US" sz="4000" b="0" kern="0" spc="-10" dirty="0">
                <a:solidFill>
                  <a:schemeClr val="tx1"/>
                </a:solidFill>
                <a:latin typeface="Calibri" panose="020F0502020204030204" pitchFamily="34" charset="0"/>
                <a:cs typeface="Calibri" panose="020F0502020204030204" pitchFamily="34" charset="0"/>
              </a:rPr>
            </a:br>
            <a:endParaRPr lang="en-US" sz="4000" kern="0" dirty="0">
              <a:solidFill>
                <a:schemeClr val="tx1"/>
              </a:solidFill>
              <a:latin typeface="Calibri" panose="020F0502020204030204" pitchFamily="34" charset="0"/>
              <a:cs typeface="Calibri" panose="020F0502020204030204" pitchFamily="34" charset="0"/>
            </a:endParaRPr>
          </a:p>
        </p:txBody>
      </p:sp>
      <p:sp>
        <p:nvSpPr>
          <p:cNvPr id="3" name="object 2">
            <a:extLst>
              <a:ext uri="{FF2B5EF4-FFF2-40B4-BE49-F238E27FC236}">
                <a16:creationId xmlns:a16="http://schemas.microsoft.com/office/drawing/2014/main" id="{F2896855-9A75-49C4-BF5D-4926DF952307}"/>
              </a:ext>
            </a:extLst>
          </p:cNvPr>
          <p:cNvSpPr txBox="1"/>
          <p:nvPr/>
        </p:nvSpPr>
        <p:spPr>
          <a:xfrm>
            <a:off x="548741" y="1479550"/>
            <a:ext cx="10009505" cy="3193823"/>
          </a:xfrm>
          <a:prstGeom prst="rect">
            <a:avLst/>
          </a:prstGeom>
        </p:spPr>
        <p:txBody>
          <a:bodyPr vert="horz" wrap="square" lIns="0" tIns="13335" rIns="0" bIns="0" rtlCol="0">
            <a:spAutoFit/>
          </a:bodyPr>
          <a:lstStyle/>
          <a:p>
            <a:pPr marL="299085" indent="-286385">
              <a:spcBef>
                <a:spcPts val="105"/>
              </a:spcBef>
              <a:buClr>
                <a:srgbClr val="838894"/>
              </a:buClr>
              <a:buFont typeface="Microsoft Sans Serif"/>
              <a:buChar char="•"/>
              <a:tabLst>
                <a:tab pos="299085" algn="l"/>
              </a:tabLst>
            </a:pPr>
            <a:r>
              <a:rPr lang="en-US" sz="2000" b="1" kern="0" dirty="0">
                <a:cs typeface="Corbel"/>
              </a:rPr>
              <a:t>Facilitative Mediation</a:t>
            </a:r>
          </a:p>
          <a:p>
            <a:pPr marL="12700">
              <a:spcBef>
                <a:spcPts val="105"/>
              </a:spcBef>
              <a:buClr>
                <a:srgbClr val="838894"/>
              </a:buClr>
              <a:tabLst>
                <a:tab pos="299085" algn="l"/>
              </a:tabLst>
            </a:pPr>
            <a:r>
              <a:rPr lang="en-US" sz="2000" kern="0" dirty="0">
                <a:cs typeface="Corbel"/>
              </a:rPr>
              <a:t>	Mediator facilitates parties to determine their own solution without making 	recommendation/suggestions</a:t>
            </a:r>
          </a:p>
          <a:p>
            <a:pPr marL="12700">
              <a:spcBef>
                <a:spcPts val="105"/>
              </a:spcBef>
              <a:buClr>
                <a:srgbClr val="838894"/>
              </a:buClr>
              <a:tabLst>
                <a:tab pos="299085" algn="l"/>
              </a:tabLst>
            </a:pPr>
            <a:endParaRPr lang="en-US" sz="2000" kern="0" dirty="0">
              <a:cs typeface="Corbel"/>
            </a:endParaRPr>
          </a:p>
          <a:p>
            <a:pPr marL="355600" indent="-342900">
              <a:spcBef>
                <a:spcPts val="105"/>
              </a:spcBef>
              <a:buClr>
                <a:srgbClr val="838894"/>
              </a:buClr>
              <a:buFont typeface="Arial" panose="020B0604020202020204" pitchFamily="34" charset="0"/>
              <a:buChar char="•"/>
              <a:tabLst>
                <a:tab pos="299085" algn="l"/>
              </a:tabLst>
            </a:pPr>
            <a:r>
              <a:rPr lang="en-US" sz="2000" b="1" kern="0" dirty="0">
                <a:cs typeface="Corbel"/>
              </a:rPr>
              <a:t>Evaluative Mediation</a:t>
            </a:r>
          </a:p>
          <a:p>
            <a:pPr marL="12700">
              <a:spcBef>
                <a:spcPts val="105"/>
              </a:spcBef>
              <a:buClr>
                <a:srgbClr val="838894"/>
              </a:buClr>
              <a:tabLst>
                <a:tab pos="299085" algn="l"/>
              </a:tabLst>
            </a:pPr>
            <a:r>
              <a:rPr lang="en-US" sz="2000" kern="0" dirty="0">
                <a:cs typeface="Corbel"/>
              </a:rPr>
              <a:t>	Mediator makes recommendations and suggestions on settlement of dispute</a:t>
            </a:r>
          </a:p>
          <a:p>
            <a:pPr marL="355600" indent="-342900">
              <a:spcBef>
                <a:spcPts val="105"/>
              </a:spcBef>
              <a:buClr>
                <a:srgbClr val="838894"/>
              </a:buClr>
              <a:buFont typeface="Arial" panose="020B0604020202020204" pitchFamily="34" charset="0"/>
              <a:buChar char="•"/>
              <a:tabLst>
                <a:tab pos="299085" algn="l"/>
              </a:tabLst>
            </a:pPr>
            <a:endParaRPr lang="en-US" sz="2000" kern="0" dirty="0">
              <a:cs typeface="Corbel"/>
            </a:endParaRPr>
          </a:p>
          <a:p>
            <a:pPr marL="355600" indent="-342900">
              <a:spcBef>
                <a:spcPts val="105"/>
              </a:spcBef>
              <a:buClr>
                <a:srgbClr val="838894"/>
              </a:buClr>
              <a:buFontTx/>
              <a:buChar char="-"/>
              <a:tabLst>
                <a:tab pos="299085" algn="l"/>
              </a:tabLst>
            </a:pPr>
            <a:endParaRPr lang="en-US" sz="2000" kern="0" dirty="0">
              <a:cs typeface="Corbel"/>
            </a:endParaRPr>
          </a:p>
          <a:p>
            <a:pPr marL="355600" indent="-342900">
              <a:spcBef>
                <a:spcPts val="105"/>
              </a:spcBef>
              <a:buClr>
                <a:srgbClr val="838894"/>
              </a:buClr>
              <a:buFontTx/>
              <a:buChar char="-"/>
              <a:tabLst>
                <a:tab pos="299085" algn="l"/>
              </a:tabLst>
            </a:pPr>
            <a:endParaRPr lang="en-US" sz="2000" kern="0" dirty="0">
              <a:cs typeface="Corbel"/>
            </a:endParaRPr>
          </a:p>
          <a:p>
            <a:pPr marL="299085" indent="-286385">
              <a:spcBef>
                <a:spcPts val="105"/>
              </a:spcBef>
              <a:buClr>
                <a:srgbClr val="838894"/>
              </a:buClr>
              <a:buFont typeface="Microsoft Sans Serif"/>
              <a:buChar char="•"/>
              <a:tabLst>
                <a:tab pos="299085" algn="l"/>
              </a:tabLst>
            </a:pPr>
            <a:endParaRPr lang="en-US" sz="2000" kern="0" dirty="0">
              <a:cs typeface="Corbel"/>
            </a:endParaRPr>
          </a:p>
        </p:txBody>
      </p:sp>
      <p:pic>
        <p:nvPicPr>
          <p:cNvPr id="4" name="Picture 2" descr="143,700+ Law Court Stock Photos, Pictures &amp; Royalty-Free ...">
            <a:extLst>
              <a:ext uri="{FF2B5EF4-FFF2-40B4-BE49-F238E27FC236}">
                <a16:creationId xmlns:a16="http://schemas.microsoft.com/office/drawing/2014/main" id="{D6F27F00-890A-442A-896B-5F189A30BE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657" y="3633074"/>
            <a:ext cx="2819400" cy="25654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467,902 Law Court Stock Photos, High-Res Pictures, and ...">
            <a:extLst>
              <a:ext uri="{FF2B5EF4-FFF2-40B4-BE49-F238E27FC236}">
                <a16:creationId xmlns:a16="http://schemas.microsoft.com/office/drawing/2014/main" id="{B72AFE54-07DE-46F1-AEFE-D4EF3FC96F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600" y="3912520"/>
            <a:ext cx="43434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707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object 6">
            <a:extLst>
              <a:ext uri="{FF2B5EF4-FFF2-40B4-BE49-F238E27FC236}">
                <a16:creationId xmlns:a16="http://schemas.microsoft.com/office/drawing/2014/main" id="{CC3DE6FD-44C7-464F-B3D4-5F69439C0EA9}"/>
              </a:ext>
            </a:extLst>
          </p:cNvPr>
          <p:cNvPicPr/>
          <p:nvPr/>
        </p:nvPicPr>
        <p:blipFill>
          <a:blip r:embed="rId4" cstate="print"/>
          <a:stretch>
            <a:fillRect/>
          </a:stretch>
        </p:blipFill>
        <p:spPr>
          <a:xfrm>
            <a:off x="3056763" y="690118"/>
            <a:ext cx="5825998" cy="1371600"/>
          </a:xfrm>
          <a:prstGeom prst="rect">
            <a:avLst/>
          </a:prstGeom>
        </p:spPr>
      </p:pic>
      <p:sp>
        <p:nvSpPr>
          <p:cNvPr id="3" name="object 2">
            <a:extLst>
              <a:ext uri="{FF2B5EF4-FFF2-40B4-BE49-F238E27FC236}">
                <a16:creationId xmlns:a16="http://schemas.microsoft.com/office/drawing/2014/main" id="{9ADCD90D-D3AF-4FC4-90F4-C9D6F39CC749}"/>
              </a:ext>
            </a:extLst>
          </p:cNvPr>
          <p:cNvSpPr txBox="1"/>
          <p:nvPr/>
        </p:nvSpPr>
        <p:spPr>
          <a:xfrm>
            <a:off x="1640204" y="2147188"/>
            <a:ext cx="7950200" cy="1638300"/>
          </a:xfrm>
          <a:prstGeom prst="rect">
            <a:avLst/>
          </a:prstGeom>
        </p:spPr>
        <p:txBody>
          <a:bodyPr vert="horz" wrap="square" lIns="0" tIns="12700" rIns="0" bIns="0" rtlCol="0">
            <a:spAutoFit/>
          </a:bodyPr>
          <a:lstStyle/>
          <a:p>
            <a:pPr marL="34925" marR="5080" indent="-21590">
              <a:lnSpc>
                <a:spcPct val="141700"/>
              </a:lnSpc>
              <a:spcBef>
                <a:spcPts val="100"/>
              </a:spcBef>
            </a:pPr>
            <a:r>
              <a:rPr sz="2400" kern="0" dirty="0">
                <a:latin typeface="Calibri" panose="020F0502020204030204" pitchFamily="34" charset="0"/>
                <a:cs typeface="Calibri" panose="020F0502020204030204" pitchFamily="34" charset="0"/>
              </a:rPr>
              <a:t>This</a:t>
            </a:r>
            <a:r>
              <a:rPr sz="2400" kern="0" spc="155" dirty="0">
                <a:latin typeface="Calibri" panose="020F0502020204030204" pitchFamily="34" charset="0"/>
                <a:cs typeface="Calibri" panose="020F0502020204030204" pitchFamily="34" charset="0"/>
              </a:rPr>
              <a:t> </a:t>
            </a:r>
            <a:r>
              <a:rPr sz="2400" kern="0" dirty="0">
                <a:latin typeface="Calibri" panose="020F0502020204030204" pitchFamily="34" charset="0"/>
                <a:cs typeface="Calibri" panose="020F0502020204030204" pitchFamily="34" charset="0"/>
              </a:rPr>
              <a:t>refers</a:t>
            </a:r>
            <a:r>
              <a:rPr sz="2400" kern="0" spc="110" dirty="0">
                <a:latin typeface="Calibri" panose="020F0502020204030204" pitchFamily="34" charset="0"/>
                <a:cs typeface="Calibri" panose="020F0502020204030204" pitchFamily="34" charset="0"/>
              </a:rPr>
              <a:t> </a:t>
            </a:r>
            <a:r>
              <a:rPr sz="2400" kern="0" dirty="0">
                <a:latin typeface="Calibri" panose="020F0502020204030204" pitchFamily="34" charset="0"/>
                <a:cs typeface="Calibri" panose="020F0502020204030204" pitchFamily="34" charset="0"/>
              </a:rPr>
              <a:t>to</a:t>
            </a:r>
            <a:r>
              <a:rPr sz="2400" kern="0" spc="135" dirty="0">
                <a:latin typeface="Calibri" panose="020F0502020204030204" pitchFamily="34" charset="0"/>
                <a:cs typeface="Calibri" panose="020F0502020204030204" pitchFamily="34" charset="0"/>
              </a:rPr>
              <a:t> </a:t>
            </a:r>
            <a:r>
              <a:rPr sz="2400" kern="0" dirty="0">
                <a:latin typeface="Calibri" panose="020F0502020204030204" pitchFamily="34" charset="0"/>
                <a:cs typeface="Calibri" panose="020F0502020204030204" pitchFamily="34" charset="0"/>
              </a:rPr>
              <a:t>formal</a:t>
            </a:r>
            <a:r>
              <a:rPr sz="2400" kern="0" spc="100" dirty="0">
                <a:latin typeface="Calibri" panose="020F0502020204030204" pitchFamily="34" charset="0"/>
                <a:cs typeface="Calibri" panose="020F0502020204030204" pitchFamily="34" charset="0"/>
              </a:rPr>
              <a:t> </a:t>
            </a:r>
            <a:r>
              <a:rPr sz="2400" kern="0" dirty="0">
                <a:latin typeface="Calibri" panose="020F0502020204030204" pitchFamily="34" charset="0"/>
                <a:cs typeface="Calibri" panose="020F0502020204030204" pitchFamily="34" charset="0"/>
              </a:rPr>
              <a:t>discussions</a:t>
            </a:r>
            <a:r>
              <a:rPr sz="2400" kern="0" spc="110" dirty="0">
                <a:latin typeface="Calibri" panose="020F0502020204030204" pitchFamily="34" charset="0"/>
                <a:cs typeface="Calibri" panose="020F0502020204030204" pitchFamily="34" charset="0"/>
              </a:rPr>
              <a:t> </a:t>
            </a:r>
            <a:r>
              <a:rPr sz="2400" kern="0" dirty="0">
                <a:latin typeface="Calibri" panose="020F0502020204030204" pitchFamily="34" charset="0"/>
                <a:cs typeface="Calibri" panose="020F0502020204030204" pitchFamily="34" charset="0"/>
              </a:rPr>
              <a:t>in</a:t>
            </a:r>
            <a:r>
              <a:rPr sz="2400" kern="0" spc="135" dirty="0">
                <a:latin typeface="Calibri" panose="020F0502020204030204" pitchFamily="34" charset="0"/>
                <a:cs typeface="Calibri" panose="020F0502020204030204" pitchFamily="34" charset="0"/>
              </a:rPr>
              <a:t> </a:t>
            </a:r>
            <a:r>
              <a:rPr sz="2400" kern="0" dirty="0">
                <a:latin typeface="Calibri" panose="020F0502020204030204" pitchFamily="34" charset="0"/>
                <a:cs typeface="Calibri" panose="020F0502020204030204" pitchFamily="34" charset="0"/>
              </a:rPr>
              <a:t>which</a:t>
            </a:r>
            <a:r>
              <a:rPr sz="2400" kern="0" spc="125" dirty="0">
                <a:latin typeface="Calibri" panose="020F0502020204030204" pitchFamily="34" charset="0"/>
                <a:cs typeface="Calibri" panose="020F0502020204030204" pitchFamily="34" charset="0"/>
              </a:rPr>
              <a:t> </a:t>
            </a:r>
            <a:r>
              <a:rPr sz="2400" kern="0" dirty="0">
                <a:latin typeface="Calibri" panose="020F0502020204030204" pitchFamily="34" charset="0"/>
                <a:cs typeface="Calibri" panose="020F0502020204030204" pitchFamily="34" charset="0"/>
              </a:rPr>
              <a:t>people</a:t>
            </a:r>
            <a:r>
              <a:rPr sz="2400" kern="0" spc="125" dirty="0">
                <a:latin typeface="Calibri" panose="020F0502020204030204" pitchFamily="34" charset="0"/>
                <a:cs typeface="Calibri" panose="020F0502020204030204" pitchFamily="34" charset="0"/>
              </a:rPr>
              <a:t> </a:t>
            </a:r>
            <a:r>
              <a:rPr sz="2400" kern="0" dirty="0">
                <a:latin typeface="Calibri" panose="020F0502020204030204" pitchFamily="34" charset="0"/>
                <a:cs typeface="Calibri" panose="020F0502020204030204" pitchFamily="34" charset="0"/>
              </a:rPr>
              <a:t>or</a:t>
            </a:r>
            <a:r>
              <a:rPr sz="2400" kern="0" spc="120" dirty="0">
                <a:latin typeface="Calibri" panose="020F0502020204030204" pitchFamily="34" charset="0"/>
                <a:cs typeface="Calibri" panose="020F0502020204030204" pitchFamily="34" charset="0"/>
              </a:rPr>
              <a:t> </a:t>
            </a:r>
            <a:r>
              <a:rPr sz="2400" kern="0" dirty="0">
                <a:latin typeface="Calibri" panose="020F0502020204030204" pitchFamily="34" charset="0"/>
                <a:cs typeface="Calibri" panose="020F0502020204030204" pitchFamily="34" charset="0"/>
              </a:rPr>
              <a:t>groups</a:t>
            </a:r>
            <a:r>
              <a:rPr sz="2400" kern="0" spc="105" dirty="0">
                <a:latin typeface="Calibri" panose="020F0502020204030204" pitchFamily="34" charset="0"/>
                <a:cs typeface="Calibri" panose="020F0502020204030204" pitchFamily="34" charset="0"/>
              </a:rPr>
              <a:t> </a:t>
            </a:r>
            <a:r>
              <a:rPr sz="2400" kern="0" spc="-25" dirty="0">
                <a:latin typeface="Calibri" panose="020F0502020204030204" pitchFamily="34" charset="0"/>
                <a:cs typeface="Calibri" panose="020F0502020204030204" pitchFamily="34" charset="0"/>
              </a:rPr>
              <a:t>try </a:t>
            </a:r>
            <a:r>
              <a:rPr sz="2400" kern="0" dirty="0">
                <a:latin typeface="Calibri" panose="020F0502020204030204" pitchFamily="34" charset="0"/>
                <a:cs typeface="Calibri" panose="020F0502020204030204" pitchFamily="34" charset="0"/>
              </a:rPr>
              <a:t>to</a:t>
            </a:r>
            <a:r>
              <a:rPr sz="2400" kern="0" spc="105" dirty="0">
                <a:latin typeface="Calibri" panose="020F0502020204030204" pitchFamily="34" charset="0"/>
                <a:cs typeface="Calibri" panose="020F0502020204030204" pitchFamily="34" charset="0"/>
              </a:rPr>
              <a:t> </a:t>
            </a:r>
            <a:r>
              <a:rPr sz="2400" kern="0" dirty="0">
                <a:latin typeface="Calibri" panose="020F0502020204030204" pitchFamily="34" charset="0"/>
                <a:cs typeface="Calibri" panose="020F0502020204030204" pitchFamily="34" charset="0"/>
              </a:rPr>
              <a:t>reach</a:t>
            </a:r>
            <a:r>
              <a:rPr sz="2400" kern="0" spc="65" dirty="0">
                <a:latin typeface="Calibri" panose="020F0502020204030204" pitchFamily="34" charset="0"/>
                <a:cs typeface="Calibri" panose="020F0502020204030204" pitchFamily="34" charset="0"/>
              </a:rPr>
              <a:t> </a:t>
            </a:r>
            <a:r>
              <a:rPr sz="2400" kern="0" dirty="0">
                <a:latin typeface="Calibri" panose="020F0502020204030204" pitchFamily="34" charset="0"/>
                <a:cs typeface="Calibri" panose="020F0502020204030204" pitchFamily="34" charset="0"/>
              </a:rPr>
              <a:t>an</a:t>
            </a:r>
            <a:r>
              <a:rPr sz="2400" kern="0" spc="110" dirty="0">
                <a:latin typeface="Calibri" panose="020F0502020204030204" pitchFamily="34" charset="0"/>
                <a:cs typeface="Calibri" panose="020F0502020204030204" pitchFamily="34" charset="0"/>
              </a:rPr>
              <a:t> </a:t>
            </a:r>
            <a:r>
              <a:rPr sz="2400" kern="0" spc="-10" dirty="0">
                <a:latin typeface="Calibri" panose="020F0502020204030204" pitchFamily="34" charset="0"/>
                <a:cs typeface="Calibri" panose="020F0502020204030204" pitchFamily="34" charset="0"/>
              </a:rPr>
              <a:t>agreement.</a:t>
            </a:r>
            <a:endParaRPr sz="2400" kern="0" dirty="0">
              <a:latin typeface="Calibri" panose="020F0502020204030204" pitchFamily="34" charset="0"/>
              <a:cs typeface="Calibri" panose="020F0502020204030204" pitchFamily="34" charset="0"/>
            </a:endParaRPr>
          </a:p>
          <a:p>
            <a:pPr marL="12700">
              <a:spcBef>
                <a:spcPts val="1170"/>
              </a:spcBef>
            </a:pPr>
            <a:r>
              <a:rPr sz="2400" kern="0" dirty="0">
                <a:latin typeface="Calibri" panose="020F0502020204030204" pitchFamily="34" charset="0"/>
                <a:cs typeface="Calibri" panose="020F0502020204030204" pitchFamily="34" charset="0"/>
              </a:rPr>
              <a:t>There</a:t>
            </a:r>
            <a:r>
              <a:rPr sz="2400" kern="0" spc="135" dirty="0">
                <a:latin typeface="Calibri" panose="020F0502020204030204" pitchFamily="34" charset="0"/>
                <a:cs typeface="Calibri" panose="020F0502020204030204" pitchFamily="34" charset="0"/>
              </a:rPr>
              <a:t> </a:t>
            </a:r>
            <a:r>
              <a:rPr sz="2400" kern="0" dirty="0">
                <a:latin typeface="Calibri" panose="020F0502020204030204" pitchFamily="34" charset="0"/>
                <a:cs typeface="Calibri" panose="020F0502020204030204" pitchFamily="34" charset="0"/>
              </a:rPr>
              <a:t>are</a:t>
            </a:r>
            <a:r>
              <a:rPr sz="2400" kern="0" spc="95" dirty="0">
                <a:latin typeface="Calibri" panose="020F0502020204030204" pitchFamily="34" charset="0"/>
                <a:cs typeface="Calibri" panose="020F0502020204030204" pitchFamily="34" charset="0"/>
              </a:rPr>
              <a:t> </a:t>
            </a:r>
            <a:r>
              <a:rPr sz="2400" kern="0" dirty="0">
                <a:latin typeface="Calibri" panose="020F0502020204030204" pitchFamily="34" charset="0"/>
                <a:cs typeface="Calibri" panose="020F0502020204030204" pitchFamily="34" charset="0"/>
              </a:rPr>
              <a:t>four</a:t>
            </a:r>
            <a:r>
              <a:rPr sz="2400" kern="0" spc="100" dirty="0">
                <a:latin typeface="Calibri" panose="020F0502020204030204" pitchFamily="34" charset="0"/>
                <a:cs typeface="Calibri" panose="020F0502020204030204" pitchFamily="34" charset="0"/>
              </a:rPr>
              <a:t> </a:t>
            </a:r>
            <a:r>
              <a:rPr sz="2400" kern="0" dirty="0">
                <a:latin typeface="Calibri" panose="020F0502020204030204" pitchFamily="34" charset="0"/>
                <a:cs typeface="Calibri" panose="020F0502020204030204" pitchFamily="34" charset="0"/>
              </a:rPr>
              <a:t>possible</a:t>
            </a:r>
            <a:r>
              <a:rPr sz="2400" kern="0" spc="140" dirty="0">
                <a:latin typeface="Calibri" panose="020F0502020204030204" pitchFamily="34" charset="0"/>
                <a:cs typeface="Calibri" panose="020F0502020204030204" pitchFamily="34" charset="0"/>
              </a:rPr>
              <a:t> </a:t>
            </a:r>
            <a:r>
              <a:rPr sz="2400" kern="0" dirty="0">
                <a:latin typeface="Calibri" panose="020F0502020204030204" pitchFamily="34" charset="0"/>
                <a:cs typeface="Calibri" panose="020F0502020204030204" pitchFamily="34" charset="0"/>
              </a:rPr>
              <a:t>outcomes</a:t>
            </a:r>
            <a:r>
              <a:rPr sz="2400" kern="0" spc="150" dirty="0">
                <a:latin typeface="Calibri" panose="020F0502020204030204" pitchFamily="34" charset="0"/>
                <a:cs typeface="Calibri" panose="020F0502020204030204" pitchFamily="34" charset="0"/>
              </a:rPr>
              <a:t> </a:t>
            </a:r>
            <a:r>
              <a:rPr sz="2400" kern="0" dirty="0">
                <a:latin typeface="Calibri" panose="020F0502020204030204" pitchFamily="34" charset="0"/>
                <a:cs typeface="Calibri" panose="020F0502020204030204" pitchFamily="34" charset="0"/>
              </a:rPr>
              <a:t>to</a:t>
            </a:r>
            <a:r>
              <a:rPr sz="2400" kern="0" spc="90" dirty="0">
                <a:latin typeface="Calibri" panose="020F0502020204030204" pitchFamily="34" charset="0"/>
                <a:cs typeface="Calibri" panose="020F0502020204030204" pitchFamily="34" charset="0"/>
              </a:rPr>
              <a:t> </a:t>
            </a:r>
            <a:r>
              <a:rPr sz="2400" kern="0" dirty="0">
                <a:latin typeface="Calibri" panose="020F0502020204030204" pitchFamily="34" charset="0"/>
                <a:cs typeface="Calibri" panose="020F0502020204030204" pitchFamily="34" charset="0"/>
              </a:rPr>
              <a:t>a</a:t>
            </a:r>
            <a:r>
              <a:rPr sz="2400" kern="0" spc="100" dirty="0">
                <a:latin typeface="Calibri" panose="020F0502020204030204" pitchFamily="34" charset="0"/>
                <a:cs typeface="Calibri" panose="020F0502020204030204" pitchFamily="34" charset="0"/>
              </a:rPr>
              <a:t> </a:t>
            </a:r>
            <a:r>
              <a:rPr sz="2400" kern="0" spc="-10" dirty="0">
                <a:latin typeface="Calibri" panose="020F0502020204030204" pitchFamily="34" charset="0"/>
                <a:cs typeface="Calibri" panose="020F0502020204030204" pitchFamily="34" charset="0"/>
              </a:rPr>
              <a:t>negotiation</a:t>
            </a:r>
            <a:endParaRPr sz="2400" kern="0" dirty="0">
              <a:latin typeface="Calibri" panose="020F0502020204030204" pitchFamily="34" charset="0"/>
              <a:cs typeface="Calibri" panose="020F0502020204030204" pitchFamily="34" charset="0"/>
            </a:endParaRPr>
          </a:p>
        </p:txBody>
      </p:sp>
      <p:sp>
        <p:nvSpPr>
          <p:cNvPr id="4" name="object 3">
            <a:extLst>
              <a:ext uri="{FF2B5EF4-FFF2-40B4-BE49-F238E27FC236}">
                <a16:creationId xmlns:a16="http://schemas.microsoft.com/office/drawing/2014/main" id="{F72011EE-FBCC-4946-977C-6EA8328E44AF}"/>
              </a:ext>
            </a:extLst>
          </p:cNvPr>
          <p:cNvSpPr txBox="1"/>
          <p:nvPr/>
        </p:nvSpPr>
        <p:spPr>
          <a:xfrm>
            <a:off x="3957065" y="3762146"/>
            <a:ext cx="1022350" cy="1764030"/>
          </a:xfrm>
          <a:prstGeom prst="rect">
            <a:avLst/>
          </a:prstGeom>
        </p:spPr>
        <p:txBody>
          <a:bodyPr vert="horz" wrap="square" lIns="0" tIns="165100" rIns="0" bIns="0" rtlCol="0">
            <a:spAutoFit/>
          </a:bodyPr>
          <a:lstStyle/>
          <a:p>
            <a:pPr marL="12700">
              <a:spcBef>
                <a:spcPts val="1300"/>
              </a:spcBef>
            </a:pPr>
            <a:r>
              <a:rPr sz="2800" kern="0" dirty="0">
                <a:latin typeface="Calibri" panose="020F0502020204030204" pitchFamily="34" charset="0"/>
                <a:cs typeface="Calibri" panose="020F0502020204030204" pitchFamily="34" charset="0"/>
              </a:rPr>
              <a:t>I</a:t>
            </a:r>
            <a:r>
              <a:rPr sz="2800" kern="0" spc="-95" dirty="0">
                <a:latin typeface="Calibri" panose="020F0502020204030204" pitchFamily="34" charset="0"/>
                <a:cs typeface="Calibri" panose="020F0502020204030204" pitchFamily="34" charset="0"/>
              </a:rPr>
              <a:t> </a:t>
            </a:r>
            <a:r>
              <a:rPr sz="2800" kern="0" spc="-25" dirty="0">
                <a:latin typeface="Calibri" panose="020F0502020204030204" pitchFamily="34" charset="0"/>
                <a:cs typeface="Calibri" panose="020F0502020204030204" pitchFamily="34" charset="0"/>
              </a:rPr>
              <a:t>WIN</a:t>
            </a:r>
            <a:endParaRPr sz="2800" kern="0" dirty="0">
              <a:latin typeface="Calibri" panose="020F0502020204030204" pitchFamily="34" charset="0"/>
              <a:cs typeface="Calibri" panose="020F0502020204030204" pitchFamily="34" charset="0"/>
            </a:endParaRPr>
          </a:p>
          <a:p>
            <a:pPr marL="12700" marR="5080">
              <a:lnSpc>
                <a:spcPct val="135700"/>
              </a:lnSpc>
              <a:spcBef>
                <a:spcPts val="5"/>
              </a:spcBef>
            </a:pPr>
            <a:r>
              <a:rPr sz="2800" kern="0" dirty="0">
                <a:latin typeface="Calibri" panose="020F0502020204030204" pitchFamily="34" charset="0"/>
                <a:cs typeface="Calibri" panose="020F0502020204030204" pitchFamily="34" charset="0"/>
              </a:rPr>
              <a:t>I</a:t>
            </a:r>
            <a:r>
              <a:rPr sz="2800" kern="0" spc="50" dirty="0">
                <a:latin typeface="Calibri" panose="020F0502020204030204" pitchFamily="34" charset="0"/>
                <a:cs typeface="Calibri" panose="020F0502020204030204" pitchFamily="34" charset="0"/>
              </a:rPr>
              <a:t> </a:t>
            </a:r>
            <a:r>
              <a:rPr sz="2800" kern="0" spc="-30" dirty="0">
                <a:latin typeface="Calibri" panose="020F0502020204030204" pitchFamily="34" charset="0"/>
                <a:cs typeface="Calibri" panose="020F0502020204030204" pitchFamily="34" charset="0"/>
              </a:rPr>
              <a:t>LOSE </a:t>
            </a:r>
            <a:r>
              <a:rPr sz="2800" kern="0" dirty="0">
                <a:latin typeface="Calibri" panose="020F0502020204030204" pitchFamily="34" charset="0"/>
                <a:cs typeface="Calibri" panose="020F0502020204030204" pitchFamily="34" charset="0"/>
              </a:rPr>
              <a:t>I</a:t>
            </a:r>
            <a:r>
              <a:rPr sz="2800" kern="0" spc="50" dirty="0">
                <a:latin typeface="Calibri" panose="020F0502020204030204" pitchFamily="34" charset="0"/>
                <a:cs typeface="Calibri" panose="020F0502020204030204" pitchFamily="34" charset="0"/>
              </a:rPr>
              <a:t> </a:t>
            </a:r>
            <a:r>
              <a:rPr sz="2800" kern="0" spc="-30" dirty="0">
                <a:latin typeface="Calibri" panose="020F0502020204030204" pitchFamily="34" charset="0"/>
                <a:cs typeface="Calibri" panose="020F0502020204030204" pitchFamily="34" charset="0"/>
              </a:rPr>
              <a:t>LOSE</a:t>
            </a:r>
            <a:endParaRPr sz="2800" kern="0" dirty="0">
              <a:latin typeface="Calibri" panose="020F0502020204030204" pitchFamily="34" charset="0"/>
              <a:cs typeface="Calibri" panose="020F0502020204030204" pitchFamily="34" charset="0"/>
            </a:endParaRPr>
          </a:p>
        </p:txBody>
      </p:sp>
      <p:sp>
        <p:nvSpPr>
          <p:cNvPr id="5" name="object 4">
            <a:extLst>
              <a:ext uri="{FF2B5EF4-FFF2-40B4-BE49-F238E27FC236}">
                <a16:creationId xmlns:a16="http://schemas.microsoft.com/office/drawing/2014/main" id="{30F3E377-A616-40D5-BC2B-112EABD1D7DC}"/>
              </a:ext>
            </a:extLst>
          </p:cNvPr>
          <p:cNvSpPr txBox="1"/>
          <p:nvPr/>
        </p:nvSpPr>
        <p:spPr>
          <a:xfrm>
            <a:off x="5215890" y="3762146"/>
            <a:ext cx="2672715" cy="1764030"/>
          </a:xfrm>
          <a:prstGeom prst="rect">
            <a:avLst/>
          </a:prstGeom>
        </p:spPr>
        <p:txBody>
          <a:bodyPr vert="horz" wrap="square" lIns="0" tIns="165100" rIns="0" bIns="0" rtlCol="0">
            <a:spAutoFit/>
          </a:bodyPr>
          <a:lstStyle/>
          <a:p>
            <a:pPr marL="12700">
              <a:spcBef>
                <a:spcPts val="1300"/>
              </a:spcBef>
              <a:tabLst>
                <a:tab pos="919480" algn="l"/>
              </a:tabLst>
            </a:pPr>
            <a:r>
              <a:rPr sz="2800" kern="0" spc="-25" dirty="0">
                <a:cs typeface="Microsoft Sans Serif"/>
              </a:rPr>
              <a:t>←→</a:t>
            </a:r>
            <a:r>
              <a:rPr sz="2800" kern="0" dirty="0">
                <a:cs typeface="Microsoft Sans Serif"/>
              </a:rPr>
              <a:t>	</a:t>
            </a:r>
            <a:r>
              <a:rPr sz="2800" kern="0" dirty="0">
                <a:cs typeface="Corbel"/>
              </a:rPr>
              <a:t>YOU</a:t>
            </a:r>
            <a:r>
              <a:rPr sz="2800" kern="0" spc="15" dirty="0">
                <a:cs typeface="Corbel"/>
              </a:rPr>
              <a:t> </a:t>
            </a:r>
            <a:r>
              <a:rPr sz="2800" kern="0" spc="-20" dirty="0">
                <a:cs typeface="Corbel"/>
              </a:rPr>
              <a:t>LOSE</a:t>
            </a:r>
            <a:endParaRPr lang="en-GB" sz="2800" kern="0" dirty="0">
              <a:cs typeface="Corbel"/>
            </a:endParaRPr>
          </a:p>
          <a:p>
            <a:pPr marL="135890">
              <a:spcBef>
                <a:spcPts val="1205"/>
              </a:spcBef>
              <a:tabLst>
                <a:tab pos="1041400" algn="l"/>
              </a:tabLst>
            </a:pPr>
            <a:r>
              <a:rPr lang="en-GB" sz="2800" kern="0" spc="-25" dirty="0">
                <a:cs typeface="Microsoft Sans Serif"/>
              </a:rPr>
              <a:t>←→</a:t>
            </a:r>
            <a:r>
              <a:rPr lang="en-GB" sz="2800" kern="0" dirty="0">
                <a:cs typeface="Microsoft Sans Serif"/>
              </a:rPr>
              <a:t>	</a:t>
            </a:r>
            <a:r>
              <a:rPr lang="en-GB" sz="2800" kern="0" dirty="0">
                <a:cs typeface="Corbel"/>
              </a:rPr>
              <a:t>YOU</a:t>
            </a:r>
            <a:r>
              <a:rPr lang="en-GB" sz="2800" kern="0" spc="-125" dirty="0">
                <a:cs typeface="Corbel"/>
              </a:rPr>
              <a:t> </a:t>
            </a:r>
            <a:r>
              <a:rPr lang="en-GB" sz="2800" kern="0" spc="-25" dirty="0">
                <a:cs typeface="Corbel"/>
              </a:rPr>
              <a:t>WIN</a:t>
            </a:r>
            <a:endParaRPr lang="en-GB" sz="2800" kern="0" dirty="0">
              <a:cs typeface="Corbel"/>
            </a:endParaRPr>
          </a:p>
          <a:p>
            <a:pPr marL="135890">
              <a:spcBef>
                <a:spcPts val="1200"/>
              </a:spcBef>
              <a:tabLst>
                <a:tab pos="1041400" algn="l"/>
              </a:tabLst>
            </a:pPr>
            <a:r>
              <a:rPr sz="2800" kern="0" spc="-25" dirty="0">
                <a:cs typeface="Microsoft Sans Serif"/>
              </a:rPr>
              <a:t>←→</a:t>
            </a:r>
            <a:r>
              <a:rPr sz="2800" kern="0" dirty="0">
                <a:cs typeface="Microsoft Sans Serif"/>
              </a:rPr>
              <a:t>	</a:t>
            </a:r>
            <a:r>
              <a:rPr sz="2800" kern="0" dirty="0">
                <a:cs typeface="Corbel"/>
              </a:rPr>
              <a:t>YOU</a:t>
            </a:r>
            <a:r>
              <a:rPr sz="2800" kern="0" spc="15" dirty="0">
                <a:cs typeface="Corbel"/>
              </a:rPr>
              <a:t> </a:t>
            </a:r>
            <a:r>
              <a:rPr sz="2800" kern="0" spc="-20" dirty="0">
                <a:cs typeface="Corbel"/>
              </a:rPr>
              <a:t>LOSE</a:t>
            </a:r>
            <a:endParaRPr sz="2800" kern="0" dirty="0">
              <a:cs typeface="Corbel"/>
            </a:endParaRPr>
          </a:p>
        </p:txBody>
      </p:sp>
      <p:sp>
        <p:nvSpPr>
          <p:cNvPr id="6" name="object 5">
            <a:extLst>
              <a:ext uri="{FF2B5EF4-FFF2-40B4-BE49-F238E27FC236}">
                <a16:creationId xmlns:a16="http://schemas.microsoft.com/office/drawing/2014/main" id="{969A8E9E-D3D4-4425-AB34-3BB6323CDA02}"/>
              </a:ext>
            </a:extLst>
          </p:cNvPr>
          <p:cNvSpPr txBox="1"/>
          <p:nvPr/>
        </p:nvSpPr>
        <p:spPr>
          <a:xfrm>
            <a:off x="3978402" y="5650179"/>
            <a:ext cx="2432050" cy="452120"/>
          </a:xfrm>
          <a:prstGeom prst="rect">
            <a:avLst/>
          </a:prstGeom>
        </p:spPr>
        <p:txBody>
          <a:bodyPr vert="horz" wrap="square" lIns="0" tIns="12065" rIns="0" bIns="0" rtlCol="0">
            <a:spAutoFit/>
          </a:bodyPr>
          <a:lstStyle/>
          <a:p>
            <a:pPr marL="12700">
              <a:spcBef>
                <a:spcPts val="95"/>
              </a:spcBef>
            </a:pPr>
            <a:r>
              <a:rPr sz="2800" kern="0" dirty="0">
                <a:solidFill>
                  <a:srgbClr val="002060"/>
                </a:solidFill>
                <a:latin typeface="Calibri" panose="020F0502020204030204" pitchFamily="34" charset="0"/>
                <a:cs typeface="Calibri" panose="020F0502020204030204" pitchFamily="34" charset="0"/>
              </a:rPr>
              <a:t>WE</a:t>
            </a:r>
            <a:r>
              <a:rPr sz="2800" kern="0" spc="25" dirty="0">
                <a:solidFill>
                  <a:srgbClr val="002060"/>
                </a:solidFill>
                <a:latin typeface="Calibri" panose="020F0502020204030204" pitchFamily="34" charset="0"/>
                <a:cs typeface="Calibri" panose="020F0502020204030204" pitchFamily="34" charset="0"/>
              </a:rPr>
              <a:t> </a:t>
            </a:r>
            <a:r>
              <a:rPr sz="2800" kern="0" dirty="0">
                <a:solidFill>
                  <a:srgbClr val="002060"/>
                </a:solidFill>
                <a:latin typeface="Calibri" panose="020F0502020204030204" pitchFamily="34" charset="0"/>
                <a:cs typeface="Calibri" panose="020F0502020204030204" pitchFamily="34" charset="0"/>
              </a:rPr>
              <a:t>BOTH</a:t>
            </a:r>
            <a:r>
              <a:rPr sz="2800" kern="0" spc="-90" dirty="0">
                <a:solidFill>
                  <a:srgbClr val="002060"/>
                </a:solidFill>
                <a:latin typeface="Calibri" panose="020F0502020204030204" pitchFamily="34" charset="0"/>
                <a:cs typeface="Calibri" panose="020F0502020204030204" pitchFamily="34" charset="0"/>
              </a:rPr>
              <a:t> </a:t>
            </a:r>
            <a:r>
              <a:rPr sz="2800" kern="0" spc="-20" dirty="0">
                <a:solidFill>
                  <a:srgbClr val="002060"/>
                </a:solidFill>
                <a:latin typeface="Calibri" panose="020F0502020204030204" pitchFamily="34" charset="0"/>
                <a:cs typeface="Calibri" panose="020F0502020204030204" pitchFamily="34" charset="0"/>
              </a:rPr>
              <a:t>WIN!!</a:t>
            </a:r>
            <a:endParaRPr sz="2800" kern="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8015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20EEC935-FD4E-4501-835C-55B352004EDF}"/>
              </a:ext>
            </a:extLst>
          </p:cNvPr>
          <p:cNvSpPr txBox="1">
            <a:spLocks/>
          </p:cNvSpPr>
          <p:nvPr/>
        </p:nvSpPr>
        <p:spPr>
          <a:xfrm>
            <a:off x="548741" y="847724"/>
            <a:ext cx="4556760" cy="635000"/>
          </a:xfrm>
          <a:prstGeom prst="rect">
            <a:avLst/>
          </a:prstGeom>
        </p:spPr>
        <p:txBody>
          <a:bodyPr vert="horz" wrap="square" lIns="0" tIns="12065" rIns="0" bIns="0" rtlCol="0">
            <a:spAutoFit/>
          </a:bodyPr>
          <a:lstStyle>
            <a:lvl1pPr>
              <a:defRPr sz="3200" b="1" i="0">
                <a:solidFill>
                  <a:schemeClr val="bg1"/>
                </a:solidFill>
                <a:latin typeface="Calibri"/>
                <a:ea typeface="+mj-ea"/>
                <a:cs typeface="Calibri"/>
              </a:defRPr>
            </a:lvl1pPr>
          </a:lstStyle>
          <a:p>
            <a:pPr marL="12700">
              <a:spcBef>
                <a:spcPts val="95"/>
              </a:spcBef>
              <a:tabLst>
                <a:tab pos="2023110" algn="l"/>
              </a:tabLst>
            </a:pPr>
            <a:r>
              <a:rPr lang="en-GB" sz="4000" b="0" kern="0" dirty="0">
                <a:solidFill>
                  <a:srgbClr val="FF0066"/>
                </a:solidFill>
                <a:latin typeface="+mn-lt"/>
                <a:cs typeface="Corbel"/>
              </a:rPr>
              <a:t>Styles</a:t>
            </a:r>
            <a:r>
              <a:rPr lang="en-GB" sz="4000" b="0" kern="0" spc="-40" dirty="0">
                <a:solidFill>
                  <a:srgbClr val="FF0066"/>
                </a:solidFill>
                <a:latin typeface="+mn-lt"/>
                <a:cs typeface="Corbel"/>
              </a:rPr>
              <a:t> </a:t>
            </a:r>
            <a:r>
              <a:rPr lang="en-GB" sz="4000" b="0" kern="0" spc="-35" dirty="0">
                <a:solidFill>
                  <a:srgbClr val="FF0066"/>
                </a:solidFill>
                <a:latin typeface="+mn-lt"/>
                <a:cs typeface="Corbel"/>
              </a:rPr>
              <a:t>of</a:t>
            </a:r>
            <a:r>
              <a:rPr lang="en-GB" sz="4000" b="0" kern="0" dirty="0">
                <a:solidFill>
                  <a:srgbClr val="FF0066"/>
                </a:solidFill>
                <a:latin typeface="+mn-lt"/>
                <a:cs typeface="Corbel"/>
              </a:rPr>
              <a:t>	</a:t>
            </a:r>
            <a:r>
              <a:rPr lang="en-GB" sz="4000" b="0" kern="0" spc="-10" dirty="0">
                <a:solidFill>
                  <a:srgbClr val="FF0066"/>
                </a:solidFill>
                <a:latin typeface="+mn-lt"/>
                <a:cs typeface="Corbel"/>
              </a:rPr>
              <a:t>Negotiation</a:t>
            </a:r>
            <a:endParaRPr lang="en-GB" sz="4000" kern="0" dirty="0">
              <a:latin typeface="+mn-lt"/>
              <a:cs typeface="Corbel"/>
            </a:endParaRPr>
          </a:p>
        </p:txBody>
      </p:sp>
      <p:sp>
        <p:nvSpPr>
          <p:cNvPr id="3" name="object 2">
            <a:extLst>
              <a:ext uri="{FF2B5EF4-FFF2-40B4-BE49-F238E27FC236}">
                <a16:creationId xmlns:a16="http://schemas.microsoft.com/office/drawing/2014/main" id="{837B3078-E02C-4B1F-A109-612A7E5B91A6}"/>
              </a:ext>
            </a:extLst>
          </p:cNvPr>
          <p:cNvSpPr txBox="1"/>
          <p:nvPr/>
        </p:nvSpPr>
        <p:spPr>
          <a:xfrm>
            <a:off x="548741" y="1605052"/>
            <a:ext cx="8721725" cy="2515047"/>
          </a:xfrm>
          <a:prstGeom prst="rect">
            <a:avLst/>
          </a:prstGeom>
        </p:spPr>
        <p:txBody>
          <a:bodyPr vert="horz" wrap="square" lIns="0" tIns="83820" rIns="0" bIns="0" rtlCol="0">
            <a:spAutoFit/>
          </a:bodyPr>
          <a:lstStyle/>
          <a:p>
            <a:pPr marL="469900" indent="-457200">
              <a:spcBef>
                <a:spcPts val="660"/>
              </a:spcBef>
              <a:buFont typeface="Arial" panose="020B0604020202020204" pitchFamily="34" charset="0"/>
              <a:buChar char="•"/>
            </a:pPr>
            <a:r>
              <a:rPr sz="2800" b="1" kern="0" dirty="0">
                <a:solidFill>
                  <a:srgbClr val="0070C0"/>
                </a:solidFill>
                <a:cs typeface="Calibri"/>
              </a:rPr>
              <a:t>The</a:t>
            </a:r>
            <a:r>
              <a:rPr sz="2800" b="1" kern="0" spc="80" dirty="0">
                <a:solidFill>
                  <a:srgbClr val="0070C0"/>
                </a:solidFill>
                <a:cs typeface="Calibri"/>
              </a:rPr>
              <a:t> </a:t>
            </a:r>
            <a:r>
              <a:rPr sz="2800" b="1" kern="0" dirty="0">
                <a:solidFill>
                  <a:srgbClr val="0070C0"/>
                </a:solidFill>
                <a:cs typeface="Calibri"/>
              </a:rPr>
              <a:t>extrovert</a:t>
            </a:r>
            <a:r>
              <a:rPr sz="2800" b="1" kern="0" spc="140" dirty="0">
                <a:solidFill>
                  <a:srgbClr val="0070C0"/>
                </a:solidFill>
                <a:cs typeface="Calibri"/>
              </a:rPr>
              <a:t> </a:t>
            </a:r>
            <a:r>
              <a:rPr sz="2800" b="1" kern="0" spc="-10" dirty="0">
                <a:solidFill>
                  <a:srgbClr val="0070C0"/>
                </a:solidFill>
                <a:cs typeface="Calibri"/>
              </a:rPr>
              <a:t>style</a:t>
            </a:r>
            <a:endParaRPr lang="en-US" sz="2800" b="1" kern="0" spc="-10" dirty="0">
              <a:solidFill>
                <a:srgbClr val="0070C0"/>
              </a:solidFill>
              <a:cs typeface="Calibri"/>
            </a:endParaRPr>
          </a:p>
          <a:p>
            <a:pPr marL="12700">
              <a:spcBef>
                <a:spcPts val="660"/>
              </a:spcBef>
            </a:pPr>
            <a:endParaRPr lang="en-US" sz="2800" b="1" kern="0" spc="-10" dirty="0">
              <a:solidFill>
                <a:srgbClr val="0070C0"/>
              </a:solidFill>
              <a:cs typeface="Calibri"/>
            </a:endParaRPr>
          </a:p>
          <a:p>
            <a:pPr marL="469900" indent="-457200">
              <a:spcBef>
                <a:spcPts val="660"/>
              </a:spcBef>
              <a:buFont typeface="Arial" panose="020B0604020202020204" pitchFamily="34" charset="0"/>
              <a:buChar char="•"/>
            </a:pPr>
            <a:r>
              <a:rPr lang="en-KE" sz="2800" b="1" kern="0" spc="-10" dirty="0">
                <a:solidFill>
                  <a:srgbClr val="0070C0"/>
                </a:solidFill>
                <a:cs typeface="Calibri"/>
              </a:rPr>
              <a:t>Inductive style.</a:t>
            </a:r>
            <a:endParaRPr lang="en-US" sz="2800" b="1" kern="0" spc="-10" dirty="0">
              <a:solidFill>
                <a:srgbClr val="0070C0"/>
              </a:solidFill>
              <a:cs typeface="Calibri"/>
            </a:endParaRPr>
          </a:p>
          <a:p>
            <a:pPr marL="12700">
              <a:spcBef>
                <a:spcPts val="660"/>
              </a:spcBef>
            </a:pPr>
            <a:endParaRPr sz="2800" kern="0" dirty="0">
              <a:solidFill>
                <a:sysClr val="windowText" lastClr="000000"/>
              </a:solidFill>
              <a:cs typeface="Calibri"/>
            </a:endParaRPr>
          </a:p>
          <a:p>
            <a:pPr marL="12700" marR="1424305">
              <a:lnSpc>
                <a:spcPct val="115100"/>
              </a:lnSpc>
              <a:spcBef>
                <a:spcPts val="50"/>
              </a:spcBef>
            </a:pPr>
            <a:endParaRPr sz="2400" kern="0" dirty="0">
              <a:solidFill>
                <a:sysClr val="windowText" lastClr="000000"/>
              </a:solidFill>
              <a:cs typeface="Calibri"/>
            </a:endParaRPr>
          </a:p>
        </p:txBody>
      </p:sp>
    </p:spTree>
    <p:extLst>
      <p:ext uri="{BB962C8B-B14F-4D97-AF65-F5344CB8AC3E}">
        <p14:creationId xmlns:p14="http://schemas.microsoft.com/office/powerpoint/2010/main" val="3668238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18">
            <a:extLst>
              <a:ext uri="{FF2B5EF4-FFF2-40B4-BE49-F238E27FC236}">
                <a16:creationId xmlns:a16="http://schemas.microsoft.com/office/drawing/2014/main" id="{8999BB32-686B-43F9-A9CF-8EB08C724C4F}"/>
              </a:ext>
            </a:extLst>
          </p:cNvPr>
          <p:cNvSpPr txBox="1">
            <a:spLocks/>
          </p:cNvSpPr>
          <p:nvPr/>
        </p:nvSpPr>
        <p:spPr>
          <a:xfrm>
            <a:off x="444500" y="107441"/>
            <a:ext cx="8853271" cy="1120690"/>
          </a:xfrm>
          <a:prstGeom prst="rect">
            <a:avLst/>
          </a:prstGeom>
        </p:spPr>
        <p:txBody>
          <a:bodyPr vert="horz" wrap="square" lIns="0" tIns="500252" rIns="0" bIns="0" rtlCol="0">
            <a:spAutoFit/>
          </a:bodyPr>
          <a:lstStyle>
            <a:lvl1pPr>
              <a:defRPr sz="3200" b="1" i="0">
                <a:solidFill>
                  <a:schemeClr val="bg1"/>
                </a:solidFill>
                <a:latin typeface="Calibri"/>
                <a:ea typeface="+mj-ea"/>
                <a:cs typeface="Calibri"/>
              </a:defRPr>
            </a:lvl1pPr>
          </a:lstStyle>
          <a:p>
            <a:pPr marL="116839">
              <a:spcBef>
                <a:spcPts val="95"/>
              </a:spcBef>
            </a:pPr>
            <a:r>
              <a:rPr lang="en-GB" sz="4000" b="0" kern="0" dirty="0">
                <a:solidFill>
                  <a:srgbClr val="002060"/>
                </a:solidFill>
                <a:latin typeface="Corbel"/>
                <a:cs typeface="Corbel"/>
              </a:rPr>
              <a:t>Key</a:t>
            </a:r>
            <a:r>
              <a:rPr lang="en-GB" sz="4000" b="0" kern="0" spc="-114" dirty="0">
                <a:solidFill>
                  <a:srgbClr val="002060"/>
                </a:solidFill>
                <a:latin typeface="Corbel"/>
                <a:cs typeface="Corbel"/>
              </a:rPr>
              <a:t> </a:t>
            </a:r>
            <a:r>
              <a:rPr lang="en-GB" sz="4000" b="0" kern="0" spc="-25" dirty="0">
                <a:solidFill>
                  <a:srgbClr val="002060"/>
                </a:solidFill>
                <a:latin typeface="Corbel"/>
                <a:cs typeface="Corbel"/>
              </a:rPr>
              <a:t>Negotiation</a:t>
            </a:r>
            <a:r>
              <a:rPr lang="en-GB" sz="4000" b="0" kern="0" spc="-270" dirty="0">
                <a:solidFill>
                  <a:srgbClr val="002060"/>
                </a:solidFill>
                <a:latin typeface="Corbel"/>
                <a:cs typeface="Corbel"/>
              </a:rPr>
              <a:t> </a:t>
            </a:r>
            <a:r>
              <a:rPr lang="en-GB" sz="4000" b="0" kern="0" spc="-35" dirty="0">
                <a:solidFill>
                  <a:srgbClr val="002060"/>
                </a:solidFill>
                <a:latin typeface="Corbel"/>
                <a:cs typeface="Corbel"/>
              </a:rPr>
              <a:t>Techniques</a:t>
            </a:r>
            <a:r>
              <a:rPr lang="en-GB" sz="4000" b="0" kern="0" spc="-70" dirty="0">
                <a:solidFill>
                  <a:srgbClr val="002060"/>
                </a:solidFill>
                <a:latin typeface="Corbel"/>
                <a:cs typeface="Corbel"/>
              </a:rPr>
              <a:t> </a:t>
            </a:r>
            <a:r>
              <a:rPr lang="en-GB" sz="4000" b="0" kern="0" dirty="0">
                <a:solidFill>
                  <a:srgbClr val="002060"/>
                </a:solidFill>
                <a:latin typeface="Corbel"/>
                <a:cs typeface="Corbel"/>
              </a:rPr>
              <a:t>and</a:t>
            </a:r>
            <a:r>
              <a:rPr lang="en-GB" sz="4000" b="0" kern="0" spc="-70" dirty="0">
                <a:solidFill>
                  <a:srgbClr val="002060"/>
                </a:solidFill>
                <a:latin typeface="Corbel"/>
                <a:cs typeface="Corbel"/>
              </a:rPr>
              <a:t> </a:t>
            </a:r>
            <a:r>
              <a:rPr lang="en-GB" sz="4000" b="0" kern="0" spc="-10" dirty="0">
                <a:solidFill>
                  <a:srgbClr val="002060"/>
                </a:solidFill>
                <a:latin typeface="Corbel"/>
                <a:cs typeface="Corbel"/>
              </a:rPr>
              <a:t>practices</a:t>
            </a:r>
            <a:endParaRPr lang="en-GB" sz="4000" kern="0" dirty="0">
              <a:solidFill>
                <a:srgbClr val="002060"/>
              </a:solidFill>
              <a:latin typeface="Corbel"/>
              <a:cs typeface="Corbel"/>
            </a:endParaRPr>
          </a:p>
        </p:txBody>
      </p:sp>
      <p:pic>
        <p:nvPicPr>
          <p:cNvPr id="3" name="object 2">
            <a:extLst>
              <a:ext uri="{FF2B5EF4-FFF2-40B4-BE49-F238E27FC236}">
                <a16:creationId xmlns:a16="http://schemas.microsoft.com/office/drawing/2014/main" id="{F6D06794-B7F9-44FB-8433-CF7EE7A53E25}"/>
              </a:ext>
            </a:extLst>
          </p:cNvPr>
          <p:cNvPicPr/>
          <p:nvPr/>
        </p:nvPicPr>
        <p:blipFill>
          <a:blip r:embed="rId4" cstate="print"/>
          <a:stretch>
            <a:fillRect/>
          </a:stretch>
        </p:blipFill>
        <p:spPr>
          <a:xfrm>
            <a:off x="0" y="1450848"/>
            <a:ext cx="1821180" cy="2147316"/>
          </a:xfrm>
          <a:prstGeom prst="rect">
            <a:avLst/>
          </a:prstGeom>
        </p:spPr>
      </p:pic>
      <p:pic>
        <p:nvPicPr>
          <p:cNvPr id="4" name="object 4">
            <a:extLst>
              <a:ext uri="{FF2B5EF4-FFF2-40B4-BE49-F238E27FC236}">
                <a16:creationId xmlns:a16="http://schemas.microsoft.com/office/drawing/2014/main" id="{B66F6DC4-2A01-441B-9E5F-D4ECB6496C81}"/>
              </a:ext>
            </a:extLst>
          </p:cNvPr>
          <p:cNvPicPr/>
          <p:nvPr/>
        </p:nvPicPr>
        <p:blipFill>
          <a:blip r:embed="rId5" cstate="print"/>
          <a:stretch>
            <a:fillRect/>
          </a:stretch>
        </p:blipFill>
        <p:spPr>
          <a:xfrm>
            <a:off x="1481329" y="3267835"/>
            <a:ext cx="1782320" cy="2711196"/>
          </a:xfrm>
          <a:prstGeom prst="rect">
            <a:avLst/>
          </a:prstGeom>
        </p:spPr>
      </p:pic>
      <p:pic>
        <p:nvPicPr>
          <p:cNvPr id="5" name="object 7">
            <a:extLst>
              <a:ext uri="{FF2B5EF4-FFF2-40B4-BE49-F238E27FC236}">
                <a16:creationId xmlns:a16="http://schemas.microsoft.com/office/drawing/2014/main" id="{B9519164-8F9B-49F5-8681-2DC818666724}"/>
              </a:ext>
            </a:extLst>
          </p:cNvPr>
          <p:cNvPicPr/>
          <p:nvPr/>
        </p:nvPicPr>
        <p:blipFill>
          <a:blip r:embed="rId6" cstate="print"/>
          <a:stretch>
            <a:fillRect/>
          </a:stretch>
        </p:blipFill>
        <p:spPr>
          <a:xfrm>
            <a:off x="2978657" y="1450848"/>
            <a:ext cx="2113787" cy="2485644"/>
          </a:xfrm>
          <a:prstGeom prst="rect">
            <a:avLst/>
          </a:prstGeom>
        </p:spPr>
      </p:pic>
      <p:pic>
        <p:nvPicPr>
          <p:cNvPr id="6" name="object 9">
            <a:extLst>
              <a:ext uri="{FF2B5EF4-FFF2-40B4-BE49-F238E27FC236}">
                <a16:creationId xmlns:a16="http://schemas.microsoft.com/office/drawing/2014/main" id="{AB926EAD-4D65-460C-B0B2-EE4D08D9A43F}"/>
              </a:ext>
            </a:extLst>
          </p:cNvPr>
          <p:cNvPicPr/>
          <p:nvPr/>
        </p:nvPicPr>
        <p:blipFill>
          <a:blip r:embed="rId7" cstate="print"/>
          <a:stretch>
            <a:fillRect/>
          </a:stretch>
        </p:blipFill>
        <p:spPr>
          <a:xfrm>
            <a:off x="4776217" y="3267835"/>
            <a:ext cx="1938527" cy="2711196"/>
          </a:xfrm>
          <a:prstGeom prst="rect">
            <a:avLst/>
          </a:prstGeom>
        </p:spPr>
      </p:pic>
      <p:pic>
        <p:nvPicPr>
          <p:cNvPr id="7" name="object 11">
            <a:extLst>
              <a:ext uri="{FF2B5EF4-FFF2-40B4-BE49-F238E27FC236}">
                <a16:creationId xmlns:a16="http://schemas.microsoft.com/office/drawing/2014/main" id="{7EFDE8BE-1382-4E02-8F7B-A513DCEC4A3D}"/>
              </a:ext>
            </a:extLst>
          </p:cNvPr>
          <p:cNvPicPr/>
          <p:nvPr/>
        </p:nvPicPr>
        <p:blipFill>
          <a:blip r:embed="rId8" cstate="print"/>
          <a:stretch>
            <a:fillRect/>
          </a:stretch>
        </p:blipFill>
        <p:spPr>
          <a:xfrm>
            <a:off x="6665216" y="1450848"/>
            <a:ext cx="1758696" cy="2639568"/>
          </a:xfrm>
          <a:prstGeom prst="rect">
            <a:avLst/>
          </a:prstGeom>
        </p:spPr>
      </p:pic>
      <p:pic>
        <p:nvPicPr>
          <p:cNvPr id="8" name="object 13">
            <a:extLst>
              <a:ext uri="{FF2B5EF4-FFF2-40B4-BE49-F238E27FC236}">
                <a16:creationId xmlns:a16="http://schemas.microsoft.com/office/drawing/2014/main" id="{F8494492-7D9E-4005-B780-3041E3CDFC37}"/>
              </a:ext>
            </a:extLst>
          </p:cNvPr>
          <p:cNvPicPr/>
          <p:nvPr/>
        </p:nvPicPr>
        <p:blipFill>
          <a:blip r:embed="rId9" cstate="print"/>
          <a:stretch>
            <a:fillRect/>
          </a:stretch>
        </p:blipFill>
        <p:spPr>
          <a:xfrm>
            <a:off x="8186166" y="3267835"/>
            <a:ext cx="2022348" cy="2711196"/>
          </a:xfrm>
          <a:prstGeom prst="rect">
            <a:avLst/>
          </a:prstGeom>
        </p:spPr>
      </p:pic>
      <p:pic>
        <p:nvPicPr>
          <p:cNvPr id="9" name="object 16">
            <a:extLst>
              <a:ext uri="{FF2B5EF4-FFF2-40B4-BE49-F238E27FC236}">
                <a16:creationId xmlns:a16="http://schemas.microsoft.com/office/drawing/2014/main" id="{487E276A-92F9-4621-8047-BF2F1CF55EB6}"/>
              </a:ext>
            </a:extLst>
          </p:cNvPr>
          <p:cNvPicPr/>
          <p:nvPr/>
        </p:nvPicPr>
        <p:blipFill>
          <a:blip r:embed="rId10" cstate="print"/>
          <a:stretch>
            <a:fillRect/>
          </a:stretch>
        </p:blipFill>
        <p:spPr>
          <a:xfrm>
            <a:off x="9936480" y="1441705"/>
            <a:ext cx="1938527" cy="2494787"/>
          </a:xfrm>
          <a:prstGeom prst="rect">
            <a:avLst/>
          </a:prstGeom>
        </p:spPr>
      </p:pic>
      <p:sp>
        <p:nvSpPr>
          <p:cNvPr id="10" name="object 3">
            <a:extLst>
              <a:ext uri="{FF2B5EF4-FFF2-40B4-BE49-F238E27FC236}">
                <a16:creationId xmlns:a16="http://schemas.microsoft.com/office/drawing/2014/main" id="{B7908A2C-46B8-4EC2-80D4-98E212842352}"/>
              </a:ext>
            </a:extLst>
          </p:cNvPr>
          <p:cNvSpPr txBox="1"/>
          <p:nvPr/>
        </p:nvSpPr>
        <p:spPr>
          <a:xfrm>
            <a:off x="193229" y="1880884"/>
            <a:ext cx="1378585" cy="1397562"/>
          </a:xfrm>
          <a:prstGeom prst="rect">
            <a:avLst/>
          </a:prstGeom>
        </p:spPr>
        <p:txBody>
          <a:bodyPr vert="horz" wrap="square" lIns="0" tIns="38100" rIns="0" bIns="0" rtlCol="0">
            <a:spAutoFit/>
          </a:bodyPr>
          <a:lstStyle/>
          <a:p>
            <a:pPr marL="12700" marR="5080" algn="ctr">
              <a:lnSpc>
                <a:spcPct val="91800"/>
              </a:lnSpc>
              <a:spcBef>
                <a:spcPts val="300"/>
              </a:spcBef>
            </a:pPr>
            <a:r>
              <a:rPr sz="2400" kern="0" dirty="0">
                <a:solidFill>
                  <a:srgbClr val="FFFFFF"/>
                </a:solidFill>
                <a:latin typeface="Calibri" panose="020F0502020204030204" pitchFamily="34" charset="0"/>
                <a:cs typeface="Calibri" panose="020F0502020204030204" pitchFamily="34" charset="0"/>
              </a:rPr>
              <a:t>1.Create</a:t>
            </a:r>
            <a:r>
              <a:rPr sz="2400" kern="0" spc="-90" dirty="0">
                <a:solidFill>
                  <a:srgbClr val="FFFFFF"/>
                </a:solidFill>
                <a:latin typeface="Calibri" panose="020F0502020204030204" pitchFamily="34" charset="0"/>
                <a:cs typeface="Calibri" panose="020F0502020204030204" pitchFamily="34" charset="0"/>
              </a:rPr>
              <a:t> </a:t>
            </a:r>
            <a:r>
              <a:rPr sz="2400" kern="0" spc="-25" dirty="0">
                <a:solidFill>
                  <a:srgbClr val="FFFFFF"/>
                </a:solidFill>
                <a:latin typeface="Calibri" panose="020F0502020204030204" pitchFamily="34" charset="0"/>
                <a:cs typeface="Calibri" panose="020F0502020204030204" pitchFamily="34" charset="0"/>
              </a:rPr>
              <a:t>the </a:t>
            </a:r>
            <a:r>
              <a:rPr sz="2400" kern="0" spc="-10" dirty="0">
                <a:solidFill>
                  <a:srgbClr val="FFFFFF"/>
                </a:solidFill>
                <a:latin typeface="Calibri" panose="020F0502020204030204" pitchFamily="34" charset="0"/>
                <a:cs typeface="Calibri" panose="020F0502020204030204" pitchFamily="34" charset="0"/>
              </a:rPr>
              <a:t>right environment</a:t>
            </a:r>
            <a:endParaRPr sz="2400" kern="0" dirty="0">
              <a:solidFill>
                <a:sysClr val="windowText" lastClr="000000"/>
              </a:solidFill>
              <a:latin typeface="Calibri" panose="020F0502020204030204" pitchFamily="34" charset="0"/>
              <a:cs typeface="Calibri" panose="020F0502020204030204" pitchFamily="34" charset="0"/>
            </a:endParaRPr>
          </a:p>
        </p:txBody>
      </p:sp>
      <p:sp>
        <p:nvSpPr>
          <p:cNvPr id="11" name="object 8">
            <a:extLst>
              <a:ext uri="{FF2B5EF4-FFF2-40B4-BE49-F238E27FC236}">
                <a16:creationId xmlns:a16="http://schemas.microsoft.com/office/drawing/2014/main" id="{0888E44C-9F7B-43CE-B8C2-B7FA881EA4EE}"/>
              </a:ext>
            </a:extLst>
          </p:cNvPr>
          <p:cNvSpPr txBox="1"/>
          <p:nvPr/>
        </p:nvSpPr>
        <p:spPr>
          <a:xfrm>
            <a:off x="3238307" y="1879028"/>
            <a:ext cx="1594485" cy="1290955"/>
          </a:xfrm>
          <a:prstGeom prst="rect">
            <a:avLst/>
          </a:prstGeom>
        </p:spPr>
        <p:txBody>
          <a:bodyPr vert="horz" wrap="square" lIns="0" tIns="111760" rIns="0" bIns="0" rtlCol="0">
            <a:spAutoFit/>
          </a:bodyPr>
          <a:lstStyle/>
          <a:p>
            <a:pPr marL="635" algn="ctr">
              <a:spcBef>
                <a:spcPts val="880"/>
              </a:spcBef>
            </a:pPr>
            <a:r>
              <a:rPr sz="2400" kern="0" spc="-25" dirty="0">
                <a:solidFill>
                  <a:srgbClr val="FFFFFF"/>
                </a:solidFill>
                <a:cs typeface="Corbel"/>
              </a:rPr>
              <a:t>3.</a:t>
            </a:r>
            <a:endParaRPr sz="2400" kern="0" dirty="0">
              <a:solidFill>
                <a:sysClr val="windowText" lastClr="000000"/>
              </a:solidFill>
              <a:cs typeface="Corbel"/>
            </a:endParaRPr>
          </a:p>
          <a:p>
            <a:pPr marL="12065" marR="5080" algn="ctr">
              <a:lnSpc>
                <a:spcPts val="2640"/>
              </a:lnSpc>
              <a:spcBef>
                <a:spcPts val="1065"/>
              </a:spcBef>
            </a:pPr>
            <a:r>
              <a:rPr sz="2400" kern="0" dirty="0">
                <a:solidFill>
                  <a:srgbClr val="FFFFFF"/>
                </a:solidFill>
                <a:cs typeface="Calibri" panose="020F0502020204030204" pitchFamily="34" charset="0"/>
              </a:rPr>
              <a:t>Opening</a:t>
            </a:r>
            <a:r>
              <a:rPr sz="2400" kern="0" spc="-75" dirty="0">
                <a:solidFill>
                  <a:srgbClr val="FFFFFF"/>
                </a:solidFill>
                <a:cs typeface="Corbel"/>
              </a:rPr>
              <a:t> </a:t>
            </a:r>
            <a:r>
              <a:rPr sz="2400" kern="0" spc="-25" dirty="0">
                <a:solidFill>
                  <a:srgbClr val="FFFFFF"/>
                </a:solidFill>
                <a:cs typeface="Corbel"/>
              </a:rPr>
              <a:t>the </a:t>
            </a:r>
            <a:r>
              <a:rPr sz="2400" kern="0" spc="-10" dirty="0">
                <a:solidFill>
                  <a:srgbClr val="FFFFFF"/>
                </a:solidFill>
                <a:cs typeface="Corbel"/>
              </a:rPr>
              <a:t>negotiation</a:t>
            </a:r>
            <a:endParaRPr sz="2400" kern="0" dirty="0">
              <a:solidFill>
                <a:sysClr val="windowText" lastClr="000000"/>
              </a:solidFill>
              <a:cs typeface="Corbel"/>
            </a:endParaRPr>
          </a:p>
        </p:txBody>
      </p:sp>
      <p:sp>
        <p:nvSpPr>
          <p:cNvPr id="12" name="object 5">
            <a:extLst>
              <a:ext uri="{FF2B5EF4-FFF2-40B4-BE49-F238E27FC236}">
                <a16:creationId xmlns:a16="http://schemas.microsoft.com/office/drawing/2014/main" id="{9A69EFA9-906C-498E-9C66-662E656D67BB}"/>
              </a:ext>
            </a:extLst>
          </p:cNvPr>
          <p:cNvSpPr txBox="1"/>
          <p:nvPr/>
        </p:nvSpPr>
        <p:spPr>
          <a:xfrm>
            <a:off x="2367788" y="3968750"/>
            <a:ext cx="300355" cy="452120"/>
          </a:xfrm>
          <a:prstGeom prst="rect">
            <a:avLst/>
          </a:prstGeom>
        </p:spPr>
        <p:txBody>
          <a:bodyPr vert="horz" wrap="square" lIns="0" tIns="12065" rIns="0" bIns="0" rtlCol="0">
            <a:spAutoFit/>
          </a:bodyPr>
          <a:lstStyle/>
          <a:p>
            <a:pPr marL="12700">
              <a:spcBef>
                <a:spcPts val="95"/>
              </a:spcBef>
            </a:pPr>
            <a:r>
              <a:rPr sz="2800" kern="0" spc="-25" dirty="0">
                <a:solidFill>
                  <a:srgbClr val="FFFFFF"/>
                </a:solidFill>
                <a:latin typeface="Calibri" panose="020F0502020204030204" pitchFamily="34" charset="0"/>
                <a:cs typeface="Calibri" panose="020F0502020204030204" pitchFamily="34" charset="0"/>
              </a:rPr>
              <a:t>2.</a:t>
            </a:r>
            <a:endParaRPr sz="2800" kern="0" dirty="0">
              <a:solidFill>
                <a:sysClr val="windowText" lastClr="000000"/>
              </a:solidFill>
              <a:latin typeface="Calibri" panose="020F0502020204030204" pitchFamily="34" charset="0"/>
              <a:cs typeface="Calibri" panose="020F0502020204030204" pitchFamily="34" charset="0"/>
            </a:endParaRPr>
          </a:p>
        </p:txBody>
      </p:sp>
      <p:sp>
        <p:nvSpPr>
          <p:cNvPr id="13" name="object 6">
            <a:extLst>
              <a:ext uri="{FF2B5EF4-FFF2-40B4-BE49-F238E27FC236}">
                <a16:creationId xmlns:a16="http://schemas.microsoft.com/office/drawing/2014/main" id="{D9893A6F-136F-4327-BB5B-69F7F23E051B}"/>
              </a:ext>
            </a:extLst>
          </p:cNvPr>
          <p:cNvSpPr txBox="1"/>
          <p:nvPr/>
        </p:nvSpPr>
        <p:spPr>
          <a:xfrm>
            <a:off x="1856295" y="4533517"/>
            <a:ext cx="1022985" cy="843915"/>
          </a:xfrm>
          <a:prstGeom prst="rect">
            <a:avLst/>
          </a:prstGeom>
        </p:spPr>
        <p:txBody>
          <a:bodyPr vert="horz" wrap="square" lIns="0" tIns="53975" rIns="0" bIns="0" rtlCol="0">
            <a:spAutoFit/>
          </a:bodyPr>
          <a:lstStyle/>
          <a:p>
            <a:pPr marL="195580" marR="5080" indent="-182880">
              <a:lnSpc>
                <a:spcPts val="3090"/>
              </a:lnSpc>
              <a:spcBef>
                <a:spcPts val="425"/>
              </a:spcBef>
            </a:pPr>
            <a:r>
              <a:rPr sz="2800" kern="0" dirty="0">
                <a:solidFill>
                  <a:srgbClr val="FFFFFF"/>
                </a:solidFill>
                <a:latin typeface="Calibri" panose="020F0502020204030204" pitchFamily="34" charset="0"/>
                <a:cs typeface="Calibri" panose="020F0502020204030204" pitchFamily="34" charset="0"/>
              </a:rPr>
              <a:t>Have</a:t>
            </a:r>
            <a:r>
              <a:rPr sz="2800" kern="0" spc="-50" dirty="0">
                <a:solidFill>
                  <a:srgbClr val="FFFFFF"/>
                </a:solidFill>
                <a:latin typeface="Calibri" panose="020F0502020204030204" pitchFamily="34" charset="0"/>
                <a:cs typeface="Calibri" panose="020F0502020204030204" pitchFamily="34" charset="0"/>
              </a:rPr>
              <a:t> a </a:t>
            </a:r>
            <a:r>
              <a:rPr sz="2800" kern="0" spc="-20" dirty="0">
                <a:solidFill>
                  <a:srgbClr val="FFFFFF"/>
                </a:solidFill>
                <a:latin typeface="Calibri" panose="020F0502020204030204" pitchFamily="34" charset="0"/>
                <a:cs typeface="Calibri" panose="020F0502020204030204" pitchFamily="34" charset="0"/>
              </a:rPr>
              <a:t>plan</a:t>
            </a:r>
            <a:endParaRPr sz="2800" kern="0" dirty="0">
              <a:solidFill>
                <a:sysClr val="windowText" lastClr="000000"/>
              </a:solidFill>
              <a:latin typeface="Calibri" panose="020F0502020204030204" pitchFamily="34" charset="0"/>
              <a:cs typeface="Calibri" panose="020F0502020204030204" pitchFamily="34" charset="0"/>
            </a:endParaRPr>
          </a:p>
        </p:txBody>
      </p:sp>
      <p:sp>
        <p:nvSpPr>
          <p:cNvPr id="14" name="object 10">
            <a:extLst>
              <a:ext uri="{FF2B5EF4-FFF2-40B4-BE49-F238E27FC236}">
                <a16:creationId xmlns:a16="http://schemas.microsoft.com/office/drawing/2014/main" id="{927624A6-887A-4212-90AA-D1ECA8F46969}"/>
              </a:ext>
            </a:extLst>
          </p:cNvPr>
          <p:cNvSpPr txBox="1"/>
          <p:nvPr/>
        </p:nvSpPr>
        <p:spPr>
          <a:xfrm>
            <a:off x="5121400" y="3677601"/>
            <a:ext cx="1413510" cy="1672061"/>
          </a:xfrm>
          <a:prstGeom prst="rect">
            <a:avLst/>
          </a:prstGeom>
        </p:spPr>
        <p:txBody>
          <a:bodyPr vert="horz" wrap="square" lIns="0" tIns="128270" rIns="0" bIns="0" rtlCol="0">
            <a:spAutoFit/>
          </a:bodyPr>
          <a:lstStyle/>
          <a:p>
            <a:pPr algn="ctr">
              <a:spcBef>
                <a:spcPts val="1010"/>
              </a:spcBef>
            </a:pPr>
            <a:r>
              <a:rPr sz="2400" kern="0" spc="-25" dirty="0">
                <a:solidFill>
                  <a:srgbClr val="001F5F"/>
                </a:solidFill>
                <a:latin typeface="Calibri" panose="020F0502020204030204" pitchFamily="34" charset="0"/>
                <a:cs typeface="Calibri" panose="020F0502020204030204" pitchFamily="34" charset="0"/>
              </a:rPr>
              <a:t>4.</a:t>
            </a:r>
            <a:endParaRPr sz="2400" kern="0" dirty="0">
              <a:solidFill>
                <a:sysClr val="windowText" lastClr="000000"/>
              </a:solidFill>
              <a:latin typeface="Calibri" panose="020F0502020204030204" pitchFamily="34" charset="0"/>
              <a:cs typeface="Calibri" panose="020F0502020204030204" pitchFamily="34" charset="0"/>
            </a:endParaRPr>
          </a:p>
          <a:p>
            <a:pPr marL="12700" marR="5080" indent="63500" algn="just">
              <a:lnSpc>
                <a:spcPct val="91500"/>
              </a:lnSpc>
              <a:spcBef>
                <a:spcPts val="1200"/>
              </a:spcBef>
            </a:pPr>
            <a:r>
              <a:rPr sz="2400" kern="0" spc="-10" dirty="0">
                <a:solidFill>
                  <a:srgbClr val="001F5F"/>
                </a:solidFill>
                <a:latin typeface="Calibri" panose="020F0502020204030204" pitchFamily="34" charset="0"/>
                <a:cs typeface="Calibri" panose="020F0502020204030204" pitchFamily="34" charset="0"/>
              </a:rPr>
              <a:t>Personal </a:t>
            </a:r>
            <a:r>
              <a:rPr sz="2400" kern="0" spc="-10" dirty="0" smtClean="0">
                <a:solidFill>
                  <a:srgbClr val="001F5F"/>
                </a:solidFill>
                <a:latin typeface="Calibri" panose="020F0502020204030204" pitchFamily="34" charset="0"/>
                <a:cs typeface="Calibri" panose="020F0502020204030204" pitchFamily="34" charset="0"/>
              </a:rPr>
              <a:t>communications</a:t>
            </a:r>
            <a:endParaRPr sz="2400" kern="0" dirty="0">
              <a:solidFill>
                <a:sysClr val="windowText" lastClr="000000"/>
              </a:solidFill>
              <a:latin typeface="Calibri" panose="020F0502020204030204" pitchFamily="34" charset="0"/>
              <a:cs typeface="Calibri" panose="020F0502020204030204" pitchFamily="34" charset="0"/>
            </a:endParaRPr>
          </a:p>
        </p:txBody>
      </p:sp>
      <p:sp>
        <p:nvSpPr>
          <p:cNvPr id="15" name="object 12">
            <a:extLst>
              <a:ext uri="{FF2B5EF4-FFF2-40B4-BE49-F238E27FC236}">
                <a16:creationId xmlns:a16="http://schemas.microsoft.com/office/drawing/2014/main" id="{B6933DD0-7B64-4F4F-9A03-C437A6D032AB}"/>
              </a:ext>
            </a:extLst>
          </p:cNvPr>
          <p:cNvSpPr txBox="1"/>
          <p:nvPr/>
        </p:nvSpPr>
        <p:spPr>
          <a:xfrm>
            <a:off x="6955914" y="1879028"/>
            <a:ext cx="1242060" cy="1291590"/>
          </a:xfrm>
          <a:prstGeom prst="rect">
            <a:avLst/>
          </a:prstGeom>
        </p:spPr>
        <p:txBody>
          <a:bodyPr vert="horz" wrap="square" lIns="0" tIns="111760" rIns="0" bIns="0" rtlCol="0">
            <a:spAutoFit/>
          </a:bodyPr>
          <a:lstStyle/>
          <a:p>
            <a:pPr marL="635" algn="ctr">
              <a:spcBef>
                <a:spcPts val="880"/>
              </a:spcBef>
            </a:pPr>
            <a:r>
              <a:rPr sz="2400" kern="0" spc="-25" dirty="0">
                <a:solidFill>
                  <a:srgbClr val="FFFFFF"/>
                </a:solidFill>
                <a:latin typeface="Calibri" panose="020F0502020204030204" pitchFamily="34" charset="0"/>
                <a:cs typeface="Calibri" panose="020F0502020204030204" pitchFamily="34" charset="0"/>
              </a:rPr>
              <a:t>5.</a:t>
            </a:r>
            <a:endParaRPr sz="2400" kern="0" dirty="0">
              <a:solidFill>
                <a:sysClr val="windowText" lastClr="000000"/>
              </a:solidFill>
              <a:latin typeface="Calibri" panose="020F0502020204030204" pitchFamily="34" charset="0"/>
              <a:cs typeface="Calibri" panose="020F0502020204030204" pitchFamily="34" charset="0"/>
            </a:endParaRPr>
          </a:p>
          <a:p>
            <a:pPr marL="12700" marR="5080" indent="-635" algn="ctr">
              <a:lnSpc>
                <a:spcPts val="2640"/>
              </a:lnSpc>
              <a:spcBef>
                <a:spcPts val="1075"/>
              </a:spcBef>
            </a:pPr>
            <a:r>
              <a:rPr sz="2400" kern="0" spc="-10" dirty="0">
                <a:solidFill>
                  <a:srgbClr val="FFFFFF"/>
                </a:solidFill>
                <a:latin typeface="Calibri" panose="020F0502020204030204" pitchFamily="34" charset="0"/>
                <a:cs typeface="Calibri" panose="020F0502020204030204" pitchFamily="34" charset="0"/>
              </a:rPr>
              <a:t>Making proposals</a:t>
            </a:r>
            <a:endParaRPr sz="2400" kern="0" dirty="0">
              <a:solidFill>
                <a:sysClr val="windowText" lastClr="000000"/>
              </a:solidFill>
              <a:latin typeface="Calibri" panose="020F0502020204030204" pitchFamily="34" charset="0"/>
              <a:cs typeface="Calibri" panose="020F0502020204030204" pitchFamily="34" charset="0"/>
            </a:endParaRPr>
          </a:p>
        </p:txBody>
      </p:sp>
      <p:sp>
        <p:nvSpPr>
          <p:cNvPr id="16" name="object 14">
            <a:extLst>
              <a:ext uri="{FF2B5EF4-FFF2-40B4-BE49-F238E27FC236}">
                <a16:creationId xmlns:a16="http://schemas.microsoft.com/office/drawing/2014/main" id="{ADFE137C-DB0E-4769-A7CD-4CA12BA4B5EC}"/>
              </a:ext>
            </a:extLst>
          </p:cNvPr>
          <p:cNvSpPr txBox="1"/>
          <p:nvPr/>
        </p:nvSpPr>
        <p:spPr>
          <a:xfrm>
            <a:off x="8997124" y="3936492"/>
            <a:ext cx="346710" cy="513715"/>
          </a:xfrm>
          <a:prstGeom prst="rect">
            <a:avLst/>
          </a:prstGeom>
        </p:spPr>
        <p:txBody>
          <a:bodyPr vert="horz" wrap="square" lIns="0" tIns="12700" rIns="0" bIns="0" rtlCol="0">
            <a:spAutoFit/>
          </a:bodyPr>
          <a:lstStyle/>
          <a:p>
            <a:pPr marL="12700">
              <a:lnSpc>
                <a:spcPct val="100000"/>
              </a:lnSpc>
              <a:spcBef>
                <a:spcPts val="100"/>
              </a:spcBef>
            </a:pPr>
            <a:r>
              <a:rPr sz="3200" spc="-25" dirty="0">
                <a:solidFill>
                  <a:srgbClr val="FFFFFF"/>
                </a:solidFill>
                <a:latin typeface="Corbel"/>
                <a:cs typeface="Corbel"/>
              </a:rPr>
              <a:t>6.</a:t>
            </a:r>
            <a:endParaRPr sz="3200" dirty="0">
              <a:latin typeface="Corbel"/>
              <a:cs typeface="Corbel"/>
            </a:endParaRPr>
          </a:p>
        </p:txBody>
      </p:sp>
      <p:sp>
        <p:nvSpPr>
          <p:cNvPr id="17" name="object 15">
            <a:extLst>
              <a:ext uri="{FF2B5EF4-FFF2-40B4-BE49-F238E27FC236}">
                <a16:creationId xmlns:a16="http://schemas.microsoft.com/office/drawing/2014/main" id="{39A7FF38-8B08-47EC-A5CC-FF356B83D609}"/>
              </a:ext>
            </a:extLst>
          </p:cNvPr>
          <p:cNvSpPr txBox="1"/>
          <p:nvPr/>
        </p:nvSpPr>
        <p:spPr>
          <a:xfrm>
            <a:off x="8627744" y="4698299"/>
            <a:ext cx="1209675" cy="382797"/>
          </a:xfrm>
          <a:prstGeom prst="rect">
            <a:avLst/>
          </a:prstGeom>
        </p:spPr>
        <p:txBody>
          <a:bodyPr vert="horz" wrap="square" lIns="0" tIns="13335" rIns="0" bIns="0" rtlCol="0">
            <a:spAutoFit/>
          </a:bodyPr>
          <a:lstStyle/>
          <a:p>
            <a:pPr marL="12700">
              <a:spcBef>
                <a:spcPts val="105"/>
              </a:spcBef>
            </a:pPr>
            <a:r>
              <a:rPr sz="2400" kern="0" spc="-10" dirty="0">
                <a:solidFill>
                  <a:srgbClr val="FFFFFF"/>
                </a:solidFill>
                <a:latin typeface="Calibri" panose="020F0502020204030204" pitchFamily="34" charset="0"/>
                <a:cs typeface="Calibri" panose="020F0502020204030204" pitchFamily="34" charset="0"/>
              </a:rPr>
              <a:t>Timing</a:t>
            </a:r>
            <a:endParaRPr sz="2400" kern="0" dirty="0">
              <a:solidFill>
                <a:sysClr val="windowText" lastClr="000000"/>
              </a:solidFill>
              <a:latin typeface="Calibri" panose="020F0502020204030204" pitchFamily="34" charset="0"/>
              <a:cs typeface="Calibri" panose="020F0502020204030204" pitchFamily="34" charset="0"/>
            </a:endParaRPr>
          </a:p>
        </p:txBody>
      </p:sp>
      <p:sp>
        <p:nvSpPr>
          <p:cNvPr id="18" name="object 17">
            <a:extLst>
              <a:ext uri="{FF2B5EF4-FFF2-40B4-BE49-F238E27FC236}">
                <a16:creationId xmlns:a16="http://schemas.microsoft.com/office/drawing/2014/main" id="{173E9A17-CEB9-4A7B-ACB2-234031E73E5F}"/>
              </a:ext>
            </a:extLst>
          </p:cNvPr>
          <p:cNvSpPr txBox="1"/>
          <p:nvPr/>
        </p:nvSpPr>
        <p:spPr>
          <a:xfrm>
            <a:off x="10134345" y="1858421"/>
            <a:ext cx="1496695" cy="1360805"/>
          </a:xfrm>
          <a:prstGeom prst="rect">
            <a:avLst/>
          </a:prstGeom>
        </p:spPr>
        <p:txBody>
          <a:bodyPr vert="horz" wrap="square" lIns="0" tIns="95885" rIns="0" bIns="0" rtlCol="0">
            <a:spAutoFit/>
          </a:bodyPr>
          <a:lstStyle/>
          <a:p>
            <a:pPr algn="ctr">
              <a:lnSpc>
                <a:spcPct val="100000"/>
              </a:lnSpc>
              <a:spcBef>
                <a:spcPts val="755"/>
              </a:spcBef>
            </a:pPr>
            <a:r>
              <a:rPr sz="2000" spc="-25" dirty="0">
                <a:solidFill>
                  <a:srgbClr val="FFFFFF"/>
                </a:solidFill>
                <a:latin typeface="Calibri" panose="020F0502020204030204" pitchFamily="34" charset="0"/>
                <a:cs typeface="Calibri" panose="020F0502020204030204" pitchFamily="34" charset="0"/>
              </a:rPr>
              <a:t>7.</a:t>
            </a:r>
            <a:endParaRPr sz="2000" dirty="0">
              <a:latin typeface="Calibri" panose="020F0502020204030204" pitchFamily="34" charset="0"/>
              <a:cs typeface="Calibri" panose="020F0502020204030204" pitchFamily="34" charset="0"/>
            </a:endParaRPr>
          </a:p>
          <a:p>
            <a:pPr marL="12065" marR="5080" algn="ctr">
              <a:lnSpc>
                <a:spcPts val="2200"/>
              </a:lnSpc>
              <a:spcBef>
                <a:spcPts val="905"/>
              </a:spcBef>
            </a:pPr>
            <a:r>
              <a:rPr sz="2000" spc="-10" dirty="0">
                <a:solidFill>
                  <a:srgbClr val="FFFFFF"/>
                </a:solidFill>
                <a:latin typeface="Calibri" panose="020F0502020204030204" pitchFamily="34" charset="0"/>
                <a:cs typeface="Calibri" panose="020F0502020204030204" pitchFamily="34" charset="0"/>
              </a:rPr>
              <a:t>Summarizing, </a:t>
            </a:r>
            <a:r>
              <a:rPr sz="2000" dirty="0">
                <a:solidFill>
                  <a:srgbClr val="FFFFFF"/>
                </a:solidFill>
                <a:latin typeface="Calibri" panose="020F0502020204030204" pitchFamily="34" charset="0"/>
                <a:cs typeface="Calibri" panose="020F0502020204030204" pitchFamily="34" charset="0"/>
              </a:rPr>
              <a:t>closing</a:t>
            </a:r>
            <a:r>
              <a:rPr sz="2000" spc="-35" dirty="0">
                <a:solidFill>
                  <a:srgbClr val="FFFFFF"/>
                </a:solidFill>
                <a:latin typeface="Calibri" panose="020F0502020204030204" pitchFamily="34" charset="0"/>
                <a:cs typeface="Calibri" panose="020F0502020204030204" pitchFamily="34" charset="0"/>
              </a:rPr>
              <a:t> </a:t>
            </a:r>
            <a:r>
              <a:rPr sz="2000" spc="-25" dirty="0">
                <a:solidFill>
                  <a:srgbClr val="FFFFFF"/>
                </a:solidFill>
                <a:latin typeface="Calibri" panose="020F0502020204030204" pitchFamily="34" charset="0"/>
                <a:cs typeface="Calibri" panose="020F0502020204030204" pitchFamily="34" charset="0"/>
              </a:rPr>
              <a:t>and </a:t>
            </a:r>
            <a:r>
              <a:rPr sz="2000" spc="-10" dirty="0">
                <a:solidFill>
                  <a:srgbClr val="FFFFFF"/>
                </a:solidFill>
                <a:latin typeface="Calibri" panose="020F0502020204030204" pitchFamily="34" charset="0"/>
                <a:cs typeface="Calibri" panose="020F0502020204030204" pitchFamily="34" charset="0"/>
              </a:rPr>
              <a:t>confirming</a:t>
            </a:r>
            <a:endParaRPr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52021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txBox="1"/>
          <p:nvPr/>
        </p:nvSpPr>
        <p:spPr>
          <a:xfrm>
            <a:off x="496164" y="6315555"/>
            <a:ext cx="2542458" cy="319959"/>
          </a:xfrm>
          <a:prstGeom prst="rect">
            <a:avLst/>
          </a:prstGeom>
        </p:spPr>
        <p:txBody>
          <a:bodyPr vert="horz" wrap="square" lIns="0" tIns="12065" rIns="0" bIns="0" rtlCol="0">
            <a:spAutoFit/>
          </a:bodyPr>
          <a:lstStyle/>
          <a:p>
            <a:pPr marL="12700">
              <a:lnSpc>
                <a:spcPct val="100000"/>
              </a:lnSpc>
              <a:spcBef>
                <a:spcPts val="95"/>
              </a:spcBef>
            </a:pPr>
            <a:r>
              <a:rPr lang="en-GB" sz="2000" spc="55" dirty="0" smtClean="0">
                <a:solidFill>
                  <a:srgbClr val="77000B"/>
                </a:solidFill>
                <a:latin typeface="Calibri" panose="020F0502020204030204" pitchFamily="34" charset="0"/>
                <a:cs typeface="Calibri" panose="020F0502020204030204" pitchFamily="34" charset="0"/>
              </a:rPr>
              <a:t>DATE: 06/09/2024</a:t>
            </a:r>
            <a:endParaRPr sz="2000" dirty="0">
              <a:latin typeface="Calibri" panose="020F0502020204030204" pitchFamily="34" charset="0"/>
              <a:cs typeface="Calibri" panose="020F0502020204030204" pitchFamily="34" charset="0"/>
            </a:endParaRPr>
          </a:p>
        </p:txBody>
      </p:sp>
      <p:sp>
        <p:nvSpPr>
          <p:cNvPr id="10" name="TextBox 9"/>
          <p:cNvSpPr txBox="1"/>
          <p:nvPr/>
        </p:nvSpPr>
        <p:spPr>
          <a:xfrm>
            <a:off x="1" y="3023959"/>
            <a:ext cx="6471138" cy="3216265"/>
          </a:xfrm>
          <a:prstGeom prst="rect">
            <a:avLst/>
          </a:prstGeom>
          <a:noFill/>
        </p:spPr>
        <p:txBody>
          <a:bodyPr wrap="square" rtlCol="0">
            <a:spAutoFit/>
          </a:bodyPr>
          <a:lstStyle/>
          <a:p>
            <a:r>
              <a:rPr lang="en-GB" sz="2900" b="1" dirty="0" smtClean="0">
                <a:solidFill>
                  <a:srgbClr val="6E1019"/>
                </a:solidFill>
                <a:ea typeface="Cambria" panose="02040503050406030204" pitchFamily="18" charset="0"/>
              </a:rPr>
              <a:t>ESSENTIAL SKILLS AND TECHNIQUES FOR AN EFFECTIVE MEDIATION</a:t>
            </a:r>
          </a:p>
          <a:p>
            <a:endParaRPr lang="en-GB" sz="2900" b="1" dirty="0" smtClean="0">
              <a:solidFill>
                <a:srgbClr val="6E1019"/>
              </a:solidFill>
              <a:ea typeface="Cambria" panose="02040503050406030204" pitchFamily="18" charset="0"/>
            </a:endParaRPr>
          </a:p>
          <a:p>
            <a:r>
              <a:rPr lang="en-GB" sz="2900" b="1" dirty="0" smtClean="0">
                <a:solidFill>
                  <a:srgbClr val="6E1019"/>
                </a:solidFill>
                <a:ea typeface="Cambria" panose="02040503050406030204" pitchFamily="18" charset="0"/>
              </a:rPr>
              <a:t>Presented by: </a:t>
            </a:r>
            <a:r>
              <a:rPr lang="en-GB" sz="2900" b="1" dirty="0" err="1" smtClean="0">
                <a:solidFill>
                  <a:srgbClr val="6E1019"/>
                </a:solidFill>
                <a:ea typeface="Cambria" panose="02040503050406030204" pitchFamily="18" charset="0"/>
              </a:rPr>
              <a:t>Asmahaney</a:t>
            </a:r>
            <a:r>
              <a:rPr lang="en-GB" sz="2900" b="1" dirty="0" smtClean="0">
                <a:solidFill>
                  <a:srgbClr val="6E1019"/>
                </a:solidFill>
                <a:ea typeface="Cambria" panose="02040503050406030204" pitchFamily="18" charset="0"/>
              </a:rPr>
              <a:t> </a:t>
            </a:r>
            <a:r>
              <a:rPr lang="en-GB" sz="2900" b="1" dirty="0" err="1" smtClean="0">
                <a:solidFill>
                  <a:srgbClr val="6E1019"/>
                </a:solidFill>
                <a:ea typeface="Cambria" panose="02040503050406030204" pitchFamily="18" charset="0"/>
              </a:rPr>
              <a:t>Saad</a:t>
            </a:r>
            <a:r>
              <a:rPr lang="en-GB" sz="2900" b="1" dirty="0" smtClean="0">
                <a:solidFill>
                  <a:srgbClr val="6E1019"/>
                </a:solidFill>
                <a:ea typeface="Cambria" panose="02040503050406030204" pitchFamily="18" charset="0"/>
              </a:rPr>
              <a:t> CHM (MTI – EA) </a:t>
            </a:r>
            <a:r>
              <a:rPr lang="en-GB" sz="2900" b="1" dirty="0" err="1" smtClean="0">
                <a:solidFill>
                  <a:srgbClr val="6E1019"/>
                </a:solidFill>
                <a:ea typeface="Cambria" panose="02040503050406030204" pitchFamily="18" charset="0"/>
              </a:rPr>
              <a:t>MCIArb</a:t>
            </a:r>
            <a:r>
              <a:rPr lang="en-GB" sz="2900" b="1" dirty="0" smtClean="0">
                <a:solidFill>
                  <a:srgbClr val="6E1019"/>
                </a:solidFill>
                <a:ea typeface="Cambria" panose="02040503050406030204" pitchFamily="18" charset="0"/>
              </a:rPr>
              <a:t> – UK</a:t>
            </a:r>
          </a:p>
          <a:p>
            <a:endParaRPr lang="en-GB" sz="2900" b="1" dirty="0" smtClean="0">
              <a:solidFill>
                <a:srgbClr val="6E1019"/>
              </a:solidFill>
              <a:ea typeface="Cambria" panose="02040503050406030204" pitchFamily="18" charset="0"/>
            </a:endParaRPr>
          </a:p>
          <a:p>
            <a:r>
              <a:rPr lang="en-GB" sz="2900" b="1" dirty="0" smtClean="0">
                <a:solidFill>
                  <a:srgbClr val="6E1019"/>
                </a:solidFill>
                <a:ea typeface="Cambria" panose="02040503050406030204" pitchFamily="18" charset="0"/>
              </a:rPr>
              <a:t>Managing Partner – KTA Advocates</a:t>
            </a:r>
            <a:endParaRPr lang="en-US" sz="2900" b="1" dirty="0">
              <a:solidFill>
                <a:srgbClr val="6E1019"/>
              </a:solidFill>
              <a:ea typeface="Cambria" panose="02040503050406030204" pitchFamily="18"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6896" y="1"/>
            <a:ext cx="2305609" cy="2996121"/>
          </a:xfrm>
          <a:prstGeom prst="rect">
            <a:avLst/>
          </a:prstGeom>
        </p:spPr>
      </p:pic>
    </p:spTree>
    <p:extLst>
      <p:ext uri="{BB962C8B-B14F-4D97-AF65-F5344CB8AC3E}">
        <p14:creationId xmlns:p14="http://schemas.microsoft.com/office/powerpoint/2010/main" val="14258132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5">
            <a:extLst>
              <a:ext uri="{FF2B5EF4-FFF2-40B4-BE49-F238E27FC236}">
                <a16:creationId xmlns:a16="http://schemas.microsoft.com/office/drawing/2014/main" id="{82921269-6DE3-433C-B242-624BB8139F55}"/>
              </a:ext>
            </a:extLst>
          </p:cNvPr>
          <p:cNvSpPr txBox="1">
            <a:spLocks/>
          </p:cNvSpPr>
          <p:nvPr/>
        </p:nvSpPr>
        <p:spPr>
          <a:xfrm>
            <a:off x="444500" y="384175"/>
            <a:ext cx="3365500" cy="1122680"/>
          </a:xfrm>
          <a:prstGeom prst="rect">
            <a:avLst/>
          </a:prstGeom>
        </p:spPr>
        <p:txBody>
          <a:bodyPr vert="horz" wrap="square" lIns="0" tIns="12700" rIns="0" bIns="0" rtlCol="0">
            <a:spAutoFit/>
          </a:bodyPr>
          <a:lstStyle>
            <a:lvl1pPr>
              <a:defRPr sz="3200" b="1" i="0">
                <a:solidFill>
                  <a:schemeClr val="bg1"/>
                </a:solidFill>
                <a:latin typeface="Calibri"/>
                <a:ea typeface="+mj-ea"/>
                <a:cs typeface="Calibri"/>
              </a:defRPr>
            </a:lvl1pPr>
          </a:lstStyle>
          <a:p>
            <a:pPr marL="12700" marR="5080">
              <a:spcBef>
                <a:spcPts val="100"/>
              </a:spcBef>
            </a:pPr>
            <a:r>
              <a:rPr lang="en-GB" sz="3600" b="0" kern="0" dirty="0">
                <a:solidFill>
                  <a:srgbClr val="002060"/>
                </a:solidFill>
                <a:latin typeface="+mn-lt"/>
                <a:cs typeface="Calibri" panose="020F0502020204030204" pitchFamily="34" charset="0"/>
              </a:rPr>
              <a:t>Creating</a:t>
            </a:r>
            <a:r>
              <a:rPr lang="en-GB" sz="3600" b="0" kern="0" spc="-5" dirty="0">
                <a:solidFill>
                  <a:srgbClr val="002060"/>
                </a:solidFill>
                <a:latin typeface="+mn-lt"/>
                <a:cs typeface="Corbel"/>
              </a:rPr>
              <a:t> </a:t>
            </a:r>
            <a:r>
              <a:rPr lang="en-GB" sz="3600" b="0" kern="0" dirty="0">
                <a:solidFill>
                  <a:srgbClr val="002060"/>
                </a:solidFill>
                <a:latin typeface="+mn-lt"/>
                <a:cs typeface="Corbel"/>
              </a:rPr>
              <a:t>the </a:t>
            </a:r>
            <a:r>
              <a:rPr lang="en-GB" sz="3600" b="0" kern="0" spc="-10" dirty="0">
                <a:solidFill>
                  <a:srgbClr val="002060"/>
                </a:solidFill>
                <a:latin typeface="+mn-lt"/>
                <a:cs typeface="Corbel"/>
              </a:rPr>
              <a:t>right environment</a:t>
            </a:r>
            <a:endParaRPr lang="en-GB" sz="3600" kern="0" dirty="0">
              <a:solidFill>
                <a:srgbClr val="002060"/>
              </a:solidFill>
              <a:latin typeface="+mn-lt"/>
              <a:cs typeface="Corbel"/>
            </a:endParaRPr>
          </a:p>
        </p:txBody>
      </p:sp>
      <p:pic>
        <p:nvPicPr>
          <p:cNvPr id="3" name="object 7">
            <a:extLst>
              <a:ext uri="{FF2B5EF4-FFF2-40B4-BE49-F238E27FC236}">
                <a16:creationId xmlns:a16="http://schemas.microsoft.com/office/drawing/2014/main" id="{89C49C62-156C-4738-9E07-0991C431AA4A}"/>
              </a:ext>
            </a:extLst>
          </p:cNvPr>
          <p:cNvPicPr/>
          <p:nvPr/>
        </p:nvPicPr>
        <p:blipFill>
          <a:blip r:embed="rId4" cstate="print"/>
          <a:stretch>
            <a:fillRect/>
          </a:stretch>
        </p:blipFill>
        <p:spPr>
          <a:xfrm>
            <a:off x="365759" y="1663039"/>
            <a:ext cx="5120640" cy="3928872"/>
          </a:xfrm>
          <a:prstGeom prst="rect">
            <a:avLst/>
          </a:prstGeom>
        </p:spPr>
      </p:pic>
      <p:sp>
        <p:nvSpPr>
          <p:cNvPr id="4" name="object 6">
            <a:extLst>
              <a:ext uri="{FF2B5EF4-FFF2-40B4-BE49-F238E27FC236}">
                <a16:creationId xmlns:a16="http://schemas.microsoft.com/office/drawing/2014/main" id="{FBE8F37C-2D75-4A00-87B4-74E75ED44CF1}"/>
              </a:ext>
            </a:extLst>
          </p:cNvPr>
          <p:cNvSpPr txBox="1"/>
          <p:nvPr/>
        </p:nvSpPr>
        <p:spPr>
          <a:xfrm>
            <a:off x="5560567" y="2915488"/>
            <a:ext cx="6060440" cy="3044423"/>
          </a:xfrm>
          <a:prstGeom prst="rect">
            <a:avLst/>
          </a:prstGeom>
        </p:spPr>
        <p:txBody>
          <a:bodyPr vert="horz" wrap="square" lIns="0" tIns="12700" rIns="0" bIns="0" rtlCol="0">
            <a:spAutoFit/>
          </a:bodyPr>
          <a:lstStyle/>
          <a:p>
            <a:pPr marL="798830" indent="-304800">
              <a:spcBef>
                <a:spcPts val="100"/>
              </a:spcBef>
              <a:buClr>
                <a:srgbClr val="838894"/>
              </a:buClr>
              <a:buSzPct val="96666"/>
              <a:buFont typeface="Wingdings"/>
              <a:buChar char=""/>
              <a:tabLst>
                <a:tab pos="798830" algn="l"/>
              </a:tabLst>
            </a:pPr>
            <a:r>
              <a:rPr sz="3200" kern="0" dirty="0">
                <a:cs typeface="Calibri"/>
              </a:rPr>
              <a:t>Creating</a:t>
            </a:r>
            <a:r>
              <a:rPr sz="3200" kern="0" spc="120" dirty="0">
                <a:cs typeface="Calibri"/>
              </a:rPr>
              <a:t> </a:t>
            </a:r>
            <a:r>
              <a:rPr sz="3200" kern="0" dirty="0">
                <a:cs typeface="Calibri"/>
              </a:rPr>
              <a:t>the</a:t>
            </a:r>
            <a:r>
              <a:rPr sz="3200" kern="0" spc="120" dirty="0">
                <a:cs typeface="Calibri"/>
              </a:rPr>
              <a:t> </a:t>
            </a:r>
            <a:r>
              <a:rPr sz="3200" kern="0" dirty="0">
                <a:cs typeface="Calibri"/>
              </a:rPr>
              <a:t>right</a:t>
            </a:r>
            <a:r>
              <a:rPr sz="3200" kern="0" spc="125" dirty="0">
                <a:cs typeface="Calibri"/>
              </a:rPr>
              <a:t> </a:t>
            </a:r>
            <a:r>
              <a:rPr sz="3200" kern="0" spc="-10" dirty="0">
                <a:cs typeface="Calibri"/>
              </a:rPr>
              <a:t>atmosphere</a:t>
            </a:r>
            <a:endParaRPr sz="3200" kern="0" dirty="0">
              <a:cs typeface="Calibri"/>
            </a:endParaRPr>
          </a:p>
          <a:p>
            <a:pPr>
              <a:spcBef>
                <a:spcPts val="300"/>
              </a:spcBef>
            </a:pPr>
            <a:endParaRPr sz="3200" kern="0" dirty="0">
              <a:cs typeface="Calibri"/>
            </a:endParaRPr>
          </a:p>
          <a:p>
            <a:pPr marL="315595" indent="-304800">
              <a:buClr>
                <a:srgbClr val="838894"/>
              </a:buClr>
              <a:buSzPct val="96666"/>
              <a:buFont typeface="Wingdings"/>
              <a:buChar char=""/>
              <a:tabLst>
                <a:tab pos="315595" algn="l"/>
              </a:tabLst>
            </a:pPr>
            <a:r>
              <a:rPr sz="3200" kern="0" dirty="0">
                <a:cs typeface="Calibri"/>
              </a:rPr>
              <a:t>Choosing</a:t>
            </a:r>
            <a:r>
              <a:rPr sz="3200" kern="0" spc="100" dirty="0">
                <a:cs typeface="Calibri"/>
              </a:rPr>
              <a:t> </a:t>
            </a:r>
            <a:r>
              <a:rPr sz="3200" kern="0" dirty="0">
                <a:cs typeface="Calibri"/>
              </a:rPr>
              <a:t>the</a:t>
            </a:r>
            <a:r>
              <a:rPr sz="3200" kern="0" spc="95" dirty="0">
                <a:cs typeface="Calibri"/>
              </a:rPr>
              <a:t> </a:t>
            </a:r>
            <a:r>
              <a:rPr sz="3200" kern="0" dirty="0">
                <a:cs typeface="Calibri"/>
              </a:rPr>
              <a:t>right</a:t>
            </a:r>
            <a:r>
              <a:rPr sz="3200" kern="0" spc="105" dirty="0">
                <a:cs typeface="Calibri"/>
              </a:rPr>
              <a:t> </a:t>
            </a:r>
            <a:r>
              <a:rPr sz="3200" kern="0" dirty="0">
                <a:cs typeface="Calibri"/>
              </a:rPr>
              <a:t>time</a:t>
            </a:r>
            <a:r>
              <a:rPr sz="3200" kern="0" spc="95" dirty="0">
                <a:cs typeface="Calibri"/>
              </a:rPr>
              <a:t> </a:t>
            </a:r>
            <a:r>
              <a:rPr sz="3200" kern="0" dirty="0">
                <a:cs typeface="Calibri"/>
              </a:rPr>
              <a:t>to</a:t>
            </a:r>
            <a:r>
              <a:rPr sz="3200" kern="0" spc="105" dirty="0">
                <a:cs typeface="Calibri"/>
              </a:rPr>
              <a:t> </a:t>
            </a:r>
            <a:r>
              <a:rPr sz="3200" kern="0" spc="-10" dirty="0">
                <a:cs typeface="Calibri"/>
              </a:rPr>
              <a:t>negotiate</a:t>
            </a:r>
            <a:endParaRPr sz="3200" kern="0" dirty="0">
              <a:cs typeface="Calibri"/>
            </a:endParaRPr>
          </a:p>
          <a:p>
            <a:pPr>
              <a:spcBef>
                <a:spcPts val="300"/>
              </a:spcBef>
              <a:buClr>
                <a:srgbClr val="838894"/>
              </a:buClr>
              <a:buFont typeface="Wingdings"/>
              <a:buChar char=""/>
            </a:pPr>
            <a:endParaRPr sz="3200" kern="0" dirty="0">
              <a:cs typeface="Calibri"/>
            </a:endParaRPr>
          </a:p>
          <a:p>
            <a:pPr marL="1313180" lvl="1" indent="-304800">
              <a:buClr>
                <a:srgbClr val="838894"/>
              </a:buClr>
              <a:buSzPct val="96666"/>
              <a:buFont typeface="Wingdings"/>
              <a:buChar char=""/>
              <a:tabLst>
                <a:tab pos="1313180" algn="l"/>
              </a:tabLst>
            </a:pPr>
            <a:r>
              <a:rPr sz="3200" kern="0" dirty="0">
                <a:cs typeface="Calibri"/>
              </a:rPr>
              <a:t>Selecting</a:t>
            </a:r>
            <a:r>
              <a:rPr sz="3200" kern="0" spc="130" dirty="0">
                <a:cs typeface="Calibri"/>
              </a:rPr>
              <a:t> </a:t>
            </a:r>
            <a:r>
              <a:rPr sz="3200" kern="0" dirty="0">
                <a:cs typeface="Calibri"/>
              </a:rPr>
              <a:t>the</a:t>
            </a:r>
            <a:r>
              <a:rPr sz="3200" kern="0" spc="140" dirty="0">
                <a:cs typeface="Calibri"/>
              </a:rPr>
              <a:t> </a:t>
            </a:r>
            <a:r>
              <a:rPr sz="3200" kern="0" dirty="0">
                <a:cs typeface="Calibri"/>
              </a:rPr>
              <a:t>best</a:t>
            </a:r>
            <a:r>
              <a:rPr sz="3200" kern="0" spc="150" dirty="0">
                <a:cs typeface="Calibri"/>
              </a:rPr>
              <a:t> </a:t>
            </a:r>
            <a:r>
              <a:rPr sz="3200" kern="0" spc="-10" dirty="0">
                <a:cs typeface="Calibri"/>
              </a:rPr>
              <a:t>place</a:t>
            </a:r>
            <a:endParaRPr sz="3200" kern="0" dirty="0">
              <a:cs typeface="Calibri"/>
            </a:endParaRPr>
          </a:p>
        </p:txBody>
      </p:sp>
    </p:spTree>
    <p:extLst>
      <p:ext uri="{BB962C8B-B14F-4D97-AF65-F5344CB8AC3E}">
        <p14:creationId xmlns:p14="http://schemas.microsoft.com/office/powerpoint/2010/main" val="1839783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59BE24A4-B1B1-4011-AB4A-CAE365B809AD}"/>
              </a:ext>
            </a:extLst>
          </p:cNvPr>
          <p:cNvSpPr txBox="1">
            <a:spLocks/>
          </p:cNvSpPr>
          <p:nvPr/>
        </p:nvSpPr>
        <p:spPr>
          <a:xfrm>
            <a:off x="673539" y="-408888"/>
            <a:ext cx="3586161" cy="1342624"/>
          </a:xfrm>
          <a:prstGeom prst="rect">
            <a:avLst/>
          </a:prstGeom>
        </p:spPr>
        <p:txBody>
          <a:bodyPr vert="horz" wrap="square" lIns="0" tIns="720039" rIns="0" bIns="0" rtlCol="0">
            <a:spAutoFit/>
          </a:bodyPr>
          <a:lstStyle>
            <a:lvl1pPr>
              <a:defRPr sz="3200" b="1" i="0">
                <a:solidFill>
                  <a:schemeClr val="bg1"/>
                </a:solidFill>
                <a:latin typeface="Calibri"/>
                <a:ea typeface="+mj-ea"/>
                <a:cs typeface="Calibri"/>
              </a:defRPr>
            </a:lvl1pPr>
          </a:lstStyle>
          <a:p>
            <a:pPr marL="560705">
              <a:spcBef>
                <a:spcPts val="95"/>
              </a:spcBef>
            </a:pPr>
            <a:r>
              <a:rPr lang="en-GB" sz="4000" b="0" kern="0" spc="-65" dirty="0">
                <a:solidFill>
                  <a:srgbClr val="002060"/>
                </a:solidFill>
                <a:latin typeface="Corbel"/>
                <a:cs typeface="Corbel"/>
              </a:rPr>
              <a:t>HAVE</a:t>
            </a:r>
            <a:r>
              <a:rPr lang="en-GB" sz="4000" b="0" kern="0" spc="-175" dirty="0">
                <a:solidFill>
                  <a:srgbClr val="002060"/>
                </a:solidFill>
                <a:latin typeface="Corbel"/>
                <a:cs typeface="Corbel"/>
              </a:rPr>
              <a:t> </a:t>
            </a:r>
            <a:r>
              <a:rPr lang="en-GB" sz="4000" b="0" kern="0" dirty="0">
                <a:solidFill>
                  <a:srgbClr val="002060"/>
                </a:solidFill>
                <a:latin typeface="Corbel"/>
                <a:cs typeface="Corbel"/>
              </a:rPr>
              <a:t>A </a:t>
            </a:r>
            <a:r>
              <a:rPr lang="en-GB" sz="4000" b="0" kern="0" spc="-20" dirty="0">
                <a:solidFill>
                  <a:srgbClr val="002060"/>
                </a:solidFill>
                <a:latin typeface="Corbel"/>
                <a:cs typeface="Corbel"/>
              </a:rPr>
              <a:t>PLAN</a:t>
            </a:r>
            <a:endParaRPr lang="en-GB" sz="4000" kern="0" dirty="0">
              <a:solidFill>
                <a:srgbClr val="002060"/>
              </a:solidFill>
              <a:latin typeface="Corbel"/>
              <a:cs typeface="Corbel"/>
            </a:endParaRPr>
          </a:p>
        </p:txBody>
      </p:sp>
      <p:grpSp>
        <p:nvGrpSpPr>
          <p:cNvPr id="3" name="object 5">
            <a:extLst>
              <a:ext uri="{FF2B5EF4-FFF2-40B4-BE49-F238E27FC236}">
                <a16:creationId xmlns:a16="http://schemas.microsoft.com/office/drawing/2014/main" id="{A6FEEABD-EFC6-438B-BB2A-5C34F6FC5E03}"/>
              </a:ext>
            </a:extLst>
          </p:cNvPr>
          <p:cNvGrpSpPr/>
          <p:nvPr/>
        </p:nvGrpSpPr>
        <p:grpSpPr>
          <a:xfrm>
            <a:off x="1886649" y="1163055"/>
            <a:ext cx="7191375" cy="5043805"/>
            <a:chOff x="1890902" y="1700022"/>
            <a:chExt cx="7191375" cy="5043805"/>
          </a:xfrm>
        </p:grpSpPr>
        <p:pic>
          <p:nvPicPr>
            <p:cNvPr id="4" name="object 6">
              <a:extLst>
                <a:ext uri="{FF2B5EF4-FFF2-40B4-BE49-F238E27FC236}">
                  <a16:creationId xmlns:a16="http://schemas.microsoft.com/office/drawing/2014/main" id="{C22D3DD2-8F9A-4DA6-BFBA-783D1F35AA20}"/>
                </a:ext>
              </a:extLst>
            </p:cNvPr>
            <p:cNvPicPr/>
            <p:nvPr/>
          </p:nvPicPr>
          <p:blipFill>
            <a:blip r:embed="rId4" cstate="print"/>
            <a:stretch>
              <a:fillRect/>
            </a:stretch>
          </p:blipFill>
          <p:spPr>
            <a:xfrm>
              <a:off x="1890902" y="1700022"/>
              <a:ext cx="3762121" cy="2272919"/>
            </a:xfrm>
            <a:prstGeom prst="rect">
              <a:avLst/>
            </a:prstGeom>
          </p:spPr>
        </p:pic>
        <p:pic>
          <p:nvPicPr>
            <p:cNvPr id="5" name="object 7">
              <a:extLst>
                <a:ext uri="{FF2B5EF4-FFF2-40B4-BE49-F238E27FC236}">
                  <a16:creationId xmlns:a16="http://schemas.microsoft.com/office/drawing/2014/main" id="{51162918-DAA8-4675-A807-872525021FC8}"/>
                </a:ext>
              </a:extLst>
            </p:cNvPr>
            <p:cNvPicPr/>
            <p:nvPr/>
          </p:nvPicPr>
          <p:blipFill>
            <a:blip r:embed="rId5" cstate="print"/>
            <a:stretch>
              <a:fillRect/>
            </a:stretch>
          </p:blipFill>
          <p:spPr>
            <a:xfrm>
              <a:off x="5652897" y="3833493"/>
              <a:ext cx="3429000" cy="2910205"/>
            </a:xfrm>
            <a:prstGeom prst="rect">
              <a:avLst/>
            </a:prstGeom>
          </p:spPr>
        </p:pic>
      </p:grpSp>
      <p:sp>
        <p:nvSpPr>
          <p:cNvPr id="6" name="object 2">
            <a:extLst>
              <a:ext uri="{FF2B5EF4-FFF2-40B4-BE49-F238E27FC236}">
                <a16:creationId xmlns:a16="http://schemas.microsoft.com/office/drawing/2014/main" id="{0960AF44-2E9C-4CC4-AC0B-B415E37128DC}"/>
              </a:ext>
            </a:extLst>
          </p:cNvPr>
          <p:cNvSpPr txBox="1"/>
          <p:nvPr/>
        </p:nvSpPr>
        <p:spPr>
          <a:xfrm>
            <a:off x="6624700" y="1810870"/>
            <a:ext cx="4330700" cy="836294"/>
          </a:xfrm>
          <a:prstGeom prst="rect">
            <a:avLst/>
          </a:prstGeom>
        </p:spPr>
        <p:txBody>
          <a:bodyPr vert="horz" wrap="square" lIns="0" tIns="60960" rIns="0" bIns="0" rtlCol="0">
            <a:spAutoFit/>
          </a:bodyPr>
          <a:lstStyle/>
          <a:p>
            <a:pPr marL="12700" marR="5080">
              <a:lnSpc>
                <a:spcPts val="3020"/>
              </a:lnSpc>
              <a:spcBef>
                <a:spcPts val="480"/>
              </a:spcBef>
            </a:pPr>
            <a:r>
              <a:rPr sz="3200" kern="0" dirty="0">
                <a:latin typeface="Calibri" panose="020F0502020204030204" pitchFamily="34" charset="0"/>
                <a:cs typeface="Calibri" panose="020F0502020204030204" pitchFamily="34" charset="0"/>
              </a:rPr>
              <a:t>Prepare</a:t>
            </a:r>
            <a:r>
              <a:rPr sz="3200" kern="0" spc="-40" dirty="0">
                <a:latin typeface="Calibri" panose="020F0502020204030204" pitchFamily="34" charset="0"/>
                <a:cs typeface="Calibri" panose="020F0502020204030204" pitchFamily="34" charset="0"/>
              </a:rPr>
              <a:t> </a:t>
            </a:r>
            <a:r>
              <a:rPr sz="3200" kern="0" dirty="0">
                <a:latin typeface="Calibri" panose="020F0502020204030204" pitchFamily="34" charset="0"/>
                <a:cs typeface="Calibri" panose="020F0502020204030204" pitchFamily="34" charset="0"/>
              </a:rPr>
              <a:t>a</a:t>
            </a:r>
            <a:r>
              <a:rPr sz="3200" kern="0" spc="-45" dirty="0">
                <a:latin typeface="Calibri" panose="020F0502020204030204" pitchFamily="34" charset="0"/>
                <a:cs typeface="Calibri" panose="020F0502020204030204" pitchFamily="34" charset="0"/>
              </a:rPr>
              <a:t> </a:t>
            </a:r>
            <a:r>
              <a:rPr sz="3200" kern="0" dirty="0">
                <a:latin typeface="Calibri" panose="020F0502020204030204" pitchFamily="34" charset="0"/>
                <a:cs typeface="Calibri" panose="020F0502020204030204" pitchFamily="34" charset="0"/>
              </a:rPr>
              <a:t>list</a:t>
            </a:r>
            <a:r>
              <a:rPr sz="3200" kern="0" spc="-40" dirty="0">
                <a:latin typeface="Calibri" panose="020F0502020204030204" pitchFamily="34" charset="0"/>
                <a:cs typeface="Calibri" panose="020F0502020204030204" pitchFamily="34" charset="0"/>
              </a:rPr>
              <a:t> </a:t>
            </a:r>
            <a:r>
              <a:rPr sz="3200" kern="0" dirty="0">
                <a:latin typeface="Calibri" panose="020F0502020204030204" pitchFamily="34" charset="0"/>
                <a:cs typeface="Calibri" panose="020F0502020204030204" pitchFamily="34" charset="0"/>
              </a:rPr>
              <a:t>of</a:t>
            </a:r>
            <a:r>
              <a:rPr sz="3200" kern="0" spc="-50" dirty="0">
                <a:latin typeface="Calibri" panose="020F0502020204030204" pitchFamily="34" charset="0"/>
                <a:cs typeface="Calibri" panose="020F0502020204030204" pitchFamily="34" charset="0"/>
              </a:rPr>
              <a:t> </a:t>
            </a:r>
            <a:r>
              <a:rPr sz="3200" kern="0" dirty="0">
                <a:latin typeface="Calibri" panose="020F0502020204030204" pitchFamily="34" charset="0"/>
                <a:cs typeface="Calibri" panose="020F0502020204030204" pitchFamily="34" charset="0"/>
              </a:rPr>
              <a:t>objectives</a:t>
            </a:r>
            <a:r>
              <a:rPr sz="3200" kern="0" spc="-45" dirty="0">
                <a:latin typeface="Calibri" panose="020F0502020204030204" pitchFamily="34" charset="0"/>
                <a:cs typeface="Calibri" panose="020F0502020204030204" pitchFamily="34" charset="0"/>
              </a:rPr>
              <a:t> </a:t>
            </a:r>
            <a:r>
              <a:rPr sz="3200" kern="0" spc="-25" dirty="0">
                <a:latin typeface="Calibri" panose="020F0502020204030204" pitchFamily="34" charset="0"/>
                <a:cs typeface="Calibri" panose="020F0502020204030204" pitchFamily="34" charset="0"/>
              </a:rPr>
              <a:t>and </a:t>
            </a:r>
            <a:r>
              <a:rPr sz="3200" kern="0" dirty="0">
                <a:latin typeface="Calibri" panose="020F0502020204030204" pitchFamily="34" charset="0"/>
                <a:cs typeface="Calibri" panose="020F0502020204030204" pitchFamily="34" charset="0"/>
              </a:rPr>
              <a:t>use</a:t>
            </a:r>
            <a:r>
              <a:rPr sz="3200" kern="0" spc="-55" dirty="0">
                <a:latin typeface="Calibri" panose="020F0502020204030204" pitchFamily="34" charset="0"/>
                <a:cs typeface="Calibri" panose="020F0502020204030204" pitchFamily="34" charset="0"/>
              </a:rPr>
              <a:t> </a:t>
            </a:r>
            <a:r>
              <a:rPr sz="3200" kern="0" spc="-25" dirty="0">
                <a:latin typeface="Calibri" panose="020F0502020204030204" pitchFamily="34" charset="0"/>
                <a:cs typeface="Calibri" panose="020F0502020204030204" pitchFamily="34" charset="0"/>
              </a:rPr>
              <a:t>it</a:t>
            </a:r>
            <a:endParaRPr sz="3200" kern="0" dirty="0">
              <a:latin typeface="Calibri" panose="020F0502020204030204" pitchFamily="34" charset="0"/>
              <a:cs typeface="Calibri" panose="020F0502020204030204" pitchFamily="34" charset="0"/>
            </a:endParaRPr>
          </a:p>
        </p:txBody>
      </p:sp>
      <p:sp>
        <p:nvSpPr>
          <p:cNvPr id="7" name="object 8">
            <a:extLst>
              <a:ext uri="{FF2B5EF4-FFF2-40B4-BE49-F238E27FC236}">
                <a16:creationId xmlns:a16="http://schemas.microsoft.com/office/drawing/2014/main" id="{836DD959-1A3D-48E2-BCF1-9556AC00FDED}"/>
              </a:ext>
            </a:extLst>
          </p:cNvPr>
          <p:cNvSpPr txBox="1"/>
          <p:nvPr/>
        </p:nvSpPr>
        <p:spPr>
          <a:xfrm>
            <a:off x="9369050" y="3760331"/>
            <a:ext cx="2190115" cy="1982594"/>
          </a:xfrm>
          <a:prstGeom prst="rect">
            <a:avLst/>
          </a:prstGeom>
        </p:spPr>
        <p:txBody>
          <a:bodyPr vert="horz" wrap="square" lIns="0" tIns="12700" rIns="0" bIns="0" rtlCol="0">
            <a:spAutoFit/>
          </a:bodyPr>
          <a:lstStyle/>
          <a:p>
            <a:pPr marL="12700">
              <a:spcBef>
                <a:spcPts val="100"/>
              </a:spcBef>
            </a:pPr>
            <a:r>
              <a:rPr sz="3200" kern="0" dirty="0">
                <a:latin typeface="Calibri" panose="020F0502020204030204" pitchFamily="34" charset="0"/>
                <a:cs typeface="Calibri" panose="020F0502020204030204" pitchFamily="34" charset="0"/>
              </a:rPr>
              <a:t>Without</a:t>
            </a:r>
            <a:r>
              <a:rPr sz="3200" kern="0" spc="-15" dirty="0">
                <a:latin typeface="Calibri" panose="020F0502020204030204" pitchFamily="34" charset="0"/>
                <a:cs typeface="Calibri" panose="020F0502020204030204" pitchFamily="34" charset="0"/>
              </a:rPr>
              <a:t> </a:t>
            </a:r>
            <a:r>
              <a:rPr sz="3200" kern="0" dirty="0">
                <a:latin typeface="Calibri" panose="020F0502020204030204" pitchFamily="34" charset="0"/>
                <a:cs typeface="Calibri" panose="020F0502020204030204" pitchFamily="34" charset="0"/>
              </a:rPr>
              <a:t>a</a:t>
            </a:r>
            <a:r>
              <a:rPr sz="3200" kern="0" spc="-25" dirty="0">
                <a:latin typeface="Calibri" panose="020F0502020204030204" pitchFamily="34" charset="0"/>
                <a:cs typeface="Calibri" panose="020F0502020204030204" pitchFamily="34" charset="0"/>
              </a:rPr>
              <a:t> </a:t>
            </a:r>
            <a:r>
              <a:rPr sz="3200" kern="0" dirty="0">
                <a:latin typeface="Calibri" panose="020F0502020204030204" pitchFamily="34" charset="0"/>
                <a:cs typeface="Calibri" panose="020F0502020204030204" pitchFamily="34" charset="0"/>
              </a:rPr>
              <a:t>plan,</a:t>
            </a:r>
            <a:r>
              <a:rPr sz="3200" kern="0" spc="-40" dirty="0">
                <a:latin typeface="Calibri" panose="020F0502020204030204" pitchFamily="34" charset="0"/>
                <a:cs typeface="Calibri" panose="020F0502020204030204" pitchFamily="34" charset="0"/>
              </a:rPr>
              <a:t> </a:t>
            </a:r>
            <a:r>
              <a:rPr sz="3200" kern="0" spc="-25" dirty="0">
                <a:latin typeface="Calibri" panose="020F0502020204030204" pitchFamily="34" charset="0"/>
                <a:cs typeface="Calibri" panose="020F0502020204030204" pitchFamily="34" charset="0"/>
              </a:rPr>
              <a:t>you</a:t>
            </a:r>
            <a:endParaRPr sz="3200" kern="0" dirty="0">
              <a:latin typeface="Calibri" panose="020F0502020204030204" pitchFamily="34" charset="0"/>
              <a:cs typeface="Calibri" panose="020F0502020204030204" pitchFamily="34" charset="0"/>
            </a:endParaRPr>
          </a:p>
          <a:p>
            <a:pPr marL="12700">
              <a:spcBef>
                <a:spcPts val="5"/>
              </a:spcBef>
            </a:pPr>
            <a:r>
              <a:rPr sz="3200" kern="0" dirty="0">
                <a:latin typeface="Calibri" panose="020F0502020204030204" pitchFamily="34" charset="0"/>
                <a:cs typeface="Calibri" panose="020F0502020204030204" pitchFamily="34" charset="0"/>
              </a:rPr>
              <a:t>are</a:t>
            </a:r>
            <a:r>
              <a:rPr sz="3200" kern="0" spc="-15" dirty="0">
                <a:latin typeface="Calibri" panose="020F0502020204030204" pitchFamily="34" charset="0"/>
                <a:cs typeface="Calibri" panose="020F0502020204030204" pitchFamily="34" charset="0"/>
              </a:rPr>
              <a:t> </a:t>
            </a:r>
            <a:r>
              <a:rPr sz="3200" kern="0" dirty="0">
                <a:latin typeface="Calibri" panose="020F0502020204030204" pitchFamily="34" charset="0"/>
                <a:cs typeface="Calibri" panose="020F0502020204030204" pitchFamily="34" charset="0"/>
              </a:rPr>
              <a:t>bound</a:t>
            </a:r>
            <a:r>
              <a:rPr sz="3200" kern="0" spc="-35" dirty="0">
                <a:latin typeface="Calibri" panose="020F0502020204030204" pitchFamily="34" charset="0"/>
                <a:cs typeface="Calibri" panose="020F0502020204030204" pitchFamily="34" charset="0"/>
              </a:rPr>
              <a:t> </a:t>
            </a:r>
            <a:r>
              <a:rPr sz="3200" kern="0" dirty="0">
                <a:latin typeface="Calibri" panose="020F0502020204030204" pitchFamily="34" charset="0"/>
                <a:cs typeface="Calibri" panose="020F0502020204030204" pitchFamily="34" charset="0"/>
              </a:rPr>
              <a:t>to</a:t>
            </a:r>
            <a:r>
              <a:rPr sz="3200" kern="0" spc="-10" dirty="0">
                <a:latin typeface="Calibri" panose="020F0502020204030204" pitchFamily="34" charset="0"/>
                <a:cs typeface="Calibri" panose="020F0502020204030204" pitchFamily="34" charset="0"/>
              </a:rPr>
              <a:t> </a:t>
            </a:r>
            <a:r>
              <a:rPr sz="3200" kern="0" spc="-20" dirty="0">
                <a:latin typeface="Calibri" panose="020F0502020204030204" pitchFamily="34" charset="0"/>
                <a:cs typeface="Calibri" panose="020F0502020204030204" pitchFamily="34" charset="0"/>
              </a:rPr>
              <a:t>fall</a:t>
            </a:r>
            <a:endParaRPr sz="3200" kern="0" dirty="0">
              <a:latin typeface="Calibri" panose="020F0502020204030204" pitchFamily="34" charset="0"/>
              <a:cs typeface="Calibri" panose="020F0502020204030204" pitchFamily="34" charset="0"/>
            </a:endParaRPr>
          </a:p>
        </p:txBody>
      </p:sp>
      <p:sp>
        <p:nvSpPr>
          <p:cNvPr id="8" name="object 3">
            <a:extLst>
              <a:ext uri="{FF2B5EF4-FFF2-40B4-BE49-F238E27FC236}">
                <a16:creationId xmlns:a16="http://schemas.microsoft.com/office/drawing/2014/main" id="{38174FB9-4018-4867-AA84-E60295F0F069}"/>
              </a:ext>
            </a:extLst>
          </p:cNvPr>
          <p:cNvSpPr txBox="1"/>
          <p:nvPr/>
        </p:nvSpPr>
        <p:spPr>
          <a:xfrm>
            <a:off x="390585" y="4006773"/>
            <a:ext cx="3871595" cy="1489710"/>
          </a:xfrm>
          <a:prstGeom prst="rect">
            <a:avLst/>
          </a:prstGeom>
        </p:spPr>
        <p:txBody>
          <a:bodyPr vert="horz" wrap="square" lIns="0" tIns="12700" rIns="0" bIns="0" rtlCol="0">
            <a:spAutoFit/>
          </a:bodyPr>
          <a:lstStyle/>
          <a:p>
            <a:pPr marL="12700" marR="5080" algn="just">
              <a:spcBef>
                <a:spcPts val="100"/>
              </a:spcBef>
            </a:pPr>
            <a:r>
              <a:rPr sz="3200" kern="0" dirty="0">
                <a:cs typeface="Calibri" panose="020F0502020204030204" pitchFamily="34" charset="0"/>
              </a:rPr>
              <a:t>Provide</a:t>
            </a:r>
            <a:r>
              <a:rPr sz="3200" kern="0" spc="215" dirty="0">
                <a:cs typeface="Corbel"/>
              </a:rPr>
              <a:t> </a:t>
            </a:r>
            <a:r>
              <a:rPr sz="3200" kern="0" dirty="0">
                <a:cs typeface="Corbel"/>
              </a:rPr>
              <a:t>for</a:t>
            </a:r>
            <a:r>
              <a:rPr sz="3200" kern="0" spc="245" dirty="0">
                <a:cs typeface="Corbel"/>
              </a:rPr>
              <a:t> </a:t>
            </a:r>
            <a:r>
              <a:rPr sz="3200" kern="0" dirty="0">
                <a:cs typeface="Corbel"/>
              </a:rPr>
              <a:t>trading-</a:t>
            </a:r>
            <a:r>
              <a:rPr sz="3200" kern="0" spc="-25" dirty="0">
                <a:cs typeface="Corbel"/>
              </a:rPr>
              <a:t>off </a:t>
            </a:r>
            <a:r>
              <a:rPr sz="3200" kern="0" dirty="0">
                <a:cs typeface="Corbel"/>
              </a:rPr>
              <a:t>concessions</a:t>
            </a:r>
            <a:r>
              <a:rPr sz="3200" kern="0" spc="145" dirty="0">
                <a:cs typeface="Corbel"/>
              </a:rPr>
              <a:t> </a:t>
            </a:r>
            <a:r>
              <a:rPr sz="3200" kern="0" dirty="0">
                <a:cs typeface="Corbel"/>
              </a:rPr>
              <a:t>from</a:t>
            </a:r>
            <a:r>
              <a:rPr sz="3200" kern="0" spc="140" dirty="0">
                <a:cs typeface="Corbel"/>
              </a:rPr>
              <a:t> </a:t>
            </a:r>
            <a:r>
              <a:rPr sz="3200" kern="0" spc="-20" dirty="0">
                <a:cs typeface="Corbel"/>
              </a:rPr>
              <a:t>your </a:t>
            </a:r>
            <a:r>
              <a:rPr sz="3200" kern="0" dirty="0">
                <a:cs typeface="Corbel"/>
              </a:rPr>
              <a:t>negotiating</a:t>
            </a:r>
            <a:r>
              <a:rPr sz="3200" kern="0" spc="229" dirty="0">
                <a:cs typeface="Corbel"/>
              </a:rPr>
              <a:t> </a:t>
            </a:r>
            <a:r>
              <a:rPr sz="3200" kern="0" spc="-10" dirty="0">
                <a:cs typeface="Corbel"/>
              </a:rPr>
              <a:t>partner.</a:t>
            </a:r>
            <a:endParaRPr sz="3200" kern="0" dirty="0">
              <a:cs typeface="Corbel"/>
            </a:endParaRPr>
          </a:p>
        </p:txBody>
      </p:sp>
    </p:spTree>
    <p:extLst>
      <p:ext uri="{BB962C8B-B14F-4D97-AF65-F5344CB8AC3E}">
        <p14:creationId xmlns:p14="http://schemas.microsoft.com/office/powerpoint/2010/main" val="1424520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object 6">
            <a:extLst>
              <a:ext uri="{FF2B5EF4-FFF2-40B4-BE49-F238E27FC236}">
                <a16:creationId xmlns:a16="http://schemas.microsoft.com/office/drawing/2014/main" id="{E76EDA2E-4178-46D2-B008-943443A3F53D}"/>
              </a:ext>
            </a:extLst>
          </p:cNvPr>
          <p:cNvGrpSpPr/>
          <p:nvPr/>
        </p:nvGrpSpPr>
        <p:grpSpPr>
          <a:xfrm>
            <a:off x="3880865" y="1536065"/>
            <a:ext cx="6223635" cy="4239895"/>
            <a:chOff x="3890390" y="2100579"/>
            <a:chExt cx="6223635" cy="4239895"/>
          </a:xfrm>
        </p:grpSpPr>
        <p:sp>
          <p:nvSpPr>
            <p:cNvPr id="9" name="object 7">
              <a:extLst>
                <a:ext uri="{FF2B5EF4-FFF2-40B4-BE49-F238E27FC236}">
                  <a16:creationId xmlns:a16="http://schemas.microsoft.com/office/drawing/2014/main" id="{D3784301-1392-4D0D-B8EC-7EAE59BE32F1}"/>
                </a:ext>
              </a:extLst>
            </p:cNvPr>
            <p:cNvSpPr/>
            <p:nvPr/>
          </p:nvSpPr>
          <p:spPr>
            <a:xfrm>
              <a:off x="3899915" y="2110104"/>
              <a:ext cx="6204585" cy="4220845"/>
            </a:xfrm>
            <a:custGeom>
              <a:avLst/>
              <a:gdLst/>
              <a:ahLst/>
              <a:cxnLst/>
              <a:rect l="l" t="t" r="r" b="b"/>
              <a:pathLst>
                <a:path w="6204584" h="4220845">
                  <a:moveTo>
                    <a:pt x="5500624" y="0"/>
                  </a:moveTo>
                  <a:lnTo>
                    <a:pt x="0" y="0"/>
                  </a:lnTo>
                  <a:lnTo>
                    <a:pt x="0" y="4220362"/>
                  </a:lnTo>
                  <a:lnTo>
                    <a:pt x="5500624" y="4220362"/>
                  </a:lnTo>
                  <a:lnTo>
                    <a:pt x="5548785" y="4218739"/>
                  </a:lnTo>
                  <a:lnTo>
                    <a:pt x="5596075" y="4213941"/>
                  </a:lnTo>
                  <a:lnTo>
                    <a:pt x="5642390" y="4206071"/>
                  </a:lnTo>
                  <a:lnTo>
                    <a:pt x="5687625" y="4195236"/>
                  </a:lnTo>
                  <a:lnTo>
                    <a:pt x="5731674" y="4181539"/>
                  </a:lnTo>
                  <a:lnTo>
                    <a:pt x="5774434" y="4165085"/>
                  </a:lnTo>
                  <a:lnTo>
                    <a:pt x="5815798" y="4145980"/>
                  </a:lnTo>
                  <a:lnTo>
                    <a:pt x="5855664" y="4124327"/>
                  </a:lnTo>
                  <a:lnTo>
                    <a:pt x="5893925" y="4100232"/>
                  </a:lnTo>
                  <a:lnTo>
                    <a:pt x="5930477" y="4073800"/>
                  </a:lnTo>
                  <a:lnTo>
                    <a:pt x="5965215" y="4045134"/>
                  </a:lnTo>
                  <a:lnTo>
                    <a:pt x="5998035" y="4014341"/>
                  </a:lnTo>
                  <a:lnTo>
                    <a:pt x="6028831" y="3981524"/>
                  </a:lnTo>
                  <a:lnTo>
                    <a:pt x="6057499" y="3946789"/>
                  </a:lnTo>
                  <a:lnTo>
                    <a:pt x="6083934" y="3910239"/>
                  </a:lnTo>
                  <a:lnTo>
                    <a:pt x="6108032" y="3871981"/>
                  </a:lnTo>
                  <a:lnTo>
                    <a:pt x="6129686" y="3832119"/>
                  </a:lnTo>
                  <a:lnTo>
                    <a:pt x="6148794" y="3790756"/>
                  </a:lnTo>
                  <a:lnTo>
                    <a:pt x="6165249" y="3748000"/>
                  </a:lnTo>
                  <a:lnTo>
                    <a:pt x="6178948" y="3703953"/>
                  </a:lnTo>
                  <a:lnTo>
                    <a:pt x="6189784" y="3658720"/>
                  </a:lnTo>
                  <a:lnTo>
                    <a:pt x="6197655" y="3612408"/>
                  </a:lnTo>
                  <a:lnTo>
                    <a:pt x="6202454" y="3565119"/>
                  </a:lnTo>
                  <a:lnTo>
                    <a:pt x="6204077" y="3516960"/>
                  </a:lnTo>
                  <a:lnTo>
                    <a:pt x="6204077" y="703453"/>
                  </a:lnTo>
                  <a:lnTo>
                    <a:pt x="6202454" y="655291"/>
                  </a:lnTo>
                  <a:lnTo>
                    <a:pt x="6197655" y="608001"/>
                  </a:lnTo>
                  <a:lnTo>
                    <a:pt x="6189784" y="561686"/>
                  </a:lnTo>
                  <a:lnTo>
                    <a:pt x="6178948" y="516451"/>
                  </a:lnTo>
                  <a:lnTo>
                    <a:pt x="6165249" y="472402"/>
                  </a:lnTo>
                  <a:lnTo>
                    <a:pt x="6148794" y="429642"/>
                  </a:lnTo>
                  <a:lnTo>
                    <a:pt x="6129686" y="388278"/>
                  </a:lnTo>
                  <a:lnTo>
                    <a:pt x="6108032" y="348412"/>
                  </a:lnTo>
                  <a:lnTo>
                    <a:pt x="6083934" y="310151"/>
                  </a:lnTo>
                  <a:lnTo>
                    <a:pt x="6057499" y="273599"/>
                  </a:lnTo>
                  <a:lnTo>
                    <a:pt x="6028831" y="238861"/>
                  </a:lnTo>
                  <a:lnTo>
                    <a:pt x="5998035" y="206041"/>
                  </a:lnTo>
                  <a:lnTo>
                    <a:pt x="5965215" y="175245"/>
                  </a:lnTo>
                  <a:lnTo>
                    <a:pt x="5930477" y="146577"/>
                  </a:lnTo>
                  <a:lnTo>
                    <a:pt x="5893925" y="120142"/>
                  </a:lnTo>
                  <a:lnTo>
                    <a:pt x="5855664" y="96044"/>
                  </a:lnTo>
                  <a:lnTo>
                    <a:pt x="5815798" y="74390"/>
                  </a:lnTo>
                  <a:lnTo>
                    <a:pt x="5774434" y="55282"/>
                  </a:lnTo>
                  <a:lnTo>
                    <a:pt x="5731674" y="38827"/>
                  </a:lnTo>
                  <a:lnTo>
                    <a:pt x="5687625" y="25128"/>
                  </a:lnTo>
                  <a:lnTo>
                    <a:pt x="5642390" y="14292"/>
                  </a:lnTo>
                  <a:lnTo>
                    <a:pt x="5596075" y="6421"/>
                  </a:lnTo>
                  <a:lnTo>
                    <a:pt x="5548785" y="1622"/>
                  </a:lnTo>
                  <a:lnTo>
                    <a:pt x="5500624" y="0"/>
                  </a:lnTo>
                  <a:close/>
                </a:path>
              </a:pathLst>
            </a:custGeom>
            <a:solidFill>
              <a:srgbClr val="D0B3AB">
                <a:alpha val="90194"/>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8">
              <a:extLst>
                <a:ext uri="{FF2B5EF4-FFF2-40B4-BE49-F238E27FC236}">
                  <a16:creationId xmlns:a16="http://schemas.microsoft.com/office/drawing/2014/main" id="{0FEEB6CD-0EAD-4042-9117-BF28AC3A3E32}"/>
                </a:ext>
              </a:extLst>
            </p:cNvPr>
            <p:cNvSpPr/>
            <p:nvPr/>
          </p:nvSpPr>
          <p:spPr>
            <a:xfrm>
              <a:off x="3899915" y="2110104"/>
              <a:ext cx="6204585" cy="4220845"/>
            </a:xfrm>
            <a:custGeom>
              <a:avLst/>
              <a:gdLst/>
              <a:ahLst/>
              <a:cxnLst/>
              <a:rect l="l" t="t" r="r" b="b"/>
              <a:pathLst>
                <a:path w="6204584" h="4220845">
                  <a:moveTo>
                    <a:pt x="6204077" y="703453"/>
                  </a:moveTo>
                  <a:lnTo>
                    <a:pt x="6204077" y="3516960"/>
                  </a:lnTo>
                  <a:lnTo>
                    <a:pt x="6202454" y="3565119"/>
                  </a:lnTo>
                  <a:lnTo>
                    <a:pt x="6197655" y="3612408"/>
                  </a:lnTo>
                  <a:lnTo>
                    <a:pt x="6189784" y="3658720"/>
                  </a:lnTo>
                  <a:lnTo>
                    <a:pt x="6178948" y="3703953"/>
                  </a:lnTo>
                  <a:lnTo>
                    <a:pt x="6165249" y="3748000"/>
                  </a:lnTo>
                  <a:lnTo>
                    <a:pt x="6148794" y="3790756"/>
                  </a:lnTo>
                  <a:lnTo>
                    <a:pt x="6129686" y="3832119"/>
                  </a:lnTo>
                  <a:lnTo>
                    <a:pt x="6108032" y="3871981"/>
                  </a:lnTo>
                  <a:lnTo>
                    <a:pt x="6083934" y="3910239"/>
                  </a:lnTo>
                  <a:lnTo>
                    <a:pt x="6057499" y="3946789"/>
                  </a:lnTo>
                  <a:lnTo>
                    <a:pt x="6028831" y="3981524"/>
                  </a:lnTo>
                  <a:lnTo>
                    <a:pt x="5998035" y="4014341"/>
                  </a:lnTo>
                  <a:lnTo>
                    <a:pt x="5965215" y="4045134"/>
                  </a:lnTo>
                  <a:lnTo>
                    <a:pt x="5930477" y="4073800"/>
                  </a:lnTo>
                  <a:lnTo>
                    <a:pt x="5893925" y="4100232"/>
                  </a:lnTo>
                  <a:lnTo>
                    <a:pt x="5855664" y="4124327"/>
                  </a:lnTo>
                  <a:lnTo>
                    <a:pt x="5815798" y="4145980"/>
                  </a:lnTo>
                  <a:lnTo>
                    <a:pt x="5774434" y="4165085"/>
                  </a:lnTo>
                  <a:lnTo>
                    <a:pt x="5731674" y="4181539"/>
                  </a:lnTo>
                  <a:lnTo>
                    <a:pt x="5687625" y="4195236"/>
                  </a:lnTo>
                  <a:lnTo>
                    <a:pt x="5642390" y="4206071"/>
                  </a:lnTo>
                  <a:lnTo>
                    <a:pt x="5596075" y="4213941"/>
                  </a:lnTo>
                  <a:lnTo>
                    <a:pt x="5548785" y="4218739"/>
                  </a:lnTo>
                  <a:lnTo>
                    <a:pt x="5500624" y="4220362"/>
                  </a:lnTo>
                  <a:lnTo>
                    <a:pt x="0" y="4220362"/>
                  </a:lnTo>
                  <a:lnTo>
                    <a:pt x="0" y="0"/>
                  </a:lnTo>
                  <a:lnTo>
                    <a:pt x="5500624" y="0"/>
                  </a:lnTo>
                  <a:lnTo>
                    <a:pt x="5548785" y="1622"/>
                  </a:lnTo>
                  <a:lnTo>
                    <a:pt x="5596075" y="6421"/>
                  </a:lnTo>
                  <a:lnTo>
                    <a:pt x="5642390" y="14292"/>
                  </a:lnTo>
                  <a:lnTo>
                    <a:pt x="5687625" y="25128"/>
                  </a:lnTo>
                  <a:lnTo>
                    <a:pt x="5731674" y="38827"/>
                  </a:lnTo>
                  <a:lnTo>
                    <a:pt x="5774434" y="55282"/>
                  </a:lnTo>
                  <a:lnTo>
                    <a:pt x="5815798" y="74390"/>
                  </a:lnTo>
                  <a:lnTo>
                    <a:pt x="5855664" y="96044"/>
                  </a:lnTo>
                  <a:lnTo>
                    <a:pt x="5893925" y="120142"/>
                  </a:lnTo>
                  <a:lnTo>
                    <a:pt x="5930477" y="146577"/>
                  </a:lnTo>
                  <a:lnTo>
                    <a:pt x="5965215" y="175245"/>
                  </a:lnTo>
                  <a:lnTo>
                    <a:pt x="5998035" y="206041"/>
                  </a:lnTo>
                  <a:lnTo>
                    <a:pt x="6028831" y="238861"/>
                  </a:lnTo>
                  <a:lnTo>
                    <a:pt x="6057499" y="273599"/>
                  </a:lnTo>
                  <a:lnTo>
                    <a:pt x="6083934" y="310151"/>
                  </a:lnTo>
                  <a:lnTo>
                    <a:pt x="6108032" y="348412"/>
                  </a:lnTo>
                  <a:lnTo>
                    <a:pt x="6129686" y="388278"/>
                  </a:lnTo>
                  <a:lnTo>
                    <a:pt x="6148794" y="429642"/>
                  </a:lnTo>
                  <a:lnTo>
                    <a:pt x="6165249" y="472402"/>
                  </a:lnTo>
                  <a:lnTo>
                    <a:pt x="6178948" y="516451"/>
                  </a:lnTo>
                  <a:lnTo>
                    <a:pt x="6189784" y="561686"/>
                  </a:lnTo>
                  <a:lnTo>
                    <a:pt x="6197655" y="608001"/>
                  </a:lnTo>
                  <a:lnTo>
                    <a:pt x="6202454" y="655291"/>
                  </a:lnTo>
                  <a:lnTo>
                    <a:pt x="6204077" y="703453"/>
                  </a:lnTo>
                  <a:close/>
                </a:path>
              </a:pathLst>
            </a:custGeom>
            <a:ln w="19050">
              <a:solidFill>
                <a:srgbClr val="D0D1D6"/>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 name="object 2">
            <a:extLst>
              <a:ext uri="{FF2B5EF4-FFF2-40B4-BE49-F238E27FC236}">
                <a16:creationId xmlns:a16="http://schemas.microsoft.com/office/drawing/2014/main" id="{63E0EBD0-72EF-4122-8C27-C2FF64639599}"/>
              </a:ext>
            </a:extLst>
          </p:cNvPr>
          <p:cNvGrpSpPr/>
          <p:nvPr/>
        </p:nvGrpSpPr>
        <p:grpSpPr>
          <a:xfrm>
            <a:off x="1652523" y="127127"/>
            <a:ext cx="8607425" cy="1338580"/>
            <a:chOff x="1652523" y="127127"/>
            <a:chExt cx="8607425" cy="1338580"/>
          </a:xfrm>
        </p:grpSpPr>
        <p:sp>
          <p:nvSpPr>
            <p:cNvPr id="3" name="object 3">
              <a:extLst>
                <a:ext uri="{FF2B5EF4-FFF2-40B4-BE49-F238E27FC236}">
                  <a16:creationId xmlns:a16="http://schemas.microsoft.com/office/drawing/2014/main" id="{AE354785-8D8C-4A76-A901-74882CBF523A}"/>
                </a:ext>
              </a:extLst>
            </p:cNvPr>
            <p:cNvSpPr/>
            <p:nvPr/>
          </p:nvSpPr>
          <p:spPr>
            <a:xfrm>
              <a:off x="1662048" y="136652"/>
              <a:ext cx="8588375" cy="1319530"/>
            </a:xfrm>
            <a:custGeom>
              <a:avLst/>
              <a:gdLst/>
              <a:ahLst/>
              <a:cxnLst/>
              <a:rect l="l" t="t" r="r" b="b"/>
              <a:pathLst>
                <a:path w="8588375" h="1319530">
                  <a:moveTo>
                    <a:pt x="8456422" y="0"/>
                  </a:moveTo>
                  <a:lnTo>
                    <a:pt x="131952" y="0"/>
                  </a:lnTo>
                  <a:lnTo>
                    <a:pt x="90237" y="6724"/>
                  </a:lnTo>
                  <a:lnTo>
                    <a:pt x="54013" y="25452"/>
                  </a:lnTo>
                  <a:lnTo>
                    <a:pt x="25452" y="54013"/>
                  </a:lnTo>
                  <a:lnTo>
                    <a:pt x="6724" y="90237"/>
                  </a:lnTo>
                  <a:lnTo>
                    <a:pt x="0" y="131952"/>
                  </a:lnTo>
                  <a:lnTo>
                    <a:pt x="0" y="1187450"/>
                  </a:lnTo>
                  <a:lnTo>
                    <a:pt x="6724" y="1229117"/>
                  </a:lnTo>
                  <a:lnTo>
                    <a:pt x="25452" y="1265334"/>
                  </a:lnTo>
                  <a:lnTo>
                    <a:pt x="54013" y="1293913"/>
                  </a:lnTo>
                  <a:lnTo>
                    <a:pt x="90237" y="1312665"/>
                  </a:lnTo>
                  <a:lnTo>
                    <a:pt x="131952" y="1319402"/>
                  </a:lnTo>
                  <a:lnTo>
                    <a:pt x="8456422" y="1319402"/>
                  </a:lnTo>
                  <a:lnTo>
                    <a:pt x="8498075" y="1312665"/>
                  </a:lnTo>
                  <a:lnTo>
                    <a:pt x="8534261" y="1293913"/>
                  </a:lnTo>
                  <a:lnTo>
                    <a:pt x="8562803" y="1265334"/>
                  </a:lnTo>
                  <a:lnTo>
                    <a:pt x="8581524" y="1229117"/>
                  </a:lnTo>
                  <a:lnTo>
                    <a:pt x="8588248" y="1187450"/>
                  </a:lnTo>
                  <a:lnTo>
                    <a:pt x="8588248" y="131952"/>
                  </a:lnTo>
                  <a:lnTo>
                    <a:pt x="8581524" y="90237"/>
                  </a:lnTo>
                  <a:lnTo>
                    <a:pt x="8562803" y="54013"/>
                  </a:lnTo>
                  <a:lnTo>
                    <a:pt x="8534261" y="25452"/>
                  </a:lnTo>
                  <a:lnTo>
                    <a:pt x="8498075" y="6724"/>
                  </a:lnTo>
                  <a:lnTo>
                    <a:pt x="8456422" y="0"/>
                  </a:lnTo>
                  <a:close/>
                </a:path>
              </a:pathLst>
            </a:custGeom>
            <a:solidFill>
              <a:srgbClr val="C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a:extLst>
                <a:ext uri="{FF2B5EF4-FFF2-40B4-BE49-F238E27FC236}">
                  <a16:creationId xmlns:a16="http://schemas.microsoft.com/office/drawing/2014/main" id="{8CBFB97D-D530-47B6-A32C-E4B0D1B943DC}"/>
                </a:ext>
              </a:extLst>
            </p:cNvPr>
            <p:cNvSpPr/>
            <p:nvPr/>
          </p:nvSpPr>
          <p:spPr>
            <a:xfrm>
              <a:off x="1662048" y="136652"/>
              <a:ext cx="8588375" cy="1319530"/>
            </a:xfrm>
            <a:custGeom>
              <a:avLst/>
              <a:gdLst/>
              <a:ahLst/>
              <a:cxnLst/>
              <a:rect l="l" t="t" r="r" b="b"/>
              <a:pathLst>
                <a:path w="8588375" h="1319530">
                  <a:moveTo>
                    <a:pt x="0" y="131952"/>
                  </a:moveTo>
                  <a:lnTo>
                    <a:pt x="6724" y="90237"/>
                  </a:lnTo>
                  <a:lnTo>
                    <a:pt x="25452" y="54013"/>
                  </a:lnTo>
                  <a:lnTo>
                    <a:pt x="54013" y="25452"/>
                  </a:lnTo>
                  <a:lnTo>
                    <a:pt x="90237" y="6724"/>
                  </a:lnTo>
                  <a:lnTo>
                    <a:pt x="131952" y="0"/>
                  </a:lnTo>
                  <a:lnTo>
                    <a:pt x="8456422" y="0"/>
                  </a:lnTo>
                  <a:lnTo>
                    <a:pt x="8498075" y="6724"/>
                  </a:lnTo>
                  <a:lnTo>
                    <a:pt x="8534261" y="25452"/>
                  </a:lnTo>
                  <a:lnTo>
                    <a:pt x="8562803" y="54013"/>
                  </a:lnTo>
                  <a:lnTo>
                    <a:pt x="8581524" y="90237"/>
                  </a:lnTo>
                  <a:lnTo>
                    <a:pt x="8588248" y="131952"/>
                  </a:lnTo>
                  <a:lnTo>
                    <a:pt x="8588248" y="1187450"/>
                  </a:lnTo>
                  <a:lnTo>
                    <a:pt x="8581524" y="1229117"/>
                  </a:lnTo>
                  <a:lnTo>
                    <a:pt x="8562803" y="1265334"/>
                  </a:lnTo>
                  <a:lnTo>
                    <a:pt x="8534261" y="1293913"/>
                  </a:lnTo>
                  <a:lnTo>
                    <a:pt x="8498075" y="1312665"/>
                  </a:lnTo>
                  <a:lnTo>
                    <a:pt x="8456422" y="1319402"/>
                  </a:lnTo>
                  <a:lnTo>
                    <a:pt x="131952" y="1319402"/>
                  </a:lnTo>
                  <a:lnTo>
                    <a:pt x="90237" y="1312665"/>
                  </a:lnTo>
                  <a:lnTo>
                    <a:pt x="54013" y="1293913"/>
                  </a:lnTo>
                  <a:lnTo>
                    <a:pt x="25452" y="1265334"/>
                  </a:lnTo>
                  <a:lnTo>
                    <a:pt x="6724" y="1229117"/>
                  </a:lnTo>
                  <a:lnTo>
                    <a:pt x="0" y="1187450"/>
                  </a:lnTo>
                  <a:lnTo>
                    <a:pt x="0" y="131952"/>
                  </a:lnTo>
                  <a:close/>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 name="object 10">
            <a:extLst>
              <a:ext uri="{FF2B5EF4-FFF2-40B4-BE49-F238E27FC236}">
                <a16:creationId xmlns:a16="http://schemas.microsoft.com/office/drawing/2014/main" id="{0F5A3D04-A63F-4BEF-9196-12F55C141D1B}"/>
              </a:ext>
            </a:extLst>
          </p:cNvPr>
          <p:cNvGrpSpPr/>
          <p:nvPr/>
        </p:nvGrpSpPr>
        <p:grpSpPr>
          <a:xfrm>
            <a:off x="401128" y="888426"/>
            <a:ext cx="3509010" cy="5294630"/>
            <a:chOff x="400519" y="1573149"/>
            <a:chExt cx="3509010" cy="5294630"/>
          </a:xfrm>
        </p:grpSpPr>
        <p:sp>
          <p:nvSpPr>
            <p:cNvPr id="6" name="object 11">
              <a:extLst>
                <a:ext uri="{FF2B5EF4-FFF2-40B4-BE49-F238E27FC236}">
                  <a16:creationId xmlns:a16="http://schemas.microsoft.com/office/drawing/2014/main" id="{A2508DEA-4E68-4984-A42D-B4A6B9952321}"/>
                </a:ext>
              </a:extLst>
            </p:cNvPr>
            <p:cNvSpPr/>
            <p:nvPr/>
          </p:nvSpPr>
          <p:spPr>
            <a:xfrm>
              <a:off x="410044" y="1582674"/>
              <a:ext cx="3489960" cy="5275580"/>
            </a:xfrm>
            <a:custGeom>
              <a:avLst/>
              <a:gdLst/>
              <a:ahLst/>
              <a:cxnLst/>
              <a:rect l="l" t="t" r="r" b="b"/>
              <a:pathLst>
                <a:path w="3489960" h="5275580">
                  <a:moveTo>
                    <a:pt x="2908211" y="0"/>
                  </a:moveTo>
                  <a:lnTo>
                    <a:pt x="581647" y="0"/>
                  </a:lnTo>
                  <a:lnTo>
                    <a:pt x="533943" y="1927"/>
                  </a:lnTo>
                  <a:lnTo>
                    <a:pt x="487301" y="7610"/>
                  </a:lnTo>
                  <a:lnTo>
                    <a:pt x="441871" y="16900"/>
                  </a:lnTo>
                  <a:lnTo>
                    <a:pt x="397802" y="29645"/>
                  </a:lnTo>
                  <a:lnTo>
                    <a:pt x="355244" y="45698"/>
                  </a:lnTo>
                  <a:lnTo>
                    <a:pt x="314347" y="64907"/>
                  </a:lnTo>
                  <a:lnTo>
                    <a:pt x="275260" y="87124"/>
                  </a:lnTo>
                  <a:lnTo>
                    <a:pt x="238134" y="112198"/>
                  </a:lnTo>
                  <a:lnTo>
                    <a:pt x="203117" y="139981"/>
                  </a:lnTo>
                  <a:lnTo>
                    <a:pt x="170360" y="170322"/>
                  </a:lnTo>
                  <a:lnTo>
                    <a:pt x="140013" y="203072"/>
                  </a:lnTo>
                  <a:lnTo>
                    <a:pt x="112224" y="238082"/>
                  </a:lnTo>
                  <a:lnTo>
                    <a:pt x="87144" y="275201"/>
                  </a:lnTo>
                  <a:lnTo>
                    <a:pt x="64922" y="314280"/>
                  </a:lnTo>
                  <a:lnTo>
                    <a:pt x="45708" y="355169"/>
                  </a:lnTo>
                  <a:lnTo>
                    <a:pt x="29652" y="397719"/>
                  </a:lnTo>
                  <a:lnTo>
                    <a:pt x="16904" y="441780"/>
                  </a:lnTo>
                  <a:lnTo>
                    <a:pt x="7612" y="487202"/>
                  </a:lnTo>
                  <a:lnTo>
                    <a:pt x="1928" y="533836"/>
                  </a:lnTo>
                  <a:lnTo>
                    <a:pt x="0" y="581533"/>
                  </a:lnTo>
                  <a:lnTo>
                    <a:pt x="0" y="4693678"/>
                  </a:lnTo>
                  <a:lnTo>
                    <a:pt x="1928" y="4741382"/>
                  </a:lnTo>
                  <a:lnTo>
                    <a:pt x="7612" y="4788024"/>
                  </a:lnTo>
                  <a:lnTo>
                    <a:pt x="16904" y="4833455"/>
                  </a:lnTo>
                  <a:lnTo>
                    <a:pt x="29652" y="4877523"/>
                  </a:lnTo>
                  <a:lnTo>
                    <a:pt x="45708" y="4920081"/>
                  </a:lnTo>
                  <a:lnTo>
                    <a:pt x="64922" y="4960978"/>
                  </a:lnTo>
                  <a:lnTo>
                    <a:pt x="87144" y="5000065"/>
                  </a:lnTo>
                  <a:lnTo>
                    <a:pt x="112224" y="5037192"/>
                  </a:lnTo>
                  <a:lnTo>
                    <a:pt x="140013" y="5072208"/>
                  </a:lnTo>
                  <a:lnTo>
                    <a:pt x="170360" y="5104965"/>
                  </a:lnTo>
                  <a:lnTo>
                    <a:pt x="203117" y="5135313"/>
                  </a:lnTo>
                  <a:lnTo>
                    <a:pt x="238134" y="5163102"/>
                  </a:lnTo>
                  <a:lnTo>
                    <a:pt x="275260" y="5188182"/>
                  </a:lnTo>
                  <a:lnTo>
                    <a:pt x="314347" y="5210404"/>
                  </a:lnTo>
                  <a:lnTo>
                    <a:pt x="355244" y="5229618"/>
                  </a:lnTo>
                  <a:lnTo>
                    <a:pt x="397802" y="5245674"/>
                  </a:lnTo>
                  <a:lnTo>
                    <a:pt x="441871" y="5258423"/>
                  </a:lnTo>
                  <a:lnTo>
                    <a:pt x="487301" y="5267714"/>
                  </a:lnTo>
                  <a:lnTo>
                    <a:pt x="533943" y="5273399"/>
                  </a:lnTo>
                  <a:lnTo>
                    <a:pt x="581647" y="5275327"/>
                  </a:lnTo>
                  <a:lnTo>
                    <a:pt x="2908211" y="5275327"/>
                  </a:lnTo>
                  <a:lnTo>
                    <a:pt x="2955908" y="5273399"/>
                  </a:lnTo>
                  <a:lnTo>
                    <a:pt x="3002545" y="5267714"/>
                  </a:lnTo>
                  <a:lnTo>
                    <a:pt x="3047971" y="5258423"/>
                  </a:lnTo>
                  <a:lnTo>
                    <a:pt x="3092038" y="5245674"/>
                  </a:lnTo>
                  <a:lnTo>
                    <a:pt x="3134594" y="5229618"/>
                  </a:lnTo>
                  <a:lnTo>
                    <a:pt x="3175491" y="5210404"/>
                  </a:lnTo>
                  <a:lnTo>
                    <a:pt x="3214578" y="5188182"/>
                  </a:lnTo>
                  <a:lnTo>
                    <a:pt x="3251706" y="5163102"/>
                  </a:lnTo>
                  <a:lnTo>
                    <a:pt x="3286725" y="5135313"/>
                  </a:lnTo>
                  <a:lnTo>
                    <a:pt x="3319484" y="5104965"/>
                  </a:lnTo>
                  <a:lnTo>
                    <a:pt x="3349835" y="5072208"/>
                  </a:lnTo>
                  <a:lnTo>
                    <a:pt x="3377627" y="5037192"/>
                  </a:lnTo>
                  <a:lnTo>
                    <a:pt x="3402710" y="5000065"/>
                  </a:lnTo>
                  <a:lnTo>
                    <a:pt x="3424936" y="4960978"/>
                  </a:lnTo>
                  <a:lnTo>
                    <a:pt x="3444153" y="4920081"/>
                  </a:lnTo>
                  <a:lnTo>
                    <a:pt x="3460212" y="4877523"/>
                  </a:lnTo>
                  <a:lnTo>
                    <a:pt x="3472963" y="4833455"/>
                  </a:lnTo>
                  <a:lnTo>
                    <a:pt x="3482256" y="4788024"/>
                  </a:lnTo>
                  <a:lnTo>
                    <a:pt x="3487942" y="4741382"/>
                  </a:lnTo>
                  <a:lnTo>
                    <a:pt x="3489871" y="4693678"/>
                  </a:lnTo>
                  <a:lnTo>
                    <a:pt x="3489871" y="581533"/>
                  </a:lnTo>
                  <a:lnTo>
                    <a:pt x="3487942" y="533836"/>
                  </a:lnTo>
                  <a:lnTo>
                    <a:pt x="3482256" y="487202"/>
                  </a:lnTo>
                  <a:lnTo>
                    <a:pt x="3472963" y="441780"/>
                  </a:lnTo>
                  <a:lnTo>
                    <a:pt x="3460212" y="397719"/>
                  </a:lnTo>
                  <a:lnTo>
                    <a:pt x="3444153" y="355169"/>
                  </a:lnTo>
                  <a:lnTo>
                    <a:pt x="3424936" y="314280"/>
                  </a:lnTo>
                  <a:lnTo>
                    <a:pt x="3402710" y="275201"/>
                  </a:lnTo>
                  <a:lnTo>
                    <a:pt x="3377627" y="238082"/>
                  </a:lnTo>
                  <a:lnTo>
                    <a:pt x="3349835" y="203072"/>
                  </a:lnTo>
                  <a:lnTo>
                    <a:pt x="3319484" y="170322"/>
                  </a:lnTo>
                  <a:lnTo>
                    <a:pt x="3286725" y="139981"/>
                  </a:lnTo>
                  <a:lnTo>
                    <a:pt x="3251706" y="112198"/>
                  </a:lnTo>
                  <a:lnTo>
                    <a:pt x="3214578" y="87124"/>
                  </a:lnTo>
                  <a:lnTo>
                    <a:pt x="3175491" y="64907"/>
                  </a:lnTo>
                  <a:lnTo>
                    <a:pt x="3134594" y="45698"/>
                  </a:lnTo>
                  <a:lnTo>
                    <a:pt x="3092038" y="29645"/>
                  </a:lnTo>
                  <a:lnTo>
                    <a:pt x="3047971" y="16900"/>
                  </a:lnTo>
                  <a:lnTo>
                    <a:pt x="3002545" y="7610"/>
                  </a:lnTo>
                  <a:lnTo>
                    <a:pt x="2955908" y="1927"/>
                  </a:lnTo>
                  <a:lnTo>
                    <a:pt x="2908211" y="0"/>
                  </a:lnTo>
                  <a:close/>
                </a:path>
              </a:pathLst>
            </a:custGeom>
            <a:solidFill>
              <a:srgbClr val="00AFE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12">
              <a:extLst>
                <a:ext uri="{FF2B5EF4-FFF2-40B4-BE49-F238E27FC236}">
                  <a16:creationId xmlns:a16="http://schemas.microsoft.com/office/drawing/2014/main" id="{BA9592D3-DBD4-4834-A8EB-57EFE979B763}"/>
                </a:ext>
              </a:extLst>
            </p:cNvPr>
            <p:cNvSpPr/>
            <p:nvPr/>
          </p:nvSpPr>
          <p:spPr>
            <a:xfrm>
              <a:off x="410044" y="1582674"/>
              <a:ext cx="3489960" cy="5275580"/>
            </a:xfrm>
            <a:custGeom>
              <a:avLst/>
              <a:gdLst/>
              <a:ahLst/>
              <a:cxnLst/>
              <a:rect l="l" t="t" r="r" b="b"/>
              <a:pathLst>
                <a:path w="3489960" h="5275580">
                  <a:moveTo>
                    <a:pt x="0" y="581533"/>
                  </a:moveTo>
                  <a:lnTo>
                    <a:pt x="1928" y="533836"/>
                  </a:lnTo>
                  <a:lnTo>
                    <a:pt x="7612" y="487202"/>
                  </a:lnTo>
                  <a:lnTo>
                    <a:pt x="16904" y="441780"/>
                  </a:lnTo>
                  <a:lnTo>
                    <a:pt x="29652" y="397719"/>
                  </a:lnTo>
                  <a:lnTo>
                    <a:pt x="45708" y="355169"/>
                  </a:lnTo>
                  <a:lnTo>
                    <a:pt x="64922" y="314280"/>
                  </a:lnTo>
                  <a:lnTo>
                    <a:pt x="87144" y="275201"/>
                  </a:lnTo>
                  <a:lnTo>
                    <a:pt x="112224" y="238082"/>
                  </a:lnTo>
                  <a:lnTo>
                    <a:pt x="140013" y="203072"/>
                  </a:lnTo>
                  <a:lnTo>
                    <a:pt x="170360" y="170322"/>
                  </a:lnTo>
                  <a:lnTo>
                    <a:pt x="203117" y="139981"/>
                  </a:lnTo>
                  <a:lnTo>
                    <a:pt x="238134" y="112198"/>
                  </a:lnTo>
                  <a:lnTo>
                    <a:pt x="275260" y="87124"/>
                  </a:lnTo>
                  <a:lnTo>
                    <a:pt x="314347" y="64907"/>
                  </a:lnTo>
                  <a:lnTo>
                    <a:pt x="355244" y="45698"/>
                  </a:lnTo>
                  <a:lnTo>
                    <a:pt x="397802" y="29645"/>
                  </a:lnTo>
                  <a:lnTo>
                    <a:pt x="441871" y="16900"/>
                  </a:lnTo>
                  <a:lnTo>
                    <a:pt x="487301" y="7610"/>
                  </a:lnTo>
                  <a:lnTo>
                    <a:pt x="533943" y="1927"/>
                  </a:lnTo>
                  <a:lnTo>
                    <a:pt x="581647" y="0"/>
                  </a:lnTo>
                  <a:lnTo>
                    <a:pt x="2908211" y="0"/>
                  </a:lnTo>
                  <a:lnTo>
                    <a:pt x="2955908" y="1927"/>
                  </a:lnTo>
                  <a:lnTo>
                    <a:pt x="3002545" y="7610"/>
                  </a:lnTo>
                  <a:lnTo>
                    <a:pt x="3047971" y="16900"/>
                  </a:lnTo>
                  <a:lnTo>
                    <a:pt x="3092038" y="29645"/>
                  </a:lnTo>
                  <a:lnTo>
                    <a:pt x="3134594" y="45698"/>
                  </a:lnTo>
                  <a:lnTo>
                    <a:pt x="3175491" y="64907"/>
                  </a:lnTo>
                  <a:lnTo>
                    <a:pt x="3214578" y="87124"/>
                  </a:lnTo>
                  <a:lnTo>
                    <a:pt x="3251706" y="112198"/>
                  </a:lnTo>
                  <a:lnTo>
                    <a:pt x="3286725" y="139981"/>
                  </a:lnTo>
                  <a:lnTo>
                    <a:pt x="3319484" y="170322"/>
                  </a:lnTo>
                  <a:lnTo>
                    <a:pt x="3349835" y="203072"/>
                  </a:lnTo>
                  <a:lnTo>
                    <a:pt x="3377627" y="238082"/>
                  </a:lnTo>
                  <a:lnTo>
                    <a:pt x="3402710" y="275201"/>
                  </a:lnTo>
                  <a:lnTo>
                    <a:pt x="3424936" y="314280"/>
                  </a:lnTo>
                  <a:lnTo>
                    <a:pt x="3444153" y="355169"/>
                  </a:lnTo>
                  <a:lnTo>
                    <a:pt x="3460212" y="397719"/>
                  </a:lnTo>
                  <a:lnTo>
                    <a:pt x="3472963" y="441780"/>
                  </a:lnTo>
                  <a:lnTo>
                    <a:pt x="3482256" y="487202"/>
                  </a:lnTo>
                  <a:lnTo>
                    <a:pt x="3487942" y="533836"/>
                  </a:lnTo>
                  <a:lnTo>
                    <a:pt x="3489871" y="581533"/>
                  </a:lnTo>
                  <a:lnTo>
                    <a:pt x="3489871" y="4693678"/>
                  </a:lnTo>
                  <a:lnTo>
                    <a:pt x="3487942" y="4741382"/>
                  </a:lnTo>
                  <a:lnTo>
                    <a:pt x="3482256" y="4788024"/>
                  </a:lnTo>
                  <a:lnTo>
                    <a:pt x="3472963" y="4833455"/>
                  </a:lnTo>
                  <a:lnTo>
                    <a:pt x="3460212" y="4877523"/>
                  </a:lnTo>
                  <a:lnTo>
                    <a:pt x="3444153" y="4920081"/>
                  </a:lnTo>
                  <a:lnTo>
                    <a:pt x="3424936" y="4960978"/>
                  </a:lnTo>
                  <a:lnTo>
                    <a:pt x="3402710" y="5000065"/>
                  </a:lnTo>
                  <a:lnTo>
                    <a:pt x="3377627" y="5037192"/>
                  </a:lnTo>
                  <a:lnTo>
                    <a:pt x="3349835" y="5072208"/>
                  </a:lnTo>
                  <a:lnTo>
                    <a:pt x="3319484" y="5104965"/>
                  </a:lnTo>
                  <a:lnTo>
                    <a:pt x="3286725" y="5135313"/>
                  </a:lnTo>
                  <a:lnTo>
                    <a:pt x="3251706" y="5163102"/>
                  </a:lnTo>
                  <a:lnTo>
                    <a:pt x="3214578" y="5188182"/>
                  </a:lnTo>
                  <a:lnTo>
                    <a:pt x="3175491" y="5210404"/>
                  </a:lnTo>
                  <a:lnTo>
                    <a:pt x="3134594" y="5229618"/>
                  </a:lnTo>
                  <a:lnTo>
                    <a:pt x="3092038" y="5245674"/>
                  </a:lnTo>
                  <a:lnTo>
                    <a:pt x="3047971" y="5258423"/>
                  </a:lnTo>
                  <a:lnTo>
                    <a:pt x="3002545" y="5267714"/>
                  </a:lnTo>
                  <a:lnTo>
                    <a:pt x="2955908" y="5273399"/>
                  </a:lnTo>
                  <a:lnTo>
                    <a:pt x="2908211" y="5275327"/>
                  </a:lnTo>
                  <a:lnTo>
                    <a:pt x="581647" y="5275327"/>
                  </a:lnTo>
                  <a:lnTo>
                    <a:pt x="533943" y="5273399"/>
                  </a:lnTo>
                  <a:lnTo>
                    <a:pt x="487301" y="5267714"/>
                  </a:lnTo>
                  <a:lnTo>
                    <a:pt x="441871" y="5258423"/>
                  </a:lnTo>
                  <a:lnTo>
                    <a:pt x="397802" y="5245674"/>
                  </a:lnTo>
                  <a:lnTo>
                    <a:pt x="355244" y="5229618"/>
                  </a:lnTo>
                  <a:lnTo>
                    <a:pt x="314347" y="5210404"/>
                  </a:lnTo>
                  <a:lnTo>
                    <a:pt x="275260" y="5188182"/>
                  </a:lnTo>
                  <a:lnTo>
                    <a:pt x="238134" y="5163102"/>
                  </a:lnTo>
                  <a:lnTo>
                    <a:pt x="203117" y="5135313"/>
                  </a:lnTo>
                  <a:lnTo>
                    <a:pt x="170360" y="5104965"/>
                  </a:lnTo>
                  <a:lnTo>
                    <a:pt x="140013" y="5072208"/>
                  </a:lnTo>
                  <a:lnTo>
                    <a:pt x="112224" y="5037192"/>
                  </a:lnTo>
                  <a:lnTo>
                    <a:pt x="87144" y="5000065"/>
                  </a:lnTo>
                  <a:lnTo>
                    <a:pt x="64922" y="4960978"/>
                  </a:lnTo>
                  <a:lnTo>
                    <a:pt x="45708" y="4920081"/>
                  </a:lnTo>
                  <a:lnTo>
                    <a:pt x="29652" y="4877523"/>
                  </a:lnTo>
                  <a:lnTo>
                    <a:pt x="16904" y="4833455"/>
                  </a:lnTo>
                  <a:lnTo>
                    <a:pt x="7612" y="4788024"/>
                  </a:lnTo>
                  <a:lnTo>
                    <a:pt x="1928" y="4741382"/>
                  </a:lnTo>
                  <a:lnTo>
                    <a:pt x="0" y="4693678"/>
                  </a:lnTo>
                  <a:lnTo>
                    <a:pt x="0" y="581533"/>
                  </a:lnTo>
                  <a:close/>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1" name="object 5">
            <a:extLst>
              <a:ext uri="{FF2B5EF4-FFF2-40B4-BE49-F238E27FC236}">
                <a16:creationId xmlns:a16="http://schemas.microsoft.com/office/drawing/2014/main" id="{90E8F4D6-1BDA-4FA7-A314-C670A519094F}"/>
              </a:ext>
            </a:extLst>
          </p:cNvPr>
          <p:cNvSpPr txBox="1">
            <a:spLocks/>
          </p:cNvSpPr>
          <p:nvPr/>
        </p:nvSpPr>
        <p:spPr>
          <a:xfrm>
            <a:off x="444500" y="260317"/>
            <a:ext cx="8853271" cy="665259"/>
          </a:xfrm>
          <a:prstGeom prst="rect">
            <a:avLst/>
          </a:prstGeom>
        </p:spPr>
        <p:txBody>
          <a:bodyPr vert="horz" wrap="square" lIns="0" tIns="140665" rIns="0" bIns="0" rtlCol="0">
            <a:spAutoFit/>
          </a:bodyPr>
          <a:lstStyle>
            <a:lvl1pPr>
              <a:defRPr sz="3200" b="1" i="0">
                <a:solidFill>
                  <a:schemeClr val="bg1"/>
                </a:solidFill>
                <a:latin typeface="Calibri"/>
                <a:ea typeface="+mj-ea"/>
                <a:cs typeface="Calibri"/>
              </a:defRPr>
            </a:lvl1pPr>
          </a:lstStyle>
          <a:p>
            <a:pPr marL="3220720">
              <a:spcBef>
                <a:spcPts val="95"/>
              </a:spcBef>
            </a:pPr>
            <a:r>
              <a:rPr lang="en-GB" sz="3400" kern="0" dirty="0">
                <a:latin typeface="Calibri" panose="020F0502020204030204" pitchFamily="34" charset="0"/>
                <a:cs typeface="Calibri" panose="020F0502020204030204" pitchFamily="34" charset="0"/>
              </a:rPr>
              <a:t>Opening</a:t>
            </a:r>
            <a:r>
              <a:rPr lang="en-GB" sz="3400" kern="0" spc="-65" dirty="0">
                <a:latin typeface="Calibri" panose="020F0502020204030204" pitchFamily="34" charset="0"/>
                <a:cs typeface="Calibri" panose="020F0502020204030204" pitchFamily="34" charset="0"/>
              </a:rPr>
              <a:t> </a:t>
            </a:r>
            <a:r>
              <a:rPr lang="en-GB" sz="3400" kern="0" dirty="0">
                <a:latin typeface="Calibri" panose="020F0502020204030204" pitchFamily="34" charset="0"/>
                <a:cs typeface="Calibri" panose="020F0502020204030204" pitchFamily="34" charset="0"/>
              </a:rPr>
              <a:t>the</a:t>
            </a:r>
            <a:r>
              <a:rPr lang="en-GB" sz="3400" kern="0" spc="-65" dirty="0">
                <a:latin typeface="Calibri" panose="020F0502020204030204" pitchFamily="34" charset="0"/>
                <a:cs typeface="Calibri" panose="020F0502020204030204" pitchFamily="34" charset="0"/>
              </a:rPr>
              <a:t> </a:t>
            </a:r>
            <a:r>
              <a:rPr lang="en-GB" sz="3400" kern="0" spc="-10" dirty="0">
                <a:latin typeface="Calibri" panose="020F0502020204030204" pitchFamily="34" charset="0"/>
                <a:cs typeface="Calibri" panose="020F0502020204030204" pitchFamily="34" charset="0"/>
              </a:rPr>
              <a:t>negotiation</a:t>
            </a:r>
            <a:endParaRPr lang="en-GB" sz="3400" kern="0" dirty="0">
              <a:latin typeface="Calibri" panose="020F0502020204030204" pitchFamily="34" charset="0"/>
              <a:cs typeface="Calibri" panose="020F0502020204030204" pitchFamily="34" charset="0"/>
            </a:endParaRPr>
          </a:p>
        </p:txBody>
      </p:sp>
      <p:sp>
        <p:nvSpPr>
          <p:cNvPr id="12" name="object 13">
            <a:extLst>
              <a:ext uri="{FF2B5EF4-FFF2-40B4-BE49-F238E27FC236}">
                <a16:creationId xmlns:a16="http://schemas.microsoft.com/office/drawing/2014/main" id="{68F67697-CA74-4035-9285-3B128BE5D475}"/>
              </a:ext>
            </a:extLst>
          </p:cNvPr>
          <p:cNvSpPr txBox="1"/>
          <p:nvPr/>
        </p:nvSpPr>
        <p:spPr>
          <a:xfrm>
            <a:off x="715008" y="2217481"/>
            <a:ext cx="2742565" cy="2268855"/>
          </a:xfrm>
          <a:prstGeom prst="rect">
            <a:avLst/>
          </a:prstGeom>
        </p:spPr>
        <p:txBody>
          <a:bodyPr vert="horz" wrap="square" lIns="0" tIns="92710" rIns="0" bIns="0" rtlCol="0">
            <a:spAutoFit/>
          </a:bodyPr>
          <a:lstStyle/>
          <a:p>
            <a:pPr marL="12065" marR="5080" indent="-635" algn="ctr">
              <a:lnSpc>
                <a:spcPts val="5710"/>
              </a:lnSpc>
              <a:spcBef>
                <a:spcPts val="730"/>
              </a:spcBef>
            </a:pPr>
            <a:r>
              <a:rPr sz="5200" kern="0" spc="-10" dirty="0">
                <a:solidFill>
                  <a:srgbClr val="FFFFFF"/>
                </a:solidFill>
                <a:latin typeface="Calibri" panose="020F0502020204030204" pitchFamily="34" charset="0"/>
                <a:cs typeface="Calibri" panose="020F0502020204030204" pitchFamily="34" charset="0"/>
              </a:rPr>
              <a:t>Consider </a:t>
            </a:r>
            <a:r>
              <a:rPr sz="5200" kern="0" spc="-25" dirty="0">
                <a:solidFill>
                  <a:srgbClr val="FFFFFF"/>
                </a:solidFill>
                <a:latin typeface="Calibri" panose="020F0502020204030204" pitchFamily="34" charset="0"/>
                <a:cs typeface="Calibri" panose="020F0502020204030204" pitchFamily="34" charset="0"/>
              </a:rPr>
              <a:t>the </a:t>
            </a:r>
            <a:r>
              <a:rPr sz="5200" kern="0" spc="-10" dirty="0">
                <a:solidFill>
                  <a:srgbClr val="FFFFFF"/>
                </a:solidFill>
                <a:latin typeface="Calibri" panose="020F0502020204030204" pitchFamily="34" charset="0"/>
                <a:cs typeface="Calibri" panose="020F0502020204030204" pitchFamily="34" charset="0"/>
              </a:rPr>
              <a:t>following;</a:t>
            </a:r>
            <a:endParaRPr sz="5200" kern="0" dirty="0">
              <a:solidFill>
                <a:sysClr val="windowText" lastClr="000000"/>
              </a:solidFill>
              <a:latin typeface="Calibri" panose="020F0502020204030204" pitchFamily="34" charset="0"/>
              <a:cs typeface="Calibri" panose="020F0502020204030204" pitchFamily="34" charset="0"/>
            </a:endParaRPr>
          </a:p>
        </p:txBody>
      </p:sp>
      <p:sp>
        <p:nvSpPr>
          <p:cNvPr id="13" name="object 9">
            <a:extLst>
              <a:ext uri="{FF2B5EF4-FFF2-40B4-BE49-F238E27FC236}">
                <a16:creationId xmlns:a16="http://schemas.microsoft.com/office/drawing/2014/main" id="{A3359C1C-38E5-4983-9075-C3F2AC8147C0}"/>
              </a:ext>
            </a:extLst>
          </p:cNvPr>
          <p:cNvSpPr txBox="1"/>
          <p:nvPr/>
        </p:nvSpPr>
        <p:spPr>
          <a:xfrm>
            <a:off x="3971290" y="1864544"/>
            <a:ext cx="5484495" cy="3710304"/>
          </a:xfrm>
          <a:prstGeom prst="rect">
            <a:avLst/>
          </a:prstGeom>
        </p:spPr>
        <p:txBody>
          <a:bodyPr vert="horz" wrap="square" lIns="0" tIns="35560" rIns="0" bIns="0" rtlCol="0">
            <a:spAutoFit/>
          </a:bodyPr>
          <a:lstStyle/>
          <a:p>
            <a:pPr marL="239395" indent="-226695">
              <a:spcBef>
                <a:spcPts val="280"/>
              </a:spcBef>
              <a:buFontTx/>
              <a:buChar char="•"/>
              <a:tabLst>
                <a:tab pos="239395" algn="l"/>
              </a:tabLst>
            </a:pPr>
            <a:r>
              <a:rPr sz="2200" kern="0" dirty="0">
                <a:solidFill>
                  <a:sysClr val="windowText" lastClr="000000"/>
                </a:solidFill>
                <a:latin typeface="Calibri" panose="020F0502020204030204" pitchFamily="34" charset="0"/>
                <a:cs typeface="Calibri" panose="020F0502020204030204" pitchFamily="34" charset="0"/>
              </a:rPr>
              <a:t>What</a:t>
            </a:r>
            <a:r>
              <a:rPr sz="2200" kern="0" spc="-65" dirty="0">
                <a:solidFill>
                  <a:sysClr val="windowText" lastClr="000000"/>
                </a:solidFill>
                <a:latin typeface="Calibri" panose="020F0502020204030204" pitchFamily="34" charset="0"/>
                <a:cs typeface="Calibri" panose="020F0502020204030204" pitchFamily="34" charset="0"/>
              </a:rPr>
              <a:t> </a:t>
            </a:r>
            <a:r>
              <a:rPr sz="2200" kern="0" dirty="0">
                <a:solidFill>
                  <a:sysClr val="windowText" lastClr="000000"/>
                </a:solidFill>
                <a:latin typeface="Calibri" panose="020F0502020204030204" pitchFamily="34" charset="0"/>
                <a:cs typeface="Calibri" panose="020F0502020204030204" pitchFamily="34" charset="0"/>
              </a:rPr>
              <a:t>needs</a:t>
            </a:r>
            <a:r>
              <a:rPr sz="2200" kern="0" spc="-55" dirty="0">
                <a:solidFill>
                  <a:sysClr val="windowText" lastClr="000000"/>
                </a:solidFill>
                <a:latin typeface="Calibri" panose="020F0502020204030204" pitchFamily="34" charset="0"/>
                <a:cs typeface="Calibri" panose="020F0502020204030204" pitchFamily="34" charset="0"/>
              </a:rPr>
              <a:t> </a:t>
            </a:r>
            <a:r>
              <a:rPr sz="2200" kern="0" spc="-10" dirty="0">
                <a:solidFill>
                  <a:sysClr val="windowText" lastClr="000000"/>
                </a:solidFill>
                <a:latin typeface="Calibri" panose="020F0502020204030204" pitchFamily="34" charset="0"/>
                <a:cs typeface="Calibri" panose="020F0502020204030204" pitchFamily="34" charset="0"/>
              </a:rPr>
              <a:t>exist?</a:t>
            </a:r>
            <a:endParaRPr sz="2200" kern="0" dirty="0">
              <a:solidFill>
                <a:sysClr val="windowText" lastClr="000000"/>
              </a:solidFill>
              <a:latin typeface="Calibri" panose="020F0502020204030204" pitchFamily="34" charset="0"/>
              <a:cs typeface="Calibri" panose="020F0502020204030204" pitchFamily="34" charset="0"/>
            </a:endParaRPr>
          </a:p>
          <a:p>
            <a:pPr marL="240029" marR="5080" indent="-227329">
              <a:lnSpc>
                <a:spcPts val="2420"/>
              </a:lnSpc>
              <a:spcBef>
                <a:spcPts val="445"/>
              </a:spcBef>
              <a:buFontTx/>
              <a:buChar char="•"/>
              <a:tabLst>
                <a:tab pos="241300" algn="l"/>
              </a:tabLst>
            </a:pPr>
            <a:r>
              <a:rPr sz="2200" kern="0" dirty="0">
                <a:solidFill>
                  <a:sysClr val="windowText" lastClr="000000"/>
                </a:solidFill>
                <a:latin typeface="Calibri" panose="020F0502020204030204" pitchFamily="34" charset="0"/>
                <a:cs typeface="Calibri" panose="020F0502020204030204" pitchFamily="34" charset="0"/>
              </a:rPr>
              <a:t>What</a:t>
            </a:r>
            <a:r>
              <a:rPr sz="2200" kern="0" spc="-50" dirty="0">
                <a:solidFill>
                  <a:sysClr val="windowText" lastClr="000000"/>
                </a:solidFill>
                <a:latin typeface="Calibri" panose="020F0502020204030204" pitchFamily="34" charset="0"/>
                <a:cs typeface="Calibri" panose="020F0502020204030204" pitchFamily="34" charset="0"/>
              </a:rPr>
              <a:t> </a:t>
            </a:r>
            <a:r>
              <a:rPr sz="2200" kern="0" dirty="0">
                <a:solidFill>
                  <a:sysClr val="windowText" lastClr="000000"/>
                </a:solidFill>
                <a:latin typeface="Calibri" panose="020F0502020204030204" pitchFamily="34" charset="0"/>
                <a:cs typeface="Calibri" panose="020F0502020204030204" pitchFamily="34" charset="0"/>
              </a:rPr>
              <a:t>areas</a:t>
            </a:r>
            <a:r>
              <a:rPr sz="2200" kern="0" spc="-60" dirty="0">
                <a:solidFill>
                  <a:sysClr val="windowText" lastClr="000000"/>
                </a:solidFill>
                <a:latin typeface="Calibri" panose="020F0502020204030204" pitchFamily="34" charset="0"/>
                <a:cs typeface="Calibri" panose="020F0502020204030204" pitchFamily="34" charset="0"/>
              </a:rPr>
              <a:t> </a:t>
            </a:r>
            <a:r>
              <a:rPr sz="2200" kern="0" dirty="0">
                <a:solidFill>
                  <a:sysClr val="windowText" lastClr="000000"/>
                </a:solidFill>
                <a:latin typeface="Calibri" panose="020F0502020204030204" pitchFamily="34" charset="0"/>
                <a:cs typeface="Calibri" panose="020F0502020204030204" pitchFamily="34" charset="0"/>
              </a:rPr>
              <a:t>of</a:t>
            </a:r>
            <a:r>
              <a:rPr sz="2200" kern="0" spc="-55" dirty="0">
                <a:solidFill>
                  <a:sysClr val="windowText" lastClr="000000"/>
                </a:solidFill>
                <a:latin typeface="Calibri" panose="020F0502020204030204" pitchFamily="34" charset="0"/>
                <a:cs typeface="Calibri" panose="020F0502020204030204" pitchFamily="34" charset="0"/>
              </a:rPr>
              <a:t> </a:t>
            </a:r>
            <a:r>
              <a:rPr sz="2200" kern="0" dirty="0">
                <a:solidFill>
                  <a:sysClr val="windowText" lastClr="000000"/>
                </a:solidFill>
                <a:latin typeface="Calibri" panose="020F0502020204030204" pitchFamily="34" charset="0"/>
                <a:cs typeface="Calibri" panose="020F0502020204030204" pitchFamily="34" charset="0"/>
              </a:rPr>
              <a:t>common</a:t>
            </a:r>
            <a:r>
              <a:rPr sz="2200" kern="0" spc="-60" dirty="0">
                <a:solidFill>
                  <a:sysClr val="windowText" lastClr="000000"/>
                </a:solidFill>
                <a:latin typeface="Calibri" panose="020F0502020204030204" pitchFamily="34" charset="0"/>
                <a:cs typeface="Calibri" panose="020F0502020204030204" pitchFamily="34" charset="0"/>
              </a:rPr>
              <a:t> </a:t>
            </a:r>
            <a:r>
              <a:rPr sz="2200" kern="0" dirty="0">
                <a:solidFill>
                  <a:sysClr val="windowText" lastClr="000000"/>
                </a:solidFill>
                <a:latin typeface="Calibri" panose="020F0502020204030204" pitchFamily="34" charset="0"/>
                <a:cs typeface="Calibri" panose="020F0502020204030204" pitchFamily="34" charset="0"/>
              </a:rPr>
              <a:t>ground</a:t>
            </a:r>
            <a:r>
              <a:rPr sz="2200" kern="0" spc="-60" dirty="0">
                <a:solidFill>
                  <a:sysClr val="windowText" lastClr="000000"/>
                </a:solidFill>
                <a:latin typeface="Calibri" panose="020F0502020204030204" pitchFamily="34" charset="0"/>
                <a:cs typeface="Calibri" panose="020F0502020204030204" pitchFamily="34" charset="0"/>
              </a:rPr>
              <a:t> </a:t>
            </a:r>
            <a:r>
              <a:rPr sz="2200" kern="0" dirty="0">
                <a:solidFill>
                  <a:sysClr val="windowText" lastClr="000000"/>
                </a:solidFill>
                <a:latin typeface="Calibri" panose="020F0502020204030204" pitchFamily="34" charset="0"/>
                <a:cs typeface="Calibri" panose="020F0502020204030204" pitchFamily="34" charset="0"/>
              </a:rPr>
              <a:t>exist</a:t>
            </a:r>
            <a:r>
              <a:rPr sz="2200" kern="0" spc="-45" dirty="0">
                <a:solidFill>
                  <a:sysClr val="windowText" lastClr="000000"/>
                </a:solidFill>
                <a:latin typeface="Calibri" panose="020F0502020204030204" pitchFamily="34" charset="0"/>
                <a:cs typeface="Calibri" panose="020F0502020204030204" pitchFamily="34" charset="0"/>
              </a:rPr>
              <a:t> </a:t>
            </a:r>
            <a:r>
              <a:rPr sz="2200" kern="0" spc="-10" dirty="0">
                <a:solidFill>
                  <a:sysClr val="windowText" lastClr="000000"/>
                </a:solidFill>
                <a:latin typeface="Calibri" panose="020F0502020204030204" pitchFamily="34" charset="0"/>
                <a:cs typeface="Calibri" panose="020F0502020204030204" pitchFamily="34" charset="0"/>
              </a:rPr>
              <a:t>between 	</a:t>
            </a:r>
            <a:r>
              <a:rPr sz="2200" kern="0" spc="-25" dirty="0">
                <a:solidFill>
                  <a:sysClr val="windowText" lastClr="000000"/>
                </a:solidFill>
                <a:latin typeface="Calibri" panose="020F0502020204030204" pitchFamily="34" charset="0"/>
                <a:cs typeface="Calibri" panose="020F0502020204030204" pitchFamily="34" charset="0"/>
              </a:rPr>
              <a:t>us?</a:t>
            </a:r>
            <a:endParaRPr sz="2200" kern="0" dirty="0">
              <a:solidFill>
                <a:sysClr val="windowText" lastClr="000000"/>
              </a:solidFill>
              <a:latin typeface="Calibri" panose="020F0502020204030204" pitchFamily="34" charset="0"/>
              <a:cs typeface="Calibri" panose="020F0502020204030204" pitchFamily="34" charset="0"/>
            </a:endParaRPr>
          </a:p>
          <a:p>
            <a:pPr marL="240029" indent="-227329">
              <a:lnSpc>
                <a:spcPts val="2525"/>
              </a:lnSpc>
              <a:spcBef>
                <a:spcPts val="140"/>
              </a:spcBef>
              <a:buFontTx/>
              <a:buChar char="•"/>
              <a:tabLst>
                <a:tab pos="240029" algn="l"/>
              </a:tabLst>
            </a:pPr>
            <a:r>
              <a:rPr sz="2200" kern="0" dirty="0">
                <a:solidFill>
                  <a:sysClr val="windowText" lastClr="000000"/>
                </a:solidFill>
                <a:latin typeface="Calibri" panose="020F0502020204030204" pitchFamily="34" charset="0"/>
                <a:cs typeface="Calibri" panose="020F0502020204030204" pitchFamily="34" charset="0"/>
              </a:rPr>
              <a:t>What</a:t>
            </a:r>
            <a:r>
              <a:rPr sz="2200" kern="0" spc="-30" dirty="0">
                <a:solidFill>
                  <a:sysClr val="windowText" lastClr="000000"/>
                </a:solidFill>
                <a:latin typeface="Calibri" panose="020F0502020204030204" pitchFamily="34" charset="0"/>
                <a:cs typeface="Calibri" panose="020F0502020204030204" pitchFamily="34" charset="0"/>
              </a:rPr>
              <a:t> </a:t>
            </a:r>
            <a:r>
              <a:rPr sz="2200" kern="0" dirty="0">
                <a:solidFill>
                  <a:sysClr val="windowText" lastClr="000000"/>
                </a:solidFill>
                <a:latin typeface="Calibri" panose="020F0502020204030204" pitchFamily="34" charset="0"/>
                <a:cs typeface="Calibri" panose="020F0502020204030204" pitchFamily="34" charset="0"/>
              </a:rPr>
              <a:t>is</a:t>
            </a:r>
            <a:r>
              <a:rPr sz="2200" kern="0" spc="-25" dirty="0">
                <a:solidFill>
                  <a:sysClr val="windowText" lastClr="000000"/>
                </a:solidFill>
                <a:latin typeface="Calibri" panose="020F0502020204030204" pitchFamily="34" charset="0"/>
                <a:cs typeface="Calibri" panose="020F0502020204030204" pitchFamily="34" charset="0"/>
              </a:rPr>
              <a:t> </a:t>
            </a:r>
            <a:r>
              <a:rPr sz="2200" kern="0" dirty="0">
                <a:solidFill>
                  <a:sysClr val="windowText" lastClr="000000"/>
                </a:solidFill>
                <a:latin typeface="Calibri" panose="020F0502020204030204" pitchFamily="34" charset="0"/>
                <a:cs typeface="Calibri" panose="020F0502020204030204" pitchFamily="34" charset="0"/>
              </a:rPr>
              <a:t>the</a:t>
            </a:r>
            <a:r>
              <a:rPr sz="2200" kern="0" spc="-40" dirty="0">
                <a:solidFill>
                  <a:sysClr val="windowText" lastClr="000000"/>
                </a:solidFill>
                <a:latin typeface="Calibri" panose="020F0502020204030204" pitchFamily="34" charset="0"/>
                <a:cs typeface="Calibri" panose="020F0502020204030204" pitchFamily="34" charset="0"/>
              </a:rPr>
              <a:t> </a:t>
            </a:r>
            <a:r>
              <a:rPr sz="2200" kern="0" spc="-10" dirty="0">
                <a:solidFill>
                  <a:sysClr val="windowText" lastClr="000000"/>
                </a:solidFill>
                <a:latin typeface="Calibri" panose="020F0502020204030204" pitchFamily="34" charset="0"/>
                <a:cs typeface="Calibri" panose="020F0502020204030204" pitchFamily="34" charset="0"/>
              </a:rPr>
              <a:t>history/track</a:t>
            </a:r>
            <a:r>
              <a:rPr sz="2200" kern="0" spc="-15" dirty="0">
                <a:solidFill>
                  <a:sysClr val="windowText" lastClr="000000"/>
                </a:solidFill>
                <a:latin typeface="Calibri" panose="020F0502020204030204" pitchFamily="34" charset="0"/>
                <a:cs typeface="Calibri" panose="020F0502020204030204" pitchFamily="34" charset="0"/>
              </a:rPr>
              <a:t> </a:t>
            </a:r>
            <a:r>
              <a:rPr sz="2200" kern="0" dirty="0">
                <a:solidFill>
                  <a:sysClr val="windowText" lastClr="000000"/>
                </a:solidFill>
                <a:latin typeface="Calibri" panose="020F0502020204030204" pitchFamily="34" charset="0"/>
                <a:cs typeface="Calibri" panose="020F0502020204030204" pitchFamily="34" charset="0"/>
              </a:rPr>
              <a:t>record</a:t>
            </a:r>
            <a:r>
              <a:rPr sz="2200" kern="0" spc="-25" dirty="0">
                <a:solidFill>
                  <a:sysClr val="windowText" lastClr="000000"/>
                </a:solidFill>
                <a:latin typeface="Calibri" panose="020F0502020204030204" pitchFamily="34" charset="0"/>
                <a:cs typeface="Calibri" panose="020F0502020204030204" pitchFamily="34" charset="0"/>
              </a:rPr>
              <a:t> </a:t>
            </a:r>
            <a:r>
              <a:rPr sz="2200" kern="0" dirty="0">
                <a:solidFill>
                  <a:sysClr val="windowText" lastClr="000000"/>
                </a:solidFill>
                <a:latin typeface="Calibri" panose="020F0502020204030204" pitchFamily="34" charset="0"/>
                <a:cs typeface="Calibri" panose="020F0502020204030204" pitchFamily="34" charset="0"/>
              </a:rPr>
              <a:t>of</a:t>
            </a:r>
            <a:r>
              <a:rPr sz="2200" kern="0" spc="-35" dirty="0">
                <a:solidFill>
                  <a:sysClr val="windowText" lastClr="000000"/>
                </a:solidFill>
                <a:latin typeface="Calibri" panose="020F0502020204030204" pitchFamily="34" charset="0"/>
                <a:cs typeface="Calibri" panose="020F0502020204030204" pitchFamily="34" charset="0"/>
              </a:rPr>
              <a:t> </a:t>
            </a:r>
            <a:r>
              <a:rPr sz="2200" kern="0" spc="-25" dirty="0">
                <a:solidFill>
                  <a:sysClr val="windowText" lastClr="000000"/>
                </a:solidFill>
                <a:latin typeface="Calibri" panose="020F0502020204030204" pitchFamily="34" charset="0"/>
                <a:cs typeface="Calibri" panose="020F0502020204030204" pitchFamily="34" charset="0"/>
              </a:rPr>
              <a:t>the</a:t>
            </a:r>
            <a:endParaRPr sz="2200" kern="0" dirty="0">
              <a:solidFill>
                <a:sysClr val="windowText" lastClr="000000"/>
              </a:solidFill>
              <a:latin typeface="Calibri" panose="020F0502020204030204" pitchFamily="34" charset="0"/>
              <a:cs typeface="Calibri" panose="020F0502020204030204" pitchFamily="34" charset="0"/>
            </a:endParaRPr>
          </a:p>
          <a:p>
            <a:pPr marL="241300">
              <a:lnSpc>
                <a:spcPts val="2525"/>
              </a:lnSpc>
            </a:pPr>
            <a:r>
              <a:rPr sz="2200" kern="0" spc="-10" dirty="0">
                <a:solidFill>
                  <a:sysClr val="windowText" lastClr="000000"/>
                </a:solidFill>
                <a:latin typeface="Calibri" panose="020F0502020204030204" pitchFamily="34" charset="0"/>
                <a:cs typeface="Calibri" panose="020F0502020204030204" pitchFamily="34" charset="0"/>
              </a:rPr>
              <a:t>relationship?</a:t>
            </a:r>
            <a:endParaRPr sz="2200" kern="0" dirty="0">
              <a:solidFill>
                <a:sysClr val="windowText" lastClr="000000"/>
              </a:solidFill>
              <a:latin typeface="Calibri" panose="020F0502020204030204" pitchFamily="34" charset="0"/>
              <a:cs typeface="Calibri" panose="020F0502020204030204" pitchFamily="34" charset="0"/>
            </a:endParaRPr>
          </a:p>
          <a:p>
            <a:pPr marL="240029" marR="455295" indent="-227329">
              <a:lnSpc>
                <a:spcPts val="2410"/>
              </a:lnSpc>
              <a:spcBef>
                <a:spcPts val="450"/>
              </a:spcBef>
              <a:buFontTx/>
              <a:buChar char="•"/>
              <a:tabLst>
                <a:tab pos="241300" algn="l"/>
              </a:tabLst>
            </a:pPr>
            <a:r>
              <a:rPr sz="2200" kern="0" dirty="0">
                <a:solidFill>
                  <a:sysClr val="windowText" lastClr="000000"/>
                </a:solidFill>
                <a:latin typeface="Calibri" panose="020F0502020204030204" pitchFamily="34" charset="0"/>
                <a:cs typeface="Calibri" panose="020F0502020204030204" pitchFamily="34" charset="0"/>
              </a:rPr>
              <a:t>How</a:t>
            </a:r>
            <a:r>
              <a:rPr sz="2200" kern="0" spc="-45" dirty="0">
                <a:solidFill>
                  <a:sysClr val="windowText" lastClr="000000"/>
                </a:solidFill>
                <a:latin typeface="Calibri" panose="020F0502020204030204" pitchFamily="34" charset="0"/>
                <a:cs typeface="Calibri" panose="020F0502020204030204" pitchFamily="34" charset="0"/>
              </a:rPr>
              <a:t> </a:t>
            </a:r>
            <a:r>
              <a:rPr sz="2200" kern="0" dirty="0">
                <a:solidFill>
                  <a:sysClr val="windowText" lastClr="000000"/>
                </a:solidFill>
                <a:latin typeface="Calibri" panose="020F0502020204030204" pitchFamily="34" charset="0"/>
                <a:cs typeface="Calibri" panose="020F0502020204030204" pitchFamily="34" charset="0"/>
              </a:rPr>
              <a:t>much</a:t>
            </a:r>
            <a:r>
              <a:rPr sz="2200" kern="0" spc="-35" dirty="0">
                <a:solidFill>
                  <a:sysClr val="windowText" lastClr="000000"/>
                </a:solidFill>
                <a:latin typeface="Calibri" panose="020F0502020204030204" pitchFamily="34" charset="0"/>
                <a:cs typeface="Calibri" panose="020F0502020204030204" pitchFamily="34" charset="0"/>
              </a:rPr>
              <a:t> </a:t>
            </a:r>
            <a:r>
              <a:rPr sz="2200" kern="0" dirty="0">
                <a:solidFill>
                  <a:sysClr val="windowText" lastClr="000000"/>
                </a:solidFill>
                <a:latin typeface="Calibri" panose="020F0502020204030204" pitchFamily="34" charset="0"/>
                <a:cs typeface="Calibri" panose="020F0502020204030204" pitchFamily="34" charset="0"/>
              </a:rPr>
              <a:t>authority</a:t>
            </a:r>
            <a:r>
              <a:rPr sz="2200" kern="0" spc="-35" dirty="0">
                <a:solidFill>
                  <a:sysClr val="windowText" lastClr="000000"/>
                </a:solidFill>
                <a:latin typeface="Calibri" panose="020F0502020204030204" pitchFamily="34" charset="0"/>
                <a:cs typeface="Calibri" panose="020F0502020204030204" pitchFamily="34" charset="0"/>
              </a:rPr>
              <a:t> </a:t>
            </a:r>
            <a:r>
              <a:rPr sz="2200" kern="0" dirty="0">
                <a:solidFill>
                  <a:sysClr val="windowText" lastClr="000000"/>
                </a:solidFill>
                <a:latin typeface="Calibri" panose="020F0502020204030204" pitchFamily="34" charset="0"/>
                <a:cs typeface="Calibri" panose="020F0502020204030204" pitchFamily="34" charset="0"/>
              </a:rPr>
              <a:t>does</a:t>
            </a:r>
            <a:r>
              <a:rPr sz="2200" kern="0" spc="-45" dirty="0">
                <a:solidFill>
                  <a:sysClr val="windowText" lastClr="000000"/>
                </a:solidFill>
                <a:latin typeface="Calibri" panose="020F0502020204030204" pitchFamily="34" charset="0"/>
                <a:cs typeface="Calibri" panose="020F0502020204030204" pitchFamily="34" charset="0"/>
              </a:rPr>
              <a:t> </a:t>
            </a:r>
            <a:r>
              <a:rPr sz="2200" kern="0" dirty="0">
                <a:solidFill>
                  <a:sysClr val="windowText" lastClr="000000"/>
                </a:solidFill>
                <a:latin typeface="Calibri" panose="020F0502020204030204" pitchFamily="34" charset="0"/>
                <a:cs typeface="Calibri" panose="020F0502020204030204" pitchFamily="34" charset="0"/>
              </a:rPr>
              <a:t>my</a:t>
            </a:r>
            <a:r>
              <a:rPr sz="2200" kern="0" spc="-40" dirty="0">
                <a:solidFill>
                  <a:sysClr val="windowText" lastClr="000000"/>
                </a:solidFill>
                <a:latin typeface="Calibri" panose="020F0502020204030204" pitchFamily="34" charset="0"/>
                <a:cs typeface="Calibri" panose="020F0502020204030204" pitchFamily="34" charset="0"/>
              </a:rPr>
              <a:t> </a:t>
            </a:r>
            <a:r>
              <a:rPr sz="2200" kern="0" spc="-10" dirty="0">
                <a:solidFill>
                  <a:sysClr val="windowText" lastClr="000000"/>
                </a:solidFill>
                <a:latin typeface="Calibri" panose="020F0502020204030204" pitchFamily="34" charset="0"/>
                <a:cs typeface="Calibri" panose="020F0502020204030204" pitchFamily="34" charset="0"/>
              </a:rPr>
              <a:t>negotiating 	</a:t>
            </a:r>
            <a:r>
              <a:rPr sz="2200" kern="0" dirty="0">
                <a:solidFill>
                  <a:sysClr val="windowText" lastClr="000000"/>
                </a:solidFill>
                <a:latin typeface="Calibri" panose="020F0502020204030204" pitchFamily="34" charset="0"/>
                <a:cs typeface="Calibri" panose="020F0502020204030204" pitchFamily="34" charset="0"/>
              </a:rPr>
              <a:t>partner</a:t>
            </a:r>
            <a:r>
              <a:rPr sz="2200" kern="0" spc="-90" dirty="0">
                <a:solidFill>
                  <a:sysClr val="windowText" lastClr="000000"/>
                </a:solidFill>
                <a:latin typeface="Calibri" panose="020F0502020204030204" pitchFamily="34" charset="0"/>
                <a:cs typeface="Calibri" panose="020F0502020204030204" pitchFamily="34" charset="0"/>
              </a:rPr>
              <a:t> </a:t>
            </a:r>
            <a:r>
              <a:rPr sz="2200" kern="0" spc="-10" dirty="0">
                <a:solidFill>
                  <a:sysClr val="windowText" lastClr="000000"/>
                </a:solidFill>
                <a:latin typeface="Calibri" panose="020F0502020204030204" pitchFamily="34" charset="0"/>
                <a:cs typeface="Calibri" panose="020F0502020204030204" pitchFamily="34" charset="0"/>
              </a:rPr>
              <a:t>have?</a:t>
            </a:r>
            <a:endParaRPr sz="2200" kern="0" dirty="0">
              <a:solidFill>
                <a:sysClr val="windowText" lastClr="000000"/>
              </a:solidFill>
              <a:latin typeface="Calibri" panose="020F0502020204030204" pitchFamily="34" charset="0"/>
              <a:cs typeface="Calibri" panose="020F0502020204030204" pitchFamily="34" charset="0"/>
            </a:endParaRPr>
          </a:p>
          <a:p>
            <a:pPr marL="240029" marR="518795" indent="-227329">
              <a:lnSpc>
                <a:spcPts val="2430"/>
              </a:lnSpc>
              <a:spcBef>
                <a:spcPts val="400"/>
              </a:spcBef>
              <a:buFontTx/>
              <a:buChar char="•"/>
              <a:tabLst>
                <a:tab pos="241300" algn="l"/>
              </a:tabLst>
            </a:pPr>
            <a:r>
              <a:rPr sz="2200" kern="0" dirty="0">
                <a:solidFill>
                  <a:sysClr val="windowText" lastClr="000000"/>
                </a:solidFill>
                <a:latin typeface="Calibri" panose="020F0502020204030204" pitchFamily="34" charset="0"/>
                <a:cs typeface="Calibri" panose="020F0502020204030204" pitchFamily="34" charset="0"/>
              </a:rPr>
              <a:t>What</a:t>
            </a:r>
            <a:r>
              <a:rPr sz="2200" kern="0" spc="-25" dirty="0">
                <a:solidFill>
                  <a:sysClr val="windowText" lastClr="000000"/>
                </a:solidFill>
                <a:latin typeface="Calibri" panose="020F0502020204030204" pitchFamily="34" charset="0"/>
                <a:cs typeface="Calibri" panose="020F0502020204030204" pitchFamily="34" charset="0"/>
              </a:rPr>
              <a:t> </a:t>
            </a:r>
            <a:r>
              <a:rPr sz="2200" kern="0" dirty="0">
                <a:solidFill>
                  <a:sysClr val="windowText" lastClr="000000"/>
                </a:solidFill>
                <a:latin typeface="Calibri" panose="020F0502020204030204" pitchFamily="34" charset="0"/>
                <a:cs typeface="Calibri" panose="020F0502020204030204" pitchFamily="34" charset="0"/>
              </a:rPr>
              <a:t>is</a:t>
            </a:r>
            <a:r>
              <a:rPr sz="2200" kern="0" spc="-20" dirty="0">
                <a:solidFill>
                  <a:sysClr val="windowText" lastClr="000000"/>
                </a:solidFill>
                <a:latin typeface="Calibri" panose="020F0502020204030204" pitchFamily="34" charset="0"/>
                <a:cs typeface="Calibri" panose="020F0502020204030204" pitchFamily="34" charset="0"/>
              </a:rPr>
              <a:t> </a:t>
            </a:r>
            <a:r>
              <a:rPr sz="2200" kern="0" dirty="0">
                <a:solidFill>
                  <a:sysClr val="windowText" lastClr="000000"/>
                </a:solidFill>
                <a:latin typeface="Calibri" panose="020F0502020204030204" pitchFamily="34" charset="0"/>
                <a:cs typeface="Calibri" panose="020F0502020204030204" pitchFamily="34" charset="0"/>
              </a:rPr>
              <a:t>their</a:t>
            </a:r>
            <a:r>
              <a:rPr sz="2200" kern="0" spc="-25" dirty="0">
                <a:solidFill>
                  <a:sysClr val="windowText" lastClr="000000"/>
                </a:solidFill>
                <a:latin typeface="Calibri" panose="020F0502020204030204" pitchFamily="34" charset="0"/>
                <a:cs typeface="Calibri" panose="020F0502020204030204" pitchFamily="34" charset="0"/>
              </a:rPr>
              <a:t> </a:t>
            </a:r>
            <a:r>
              <a:rPr sz="2200" kern="0" dirty="0">
                <a:solidFill>
                  <a:sysClr val="windowText" lastClr="000000"/>
                </a:solidFill>
                <a:latin typeface="Calibri" panose="020F0502020204030204" pitchFamily="34" charset="0"/>
                <a:cs typeface="Calibri" panose="020F0502020204030204" pitchFamily="34" charset="0"/>
              </a:rPr>
              <a:t>“power”</a:t>
            </a:r>
            <a:r>
              <a:rPr sz="2200" kern="0" spc="-10" dirty="0">
                <a:solidFill>
                  <a:sysClr val="windowText" lastClr="000000"/>
                </a:solidFill>
                <a:latin typeface="Calibri" panose="020F0502020204030204" pitchFamily="34" charset="0"/>
                <a:cs typeface="Calibri" panose="020F0502020204030204" pitchFamily="34" charset="0"/>
              </a:rPr>
              <a:t> </a:t>
            </a:r>
            <a:r>
              <a:rPr sz="2200" kern="0" dirty="0">
                <a:solidFill>
                  <a:sysClr val="windowText" lastClr="000000"/>
                </a:solidFill>
                <a:latin typeface="Calibri" panose="020F0502020204030204" pitchFamily="34" charset="0"/>
                <a:cs typeface="Calibri" panose="020F0502020204030204" pitchFamily="34" charset="0"/>
              </a:rPr>
              <a:t>over</a:t>
            </a:r>
            <a:r>
              <a:rPr sz="2200" kern="0" spc="-30" dirty="0">
                <a:solidFill>
                  <a:sysClr val="windowText" lastClr="000000"/>
                </a:solidFill>
                <a:latin typeface="Calibri" panose="020F0502020204030204" pitchFamily="34" charset="0"/>
                <a:cs typeface="Calibri" panose="020F0502020204030204" pitchFamily="34" charset="0"/>
              </a:rPr>
              <a:t> </a:t>
            </a:r>
            <a:r>
              <a:rPr sz="2200" kern="0" dirty="0">
                <a:solidFill>
                  <a:sysClr val="windowText" lastClr="000000"/>
                </a:solidFill>
                <a:latin typeface="Calibri" panose="020F0502020204030204" pitchFamily="34" charset="0"/>
                <a:cs typeface="Calibri" panose="020F0502020204030204" pitchFamily="34" charset="0"/>
              </a:rPr>
              <a:t>us</a:t>
            </a:r>
            <a:r>
              <a:rPr sz="2200" kern="0" spc="-30" dirty="0">
                <a:solidFill>
                  <a:sysClr val="windowText" lastClr="000000"/>
                </a:solidFill>
                <a:latin typeface="Calibri" panose="020F0502020204030204" pitchFamily="34" charset="0"/>
                <a:cs typeface="Calibri" panose="020F0502020204030204" pitchFamily="34" charset="0"/>
              </a:rPr>
              <a:t> </a:t>
            </a:r>
            <a:r>
              <a:rPr sz="2200" kern="0" dirty="0">
                <a:solidFill>
                  <a:sysClr val="windowText" lastClr="000000"/>
                </a:solidFill>
                <a:latin typeface="Calibri" panose="020F0502020204030204" pitchFamily="34" charset="0"/>
                <a:cs typeface="Calibri" panose="020F0502020204030204" pitchFamily="34" charset="0"/>
              </a:rPr>
              <a:t>and</a:t>
            </a:r>
            <a:r>
              <a:rPr sz="2200" kern="0" spc="-35" dirty="0">
                <a:solidFill>
                  <a:sysClr val="windowText" lastClr="000000"/>
                </a:solidFill>
                <a:latin typeface="Calibri" panose="020F0502020204030204" pitchFamily="34" charset="0"/>
                <a:cs typeface="Calibri" panose="020F0502020204030204" pitchFamily="34" charset="0"/>
              </a:rPr>
              <a:t> </a:t>
            </a:r>
            <a:r>
              <a:rPr sz="2200" kern="0" dirty="0">
                <a:solidFill>
                  <a:sysClr val="windowText" lastClr="000000"/>
                </a:solidFill>
                <a:latin typeface="Calibri" panose="020F0502020204030204" pitchFamily="34" charset="0"/>
                <a:cs typeface="Calibri" panose="020F0502020204030204" pitchFamily="34" charset="0"/>
              </a:rPr>
              <a:t>/</a:t>
            </a:r>
            <a:r>
              <a:rPr sz="2200" kern="0" spc="-35" dirty="0">
                <a:solidFill>
                  <a:sysClr val="windowText" lastClr="000000"/>
                </a:solidFill>
                <a:latin typeface="Calibri" panose="020F0502020204030204" pitchFamily="34" charset="0"/>
                <a:cs typeface="Calibri" panose="020F0502020204030204" pitchFamily="34" charset="0"/>
              </a:rPr>
              <a:t> </a:t>
            </a:r>
            <a:r>
              <a:rPr sz="2200" kern="0" dirty="0">
                <a:solidFill>
                  <a:sysClr val="windowText" lastClr="000000"/>
                </a:solidFill>
                <a:latin typeface="Calibri" panose="020F0502020204030204" pitchFamily="34" charset="0"/>
                <a:cs typeface="Calibri" panose="020F0502020204030204" pitchFamily="34" charset="0"/>
              </a:rPr>
              <a:t>or</a:t>
            </a:r>
            <a:r>
              <a:rPr sz="2200" kern="0" spc="-25" dirty="0">
                <a:solidFill>
                  <a:sysClr val="windowText" lastClr="000000"/>
                </a:solidFill>
                <a:latin typeface="Calibri" panose="020F0502020204030204" pitchFamily="34" charset="0"/>
                <a:cs typeface="Calibri" panose="020F0502020204030204" pitchFamily="34" charset="0"/>
              </a:rPr>
              <a:t> our 	</a:t>
            </a:r>
            <a:r>
              <a:rPr sz="2200" kern="0" spc="-10" dirty="0">
                <a:solidFill>
                  <a:sysClr val="windowText" lastClr="000000"/>
                </a:solidFill>
                <a:latin typeface="Calibri" panose="020F0502020204030204" pitchFamily="34" charset="0"/>
                <a:cs typeface="Calibri" panose="020F0502020204030204" pitchFamily="34" charset="0"/>
              </a:rPr>
              <a:t>competitors?</a:t>
            </a:r>
            <a:endParaRPr sz="2200" kern="0" dirty="0">
              <a:solidFill>
                <a:sysClr val="windowText" lastClr="000000"/>
              </a:solidFill>
              <a:latin typeface="Calibri" panose="020F0502020204030204" pitchFamily="34" charset="0"/>
              <a:cs typeface="Calibri" panose="020F0502020204030204" pitchFamily="34" charset="0"/>
            </a:endParaRPr>
          </a:p>
          <a:p>
            <a:pPr marL="240029" marR="253365" indent="-227329">
              <a:lnSpc>
                <a:spcPts val="2410"/>
              </a:lnSpc>
              <a:spcBef>
                <a:spcPts val="400"/>
              </a:spcBef>
              <a:buFontTx/>
              <a:buChar char="•"/>
              <a:tabLst>
                <a:tab pos="241300" algn="l"/>
              </a:tabLst>
            </a:pPr>
            <a:r>
              <a:rPr sz="2200" kern="0" dirty="0">
                <a:solidFill>
                  <a:sysClr val="windowText" lastClr="000000"/>
                </a:solidFill>
                <a:latin typeface="Calibri" panose="020F0502020204030204" pitchFamily="34" charset="0"/>
                <a:cs typeface="Calibri" panose="020F0502020204030204" pitchFamily="34" charset="0"/>
              </a:rPr>
              <a:t>How</a:t>
            </a:r>
            <a:r>
              <a:rPr sz="2200" kern="0" spc="-45" dirty="0">
                <a:solidFill>
                  <a:sysClr val="windowText" lastClr="000000"/>
                </a:solidFill>
                <a:latin typeface="Calibri" panose="020F0502020204030204" pitchFamily="34" charset="0"/>
                <a:cs typeface="Calibri" panose="020F0502020204030204" pitchFamily="34" charset="0"/>
              </a:rPr>
              <a:t> </a:t>
            </a:r>
            <a:r>
              <a:rPr sz="2200" kern="0" dirty="0">
                <a:solidFill>
                  <a:sysClr val="windowText" lastClr="000000"/>
                </a:solidFill>
                <a:latin typeface="Calibri" panose="020F0502020204030204" pitchFamily="34" charset="0"/>
                <a:cs typeface="Calibri" panose="020F0502020204030204" pitchFamily="34" charset="0"/>
              </a:rPr>
              <a:t>can</a:t>
            </a:r>
            <a:r>
              <a:rPr sz="2200" kern="0" spc="-35" dirty="0">
                <a:solidFill>
                  <a:sysClr val="windowText" lastClr="000000"/>
                </a:solidFill>
                <a:latin typeface="Calibri" panose="020F0502020204030204" pitchFamily="34" charset="0"/>
                <a:cs typeface="Calibri" panose="020F0502020204030204" pitchFamily="34" charset="0"/>
              </a:rPr>
              <a:t> </a:t>
            </a:r>
            <a:r>
              <a:rPr sz="2200" kern="0" dirty="0">
                <a:solidFill>
                  <a:sysClr val="windowText" lastClr="000000"/>
                </a:solidFill>
                <a:latin typeface="Calibri" panose="020F0502020204030204" pitchFamily="34" charset="0"/>
                <a:cs typeface="Calibri" panose="020F0502020204030204" pitchFamily="34" charset="0"/>
              </a:rPr>
              <a:t>we</a:t>
            </a:r>
            <a:r>
              <a:rPr sz="2200" kern="0" spc="-40" dirty="0">
                <a:solidFill>
                  <a:sysClr val="windowText" lastClr="000000"/>
                </a:solidFill>
                <a:latin typeface="Calibri" panose="020F0502020204030204" pitchFamily="34" charset="0"/>
                <a:cs typeface="Calibri" panose="020F0502020204030204" pitchFamily="34" charset="0"/>
              </a:rPr>
              <a:t> </a:t>
            </a:r>
            <a:r>
              <a:rPr sz="2200" kern="0" dirty="0">
                <a:solidFill>
                  <a:sysClr val="windowText" lastClr="000000"/>
                </a:solidFill>
                <a:latin typeface="Calibri" panose="020F0502020204030204" pitchFamily="34" charset="0"/>
                <a:cs typeface="Calibri" panose="020F0502020204030204" pitchFamily="34" charset="0"/>
              </a:rPr>
              <a:t>exploit</a:t>
            </a:r>
            <a:r>
              <a:rPr sz="2200" kern="0" spc="-20" dirty="0">
                <a:solidFill>
                  <a:sysClr val="windowText" lastClr="000000"/>
                </a:solidFill>
                <a:latin typeface="Calibri" panose="020F0502020204030204" pitchFamily="34" charset="0"/>
                <a:cs typeface="Calibri" panose="020F0502020204030204" pitchFamily="34" charset="0"/>
              </a:rPr>
              <a:t> </a:t>
            </a:r>
            <a:r>
              <a:rPr sz="2200" kern="0" dirty="0">
                <a:solidFill>
                  <a:sysClr val="windowText" lastClr="000000"/>
                </a:solidFill>
                <a:latin typeface="Calibri" panose="020F0502020204030204" pitchFamily="34" charset="0"/>
                <a:cs typeface="Calibri" panose="020F0502020204030204" pitchFamily="34" charset="0"/>
              </a:rPr>
              <a:t>our</a:t>
            </a:r>
            <a:r>
              <a:rPr sz="2200" kern="0" spc="-45" dirty="0">
                <a:solidFill>
                  <a:sysClr val="windowText" lastClr="000000"/>
                </a:solidFill>
                <a:latin typeface="Calibri" panose="020F0502020204030204" pitchFamily="34" charset="0"/>
                <a:cs typeface="Calibri" panose="020F0502020204030204" pitchFamily="34" charset="0"/>
              </a:rPr>
              <a:t> </a:t>
            </a:r>
            <a:r>
              <a:rPr sz="2200" kern="0" dirty="0">
                <a:solidFill>
                  <a:sysClr val="windowText" lastClr="000000"/>
                </a:solidFill>
                <a:latin typeface="Calibri" panose="020F0502020204030204" pitchFamily="34" charset="0"/>
                <a:cs typeface="Calibri" panose="020F0502020204030204" pitchFamily="34" charset="0"/>
              </a:rPr>
              <a:t>strength</a:t>
            </a:r>
            <a:r>
              <a:rPr sz="2200" kern="0" spc="-25" dirty="0">
                <a:solidFill>
                  <a:sysClr val="windowText" lastClr="000000"/>
                </a:solidFill>
                <a:latin typeface="Calibri" panose="020F0502020204030204" pitchFamily="34" charset="0"/>
                <a:cs typeface="Calibri" panose="020F0502020204030204" pitchFamily="34" charset="0"/>
              </a:rPr>
              <a:t> </a:t>
            </a:r>
            <a:r>
              <a:rPr sz="2200" kern="0" dirty="0">
                <a:solidFill>
                  <a:sysClr val="windowText" lastClr="000000"/>
                </a:solidFill>
                <a:latin typeface="Calibri" panose="020F0502020204030204" pitchFamily="34" charset="0"/>
                <a:cs typeface="Calibri" panose="020F0502020204030204" pitchFamily="34" charset="0"/>
              </a:rPr>
              <a:t>for</a:t>
            </a:r>
            <a:r>
              <a:rPr sz="2200" kern="0" spc="-40" dirty="0">
                <a:solidFill>
                  <a:sysClr val="windowText" lastClr="000000"/>
                </a:solidFill>
                <a:latin typeface="Calibri" panose="020F0502020204030204" pitchFamily="34" charset="0"/>
                <a:cs typeface="Calibri" panose="020F0502020204030204" pitchFamily="34" charset="0"/>
              </a:rPr>
              <a:t> </a:t>
            </a:r>
            <a:r>
              <a:rPr sz="2200" kern="0" spc="-10" dirty="0">
                <a:solidFill>
                  <a:sysClr val="windowText" lastClr="000000"/>
                </a:solidFill>
                <a:latin typeface="Calibri" panose="020F0502020204030204" pitchFamily="34" charset="0"/>
                <a:cs typeface="Calibri" panose="020F0502020204030204" pitchFamily="34" charset="0"/>
              </a:rPr>
              <a:t>mutual 	benefit?</a:t>
            </a:r>
            <a:endParaRPr sz="2200" kern="0" dirty="0">
              <a:solidFill>
                <a:sysClr val="windowText" lastClr="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2182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1F7F5B26-B5F5-4245-A81E-0180AB3C5D09}"/>
              </a:ext>
            </a:extLst>
          </p:cNvPr>
          <p:cNvSpPr txBox="1">
            <a:spLocks/>
          </p:cNvSpPr>
          <p:nvPr/>
        </p:nvSpPr>
        <p:spPr>
          <a:xfrm>
            <a:off x="444500" y="107441"/>
            <a:ext cx="8853271" cy="1106662"/>
          </a:xfrm>
          <a:prstGeom prst="rect">
            <a:avLst/>
          </a:prstGeom>
        </p:spPr>
        <p:txBody>
          <a:bodyPr vert="horz" wrap="square" lIns="0" tIns="486359" rIns="0" bIns="0" rtlCol="0">
            <a:spAutoFit/>
          </a:bodyPr>
          <a:lstStyle>
            <a:lvl1pPr>
              <a:defRPr sz="3200" b="1" i="0">
                <a:solidFill>
                  <a:schemeClr val="bg1"/>
                </a:solidFill>
                <a:latin typeface="Calibri"/>
                <a:ea typeface="+mj-ea"/>
                <a:cs typeface="Calibri"/>
              </a:defRPr>
            </a:lvl1pPr>
          </a:lstStyle>
          <a:p>
            <a:pPr marL="324485" marR="0" lvl="0" indent="0" defTabSz="914400" eaLnBrk="1" fontAlgn="auto" latinLnBrk="0" hangingPunct="1">
              <a:lnSpc>
                <a:spcPct val="100000"/>
              </a:lnSpc>
              <a:spcBef>
                <a:spcPts val="105"/>
              </a:spcBef>
              <a:spcAft>
                <a:spcPts val="0"/>
              </a:spcAft>
              <a:buClrTx/>
              <a:buSzTx/>
              <a:buFontTx/>
              <a:buNone/>
              <a:tabLst/>
              <a:defRPr/>
            </a:pPr>
            <a:r>
              <a:rPr kumimoji="0" lang="en-GB" sz="4000" b="0" i="0" u="none" strike="noStrike" kern="0" cap="none" spc="0" normalizeH="0" baseline="0" noProof="0" dirty="0">
                <a:ln>
                  <a:noFill/>
                </a:ln>
                <a:solidFill>
                  <a:srgbClr val="002060"/>
                </a:solidFill>
                <a:effectLst/>
                <a:uLnTx/>
                <a:uFillTx/>
                <a:latin typeface="Calibri"/>
                <a:ea typeface="+mj-ea"/>
                <a:cs typeface="Calibri"/>
              </a:rPr>
              <a:t>Making</a:t>
            </a:r>
            <a:r>
              <a:rPr kumimoji="0" lang="en-GB" sz="3200" b="0" i="0" u="none" strike="noStrike" kern="0" cap="none" spc="-45" normalizeH="0" baseline="0" noProof="0" dirty="0">
                <a:ln>
                  <a:noFill/>
                </a:ln>
                <a:solidFill>
                  <a:srgbClr val="002060"/>
                </a:solidFill>
                <a:effectLst/>
                <a:uLnTx/>
                <a:uFillTx/>
                <a:latin typeface="Calibri"/>
                <a:ea typeface="+mj-ea"/>
                <a:cs typeface="Calibri"/>
              </a:rPr>
              <a:t> </a:t>
            </a:r>
            <a:r>
              <a:rPr kumimoji="0" lang="en-GB" sz="4000" b="0" i="0" u="none" strike="noStrike" kern="0" cap="none" spc="-10" normalizeH="0" baseline="0" noProof="0" dirty="0">
                <a:ln>
                  <a:noFill/>
                </a:ln>
                <a:solidFill>
                  <a:srgbClr val="002060"/>
                </a:solidFill>
                <a:effectLst/>
                <a:uLnTx/>
                <a:uFillTx/>
                <a:latin typeface="Calibri"/>
                <a:ea typeface="+mj-ea"/>
                <a:cs typeface="Calibri"/>
              </a:rPr>
              <a:t>proposals</a:t>
            </a:r>
          </a:p>
        </p:txBody>
      </p:sp>
      <p:sp>
        <p:nvSpPr>
          <p:cNvPr id="3" name="object 2">
            <a:extLst>
              <a:ext uri="{FF2B5EF4-FFF2-40B4-BE49-F238E27FC236}">
                <a16:creationId xmlns:a16="http://schemas.microsoft.com/office/drawing/2014/main" id="{B370FE82-5E36-4EE8-A00B-BB28184FDC3B}"/>
              </a:ext>
            </a:extLst>
          </p:cNvPr>
          <p:cNvSpPr txBox="1"/>
          <p:nvPr/>
        </p:nvSpPr>
        <p:spPr>
          <a:xfrm>
            <a:off x="847140" y="1726209"/>
            <a:ext cx="8135620" cy="3477895"/>
          </a:xfrm>
          <a:prstGeom prst="rect">
            <a:avLst/>
          </a:prstGeom>
        </p:spPr>
        <p:txBody>
          <a:bodyPr vert="horz" wrap="square" lIns="0" tIns="12700" rIns="0" bIns="0" rtlCol="0">
            <a:spAutoFit/>
          </a:bodyPr>
          <a:lstStyle/>
          <a:p>
            <a:pPr marL="12700" marR="2750820">
              <a:lnSpc>
                <a:spcPct val="144600"/>
              </a:lnSpc>
              <a:spcBef>
                <a:spcPts val="100"/>
              </a:spcBef>
            </a:pPr>
            <a:r>
              <a:rPr sz="2800" kern="0" dirty="0">
                <a:cs typeface="Calibri"/>
              </a:rPr>
              <a:t>Ask</a:t>
            </a:r>
            <a:r>
              <a:rPr sz="2800" kern="0" spc="110" dirty="0">
                <a:cs typeface="Calibri"/>
              </a:rPr>
              <a:t> </a:t>
            </a:r>
            <a:r>
              <a:rPr sz="2800" kern="0" dirty="0">
                <a:cs typeface="Calibri"/>
              </a:rPr>
              <a:t>assertive</a:t>
            </a:r>
            <a:r>
              <a:rPr sz="2800" kern="0" spc="190" dirty="0">
                <a:cs typeface="Calibri"/>
              </a:rPr>
              <a:t> </a:t>
            </a:r>
            <a:r>
              <a:rPr sz="2800" kern="0" dirty="0">
                <a:cs typeface="Calibri"/>
              </a:rPr>
              <a:t>questions</a:t>
            </a:r>
            <a:r>
              <a:rPr sz="2800" kern="0" spc="135" dirty="0">
                <a:cs typeface="Calibri"/>
              </a:rPr>
              <a:t> </a:t>
            </a:r>
            <a:r>
              <a:rPr sz="2800" kern="0" dirty="0">
                <a:cs typeface="Calibri"/>
              </a:rPr>
              <a:t>such</a:t>
            </a:r>
            <a:r>
              <a:rPr sz="2800" kern="0" spc="145" dirty="0">
                <a:cs typeface="Calibri"/>
              </a:rPr>
              <a:t> </a:t>
            </a:r>
            <a:r>
              <a:rPr sz="2800" kern="0" spc="-25" dirty="0">
                <a:cs typeface="Calibri"/>
              </a:rPr>
              <a:t>as, </a:t>
            </a:r>
            <a:r>
              <a:rPr sz="2800" kern="0" dirty="0">
                <a:cs typeface="Calibri"/>
              </a:rPr>
              <a:t>“how</a:t>
            </a:r>
            <a:r>
              <a:rPr sz="2800" kern="0" spc="80" dirty="0">
                <a:cs typeface="Calibri"/>
              </a:rPr>
              <a:t> </a:t>
            </a:r>
            <a:r>
              <a:rPr sz="2800" kern="0" dirty="0">
                <a:cs typeface="Calibri"/>
              </a:rPr>
              <a:t>can</a:t>
            </a:r>
            <a:r>
              <a:rPr sz="2800" kern="0" spc="70" dirty="0">
                <a:cs typeface="Calibri"/>
              </a:rPr>
              <a:t> </a:t>
            </a:r>
            <a:r>
              <a:rPr sz="2800" kern="0" dirty="0">
                <a:cs typeface="Calibri"/>
              </a:rPr>
              <a:t>you</a:t>
            </a:r>
            <a:r>
              <a:rPr sz="2800" kern="0" spc="70" dirty="0">
                <a:cs typeface="Calibri"/>
              </a:rPr>
              <a:t> </a:t>
            </a:r>
            <a:r>
              <a:rPr sz="2800" kern="0" dirty="0">
                <a:cs typeface="Calibri"/>
              </a:rPr>
              <a:t>justify</a:t>
            </a:r>
            <a:r>
              <a:rPr sz="2800" kern="0" spc="160" dirty="0">
                <a:cs typeface="Calibri"/>
              </a:rPr>
              <a:t> </a:t>
            </a:r>
            <a:r>
              <a:rPr sz="2800" kern="0" dirty="0">
                <a:cs typeface="Calibri"/>
              </a:rPr>
              <a:t>your</a:t>
            </a:r>
            <a:r>
              <a:rPr sz="2800" kern="0" spc="95" dirty="0">
                <a:cs typeface="Calibri"/>
              </a:rPr>
              <a:t> </a:t>
            </a:r>
            <a:r>
              <a:rPr sz="2800" kern="0" spc="-10" dirty="0">
                <a:cs typeface="Calibri"/>
              </a:rPr>
              <a:t>position?”</a:t>
            </a:r>
            <a:endParaRPr sz="2800" kern="0" dirty="0">
              <a:cs typeface="Calibri"/>
            </a:endParaRPr>
          </a:p>
          <a:p>
            <a:pPr marL="12700" marR="5080">
              <a:lnSpc>
                <a:spcPct val="114999"/>
              </a:lnSpc>
              <a:spcBef>
                <a:spcPts val="1000"/>
              </a:spcBef>
            </a:pPr>
            <a:r>
              <a:rPr sz="2800" kern="0" dirty="0">
                <a:cs typeface="Calibri"/>
              </a:rPr>
              <a:t>This</a:t>
            </a:r>
            <a:r>
              <a:rPr sz="2800" kern="0" spc="95" dirty="0">
                <a:cs typeface="Calibri"/>
              </a:rPr>
              <a:t> </a:t>
            </a:r>
            <a:r>
              <a:rPr sz="2800" kern="0" dirty="0">
                <a:cs typeface="Calibri"/>
              </a:rPr>
              <a:t>may</a:t>
            </a:r>
            <a:r>
              <a:rPr sz="2800" kern="0" spc="95" dirty="0">
                <a:cs typeface="Calibri"/>
              </a:rPr>
              <a:t> </a:t>
            </a:r>
            <a:r>
              <a:rPr sz="2800" kern="0" dirty="0">
                <a:cs typeface="Calibri"/>
              </a:rPr>
              <a:t>draw</a:t>
            </a:r>
            <a:r>
              <a:rPr sz="2800" kern="0" spc="95" dirty="0">
                <a:cs typeface="Calibri"/>
              </a:rPr>
              <a:t> </a:t>
            </a:r>
            <a:r>
              <a:rPr sz="2800" kern="0" dirty="0">
                <a:cs typeface="Calibri"/>
              </a:rPr>
              <a:t>your</a:t>
            </a:r>
            <a:r>
              <a:rPr sz="2800" kern="0" spc="110" dirty="0">
                <a:cs typeface="Calibri"/>
              </a:rPr>
              <a:t> </a:t>
            </a:r>
            <a:r>
              <a:rPr sz="2800" kern="0" dirty="0">
                <a:cs typeface="Calibri"/>
              </a:rPr>
              <a:t>negotiating</a:t>
            </a:r>
            <a:r>
              <a:rPr sz="2800" kern="0" spc="130" dirty="0">
                <a:cs typeface="Calibri"/>
              </a:rPr>
              <a:t> </a:t>
            </a:r>
            <a:r>
              <a:rPr sz="2800" kern="0" dirty="0">
                <a:cs typeface="Calibri"/>
              </a:rPr>
              <a:t>partner</a:t>
            </a:r>
            <a:r>
              <a:rPr sz="2800" kern="0" spc="114" dirty="0">
                <a:cs typeface="Calibri"/>
              </a:rPr>
              <a:t> </a:t>
            </a:r>
            <a:r>
              <a:rPr sz="2800" kern="0" dirty="0">
                <a:cs typeface="Calibri"/>
              </a:rPr>
              <a:t>to</a:t>
            </a:r>
            <a:r>
              <a:rPr sz="2800" kern="0" spc="65" dirty="0">
                <a:cs typeface="Calibri"/>
              </a:rPr>
              <a:t> </a:t>
            </a:r>
            <a:r>
              <a:rPr sz="2800" kern="0" dirty="0">
                <a:cs typeface="Calibri"/>
              </a:rPr>
              <a:t>reveal</a:t>
            </a:r>
            <a:r>
              <a:rPr sz="2800" kern="0" spc="65" dirty="0">
                <a:cs typeface="Calibri"/>
              </a:rPr>
              <a:t> </a:t>
            </a:r>
            <a:r>
              <a:rPr sz="2800" kern="0" dirty="0">
                <a:cs typeface="Calibri"/>
              </a:rPr>
              <a:t>his</a:t>
            </a:r>
            <a:r>
              <a:rPr sz="2800" kern="0" spc="100" dirty="0">
                <a:cs typeface="Calibri"/>
              </a:rPr>
              <a:t> </a:t>
            </a:r>
            <a:r>
              <a:rPr sz="2800" kern="0" spc="-25" dirty="0">
                <a:cs typeface="Calibri"/>
              </a:rPr>
              <a:t>or </a:t>
            </a:r>
            <a:r>
              <a:rPr sz="2800" kern="0" dirty="0">
                <a:cs typeface="Calibri"/>
              </a:rPr>
              <a:t>her</a:t>
            </a:r>
            <a:r>
              <a:rPr sz="2800" kern="0" spc="90" dirty="0">
                <a:cs typeface="Calibri"/>
              </a:rPr>
              <a:t> </a:t>
            </a:r>
            <a:r>
              <a:rPr sz="2800" kern="0" dirty="0">
                <a:cs typeface="Calibri"/>
              </a:rPr>
              <a:t>arguments</a:t>
            </a:r>
            <a:r>
              <a:rPr sz="2800" kern="0" spc="114" dirty="0">
                <a:cs typeface="Calibri"/>
              </a:rPr>
              <a:t> </a:t>
            </a:r>
            <a:r>
              <a:rPr sz="2800" kern="0" dirty="0">
                <a:cs typeface="Calibri"/>
              </a:rPr>
              <a:t>and</a:t>
            </a:r>
            <a:r>
              <a:rPr sz="2800" kern="0" spc="100" dirty="0">
                <a:cs typeface="Calibri"/>
              </a:rPr>
              <a:t> </a:t>
            </a:r>
            <a:r>
              <a:rPr sz="2800" kern="0" dirty="0">
                <a:cs typeface="Calibri"/>
              </a:rPr>
              <a:t>aims</a:t>
            </a:r>
            <a:r>
              <a:rPr sz="2800" kern="0" spc="90" dirty="0">
                <a:cs typeface="Calibri"/>
              </a:rPr>
              <a:t> </a:t>
            </a:r>
            <a:r>
              <a:rPr sz="2800" kern="0" dirty="0">
                <a:cs typeface="Calibri"/>
              </a:rPr>
              <a:t>in</a:t>
            </a:r>
            <a:r>
              <a:rPr sz="2800" kern="0" spc="90" dirty="0">
                <a:cs typeface="Calibri"/>
              </a:rPr>
              <a:t> </a:t>
            </a:r>
            <a:r>
              <a:rPr sz="2800" kern="0" spc="-10" dirty="0">
                <a:cs typeface="Calibri"/>
              </a:rPr>
              <a:t>negotiations.</a:t>
            </a:r>
            <a:endParaRPr sz="2800" kern="0" dirty="0">
              <a:cs typeface="Calibri"/>
            </a:endParaRPr>
          </a:p>
          <a:p>
            <a:pPr marL="12700" marR="370205">
              <a:lnSpc>
                <a:spcPct val="114999"/>
              </a:lnSpc>
              <a:spcBef>
                <a:spcPts val="1010"/>
              </a:spcBef>
            </a:pPr>
            <a:r>
              <a:rPr sz="2800" kern="0" dirty="0">
                <a:cs typeface="Calibri"/>
              </a:rPr>
              <a:t>This</a:t>
            </a:r>
            <a:r>
              <a:rPr sz="2800" kern="0" spc="114" dirty="0">
                <a:cs typeface="Calibri"/>
              </a:rPr>
              <a:t> </a:t>
            </a:r>
            <a:r>
              <a:rPr sz="2800" kern="0" dirty="0">
                <a:cs typeface="Calibri"/>
              </a:rPr>
              <a:t>may</a:t>
            </a:r>
            <a:r>
              <a:rPr sz="2800" kern="0" spc="75" dirty="0">
                <a:cs typeface="Calibri"/>
              </a:rPr>
              <a:t> </a:t>
            </a:r>
            <a:r>
              <a:rPr sz="2800" kern="0" dirty="0">
                <a:cs typeface="Calibri"/>
              </a:rPr>
              <a:t>also</a:t>
            </a:r>
            <a:r>
              <a:rPr sz="2800" kern="0" spc="95" dirty="0">
                <a:cs typeface="Calibri"/>
              </a:rPr>
              <a:t> </a:t>
            </a:r>
            <a:r>
              <a:rPr sz="2800" kern="0" dirty="0">
                <a:cs typeface="Calibri"/>
              </a:rPr>
              <a:t>expose</a:t>
            </a:r>
            <a:r>
              <a:rPr sz="2800" kern="0" spc="105" dirty="0">
                <a:cs typeface="Calibri"/>
              </a:rPr>
              <a:t> </a:t>
            </a:r>
            <a:r>
              <a:rPr sz="2800" kern="0" dirty="0">
                <a:cs typeface="Calibri"/>
              </a:rPr>
              <a:t>any</a:t>
            </a:r>
            <a:r>
              <a:rPr sz="2800" kern="0" spc="90" dirty="0">
                <a:cs typeface="Calibri"/>
              </a:rPr>
              <a:t> </a:t>
            </a:r>
            <a:r>
              <a:rPr sz="2800" kern="0" dirty="0">
                <a:cs typeface="Calibri"/>
              </a:rPr>
              <a:t>conflict</a:t>
            </a:r>
            <a:r>
              <a:rPr sz="2800" kern="0" spc="120" dirty="0">
                <a:cs typeface="Calibri"/>
              </a:rPr>
              <a:t> </a:t>
            </a:r>
            <a:r>
              <a:rPr sz="2800" kern="0" dirty="0">
                <a:cs typeface="Calibri"/>
              </a:rPr>
              <a:t>and</a:t>
            </a:r>
            <a:r>
              <a:rPr sz="2800" kern="0" spc="95" dirty="0">
                <a:cs typeface="Calibri"/>
              </a:rPr>
              <a:t> </a:t>
            </a:r>
            <a:r>
              <a:rPr sz="2800" kern="0" dirty="0">
                <a:cs typeface="Calibri"/>
              </a:rPr>
              <a:t>difficulty</a:t>
            </a:r>
            <a:r>
              <a:rPr sz="2800" kern="0" spc="125" dirty="0">
                <a:cs typeface="Calibri"/>
              </a:rPr>
              <a:t> </a:t>
            </a:r>
            <a:r>
              <a:rPr sz="2800" kern="0" dirty="0">
                <a:cs typeface="Calibri"/>
              </a:rPr>
              <a:t>he</a:t>
            </a:r>
            <a:r>
              <a:rPr sz="2800" kern="0" spc="85" dirty="0">
                <a:cs typeface="Calibri"/>
              </a:rPr>
              <a:t> </a:t>
            </a:r>
            <a:r>
              <a:rPr sz="2800" kern="0" spc="-25" dirty="0">
                <a:cs typeface="Calibri"/>
              </a:rPr>
              <a:t>or </a:t>
            </a:r>
            <a:r>
              <a:rPr sz="2800" kern="0" dirty="0">
                <a:cs typeface="Calibri"/>
              </a:rPr>
              <a:t>she</a:t>
            </a:r>
            <a:r>
              <a:rPr sz="2800" kern="0" spc="90" dirty="0">
                <a:cs typeface="Calibri"/>
              </a:rPr>
              <a:t> </a:t>
            </a:r>
            <a:r>
              <a:rPr sz="2800" kern="0" dirty="0">
                <a:cs typeface="Calibri"/>
              </a:rPr>
              <a:t>is</a:t>
            </a:r>
            <a:r>
              <a:rPr sz="2800" kern="0" spc="85" dirty="0">
                <a:cs typeface="Calibri"/>
              </a:rPr>
              <a:t> </a:t>
            </a:r>
            <a:r>
              <a:rPr sz="2800" kern="0" dirty="0">
                <a:cs typeface="Calibri"/>
              </a:rPr>
              <a:t>facing</a:t>
            </a:r>
            <a:r>
              <a:rPr sz="2800" kern="0" spc="110" dirty="0">
                <a:cs typeface="Calibri"/>
              </a:rPr>
              <a:t> </a:t>
            </a:r>
            <a:r>
              <a:rPr sz="2800" kern="0" dirty="0">
                <a:cs typeface="Calibri"/>
              </a:rPr>
              <a:t>in</a:t>
            </a:r>
            <a:r>
              <a:rPr sz="2800" kern="0" spc="70" dirty="0">
                <a:cs typeface="Calibri"/>
              </a:rPr>
              <a:t> </a:t>
            </a:r>
            <a:r>
              <a:rPr sz="2800" kern="0" dirty="0">
                <a:cs typeface="Calibri"/>
              </a:rPr>
              <a:t>reaching</a:t>
            </a:r>
            <a:r>
              <a:rPr sz="2800" kern="0" spc="125" dirty="0">
                <a:cs typeface="Calibri"/>
              </a:rPr>
              <a:t> </a:t>
            </a:r>
            <a:r>
              <a:rPr sz="2800" kern="0" dirty="0">
                <a:cs typeface="Calibri"/>
              </a:rPr>
              <a:t>an</a:t>
            </a:r>
            <a:r>
              <a:rPr sz="2800" kern="0" spc="165" dirty="0">
                <a:cs typeface="Calibri"/>
              </a:rPr>
              <a:t> </a:t>
            </a:r>
            <a:r>
              <a:rPr sz="2800" kern="0" spc="-10" dirty="0">
                <a:cs typeface="Calibri"/>
              </a:rPr>
              <a:t>agreement.</a:t>
            </a:r>
            <a:endParaRPr sz="2800" kern="0" dirty="0">
              <a:cs typeface="Calibri"/>
            </a:endParaRPr>
          </a:p>
        </p:txBody>
      </p:sp>
    </p:spTree>
    <p:extLst>
      <p:ext uri="{BB962C8B-B14F-4D97-AF65-F5344CB8AC3E}">
        <p14:creationId xmlns:p14="http://schemas.microsoft.com/office/powerpoint/2010/main" val="7485972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B79C50A4-23BB-46A5-8B07-4BB1159AC12A}"/>
              </a:ext>
            </a:extLst>
          </p:cNvPr>
          <p:cNvSpPr txBox="1">
            <a:spLocks/>
          </p:cNvSpPr>
          <p:nvPr/>
        </p:nvSpPr>
        <p:spPr>
          <a:xfrm>
            <a:off x="444500" y="107441"/>
            <a:ext cx="10771188" cy="778162"/>
          </a:xfrm>
          <a:prstGeom prst="rect">
            <a:avLst/>
          </a:prstGeom>
        </p:spPr>
        <p:txBody>
          <a:bodyPr vert="horz" wrap="square" lIns="0" tIns="161036" rIns="0" bIns="0" rtlCol="0">
            <a:spAutoFit/>
          </a:bodyPr>
          <a:lstStyle>
            <a:lvl1pPr>
              <a:defRPr sz="3200" b="1" i="0">
                <a:solidFill>
                  <a:schemeClr val="bg1"/>
                </a:solidFill>
                <a:latin typeface="Calibri"/>
                <a:ea typeface="+mj-ea"/>
                <a:cs typeface="Calibri"/>
              </a:defRPr>
            </a:lvl1pPr>
          </a:lstStyle>
          <a:p>
            <a:pPr marL="116839" marR="0" lvl="0" indent="0" defTabSz="914400" eaLnBrk="1" fontAlgn="auto" latinLnBrk="0" hangingPunct="1">
              <a:lnSpc>
                <a:spcPct val="100000"/>
              </a:lnSpc>
              <a:spcBef>
                <a:spcPts val="100"/>
              </a:spcBef>
              <a:spcAft>
                <a:spcPts val="0"/>
              </a:spcAft>
              <a:buClrTx/>
              <a:buSzTx/>
              <a:buFontTx/>
              <a:buNone/>
              <a:tabLst/>
              <a:defRPr/>
            </a:pPr>
            <a:r>
              <a:rPr kumimoji="0" lang="en-GB" sz="4000" b="1" i="0" u="none" strike="noStrike" kern="0" cap="none" spc="0" normalizeH="0" baseline="0" noProof="0" dirty="0">
                <a:ln>
                  <a:noFill/>
                </a:ln>
                <a:solidFill>
                  <a:srgbClr val="FF0066"/>
                </a:solidFill>
                <a:effectLst/>
                <a:uLnTx/>
                <a:uFillTx/>
                <a:latin typeface="Calibri"/>
                <a:ea typeface="+mj-ea"/>
                <a:cs typeface="Calibri"/>
              </a:rPr>
              <a:t>Summarizing,</a:t>
            </a:r>
            <a:r>
              <a:rPr kumimoji="0" lang="en-GB" sz="4000" b="1" i="0" u="none" strike="noStrike" kern="0" cap="none" spc="-130" normalizeH="0" baseline="0" noProof="0" dirty="0">
                <a:ln>
                  <a:noFill/>
                </a:ln>
                <a:solidFill>
                  <a:srgbClr val="FF0066"/>
                </a:solidFill>
                <a:effectLst/>
                <a:uLnTx/>
                <a:uFillTx/>
                <a:latin typeface="Calibri"/>
                <a:ea typeface="+mj-ea"/>
                <a:cs typeface="Calibri"/>
              </a:rPr>
              <a:t> </a:t>
            </a:r>
            <a:r>
              <a:rPr kumimoji="0" lang="en-GB" sz="4000" b="1" i="0" u="none" strike="noStrike" kern="0" cap="none" spc="0" normalizeH="0" baseline="0" noProof="0" dirty="0">
                <a:ln>
                  <a:noFill/>
                </a:ln>
                <a:solidFill>
                  <a:srgbClr val="FF0066"/>
                </a:solidFill>
                <a:effectLst/>
                <a:uLnTx/>
                <a:uFillTx/>
                <a:latin typeface="Calibri"/>
                <a:ea typeface="+mj-ea"/>
                <a:cs typeface="Calibri"/>
              </a:rPr>
              <a:t>closing</a:t>
            </a:r>
            <a:r>
              <a:rPr kumimoji="0" lang="en-GB" sz="4000" b="1" i="0" u="none" strike="noStrike" kern="0" cap="none" spc="-120" normalizeH="0" baseline="0" noProof="0" dirty="0">
                <a:ln>
                  <a:noFill/>
                </a:ln>
                <a:solidFill>
                  <a:srgbClr val="FF0066"/>
                </a:solidFill>
                <a:effectLst/>
                <a:uLnTx/>
                <a:uFillTx/>
                <a:latin typeface="Calibri"/>
                <a:ea typeface="+mj-ea"/>
                <a:cs typeface="Calibri"/>
              </a:rPr>
              <a:t> </a:t>
            </a:r>
            <a:r>
              <a:rPr kumimoji="0" lang="en-GB" sz="4000" b="1" i="0" u="none" strike="noStrike" kern="0" cap="none" spc="0" normalizeH="0" baseline="0" noProof="0" dirty="0">
                <a:ln>
                  <a:noFill/>
                </a:ln>
                <a:solidFill>
                  <a:srgbClr val="FF0066"/>
                </a:solidFill>
                <a:effectLst/>
                <a:uLnTx/>
                <a:uFillTx/>
                <a:latin typeface="Calibri"/>
                <a:ea typeface="+mj-ea"/>
                <a:cs typeface="Calibri"/>
              </a:rPr>
              <a:t>and</a:t>
            </a:r>
            <a:r>
              <a:rPr kumimoji="0" lang="en-GB" sz="4000" b="1" i="0" u="none" strike="noStrike" kern="0" cap="none" spc="-125" normalizeH="0" baseline="0" noProof="0" dirty="0">
                <a:ln>
                  <a:noFill/>
                </a:ln>
                <a:solidFill>
                  <a:srgbClr val="FF0066"/>
                </a:solidFill>
                <a:effectLst/>
                <a:uLnTx/>
                <a:uFillTx/>
                <a:latin typeface="Calibri"/>
                <a:ea typeface="+mj-ea"/>
                <a:cs typeface="Calibri"/>
              </a:rPr>
              <a:t> </a:t>
            </a:r>
            <a:r>
              <a:rPr kumimoji="0" lang="en-GB" sz="4000" b="1" i="0" u="none" strike="noStrike" kern="0" cap="none" spc="-10" normalizeH="0" baseline="0" noProof="0" dirty="0">
                <a:ln>
                  <a:noFill/>
                </a:ln>
                <a:solidFill>
                  <a:srgbClr val="FF0066"/>
                </a:solidFill>
                <a:effectLst/>
                <a:uLnTx/>
                <a:uFillTx/>
                <a:latin typeface="Calibri"/>
                <a:ea typeface="+mj-ea"/>
                <a:cs typeface="Calibri"/>
              </a:rPr>
              <a:t>Settlement Agreement</a:t>
            </a:r>
            <a:endParaRPr kumimoji="0" lang="en-GB" sz="4000" b="1" i="0" u="none" strike="noStrike" kern="0" cap="none" spc="0" normalizeH="0" baseline="0" noProof="0" dirty="0">
              <a:ln>
                <a:noFill/>
              </a:ln>
              <a:solidFill>
                <a:sysClr val="window" lastClr="FFFFFF"/>
              </a:solidFill>
              <a:effectLst/>
              <a:uLnTx/>
              <a:uFillTx/>
              <a:latin typeface="Calibri"/>
              <a:ea typeface="+mj-ea"/>
              <a:cs typeface="Calibri"/>
            </a:endParaRPr>
          </a:p>
        </p:txBody>
      </p:sp>
      <p:sp>
        <p:nvSpPr>
          <p:cNvPr id="3" name="object 2">
            <a:extLst>
              <a:ext uri="{FF2B5EF4-FFF2-40B4-BE49-F238E27FC236}">
                <a16:creationId xmlns:a16="http://schemas.microsoft.com/office/drawing/2014/main" id="{099F2353-D2D0-4966-8AF1-8604A0137DA3}"/>
              </a:ext>
            </a:extLst>
          </p:cNvPr>
          <p:cNvSpPr txBox="1"/>
          <p:nvPr/>
        </p:nvSpPr>
        <p:spPr>
          <a:xfrm>
            <a:off x="756310" y="824047"/>
            <a:ext cx="8310245" cy="4865434"/>
          </a:xfrm>
          <a:prstGeom prst="rect">
            <a:avLst/>
          </a:prstGeom>
        </p:spPr>
        <p:txBody>
          <a:bodyPr vert="horz" wrap="square" lIns="0" tIns="12700" rIns="0" bIns="0" rtlCol="0">
            <a:spAutoFit/>
          </a:bodyPr>
          <a:lstStyle/>
          <a:p>
            <a:pPr marL="469900" marR="256540">
              <a:lnSpc>
                <a:spcPct val="114999"/>
              </a:lnSpc>
              <a:spcBef>
                <a:spcPts val="100"/>
              </a:spcBef>
            </a:pPr>
            <a:r>
              <a:rPr sz="2000" kern="0" dirty="0">
                <a:cs typeface="Calibri"/>
              </a:rPr>
              <a:t>Summaries</a:t>
            </a:r>
            <a:r>
              <a:rPr sz="2000" kern="0" spc="100" dirty="0">
                <a:cs typeface="Calibri"/>
              </a:rPr>
              <a:t> </a:t>
            </a:r>
            <a:r>
              <a:rPr sz="2000" kern="0" dirty="0">
                <a:cs typeface="Calibri"/>
              </a:rPr>
              <a:t>help</a:t>
            </a:r>
            <a:r>
              <a:rPr sz="2000" kern="0" spc="125" dirty="0">
                <a:cs typeface="Calibri"/>
              </a:rPr>
              <a:t> </a:t>
            </a:r>
            <a:r>
              <a:rPr sz="2000" kern="0" dirty="0">
                <a:cs typeface="Calibri"/>
              </a:rPr>
              <a:t>to</a:t>
            </a:r>
            <a:r>
              <a:rPr sz="2000" kern="0" spc="130" dirty="0">
                <a:cs typeface="Calibri"/>
              </a:rPr>
              <a:t> </a:t>
            </a:r>
            <a:r>
              <a:rPr sz="2000" kern="0" dirty="0">
                <a:cs typeface="Calibri"/>
              </a:rPr>
              <a:t>clarify</a:t>
            </a:r>
            <a:r>
              <a:rPr sz="2000" kern="0" spc="95" dirty="0">
                <a:cs typeface="Calibri"/>
              </a:rPr>
              <a:t> </a:t>
            </a:r>
            <a:r>
              <a:rPr sz="2000" kern="0" dirty="0">
                <a:cs typeface="Calibri"/>
              </a:rPr>
              <a:t>proposals</a:t>
            </a:r>
            <a:r>
              <a:rPr sz="2000" kern="0" spc="105" dirty="0">
                <a:cs typeface="Calibri"/>
              </a:rPr>
              <a:t> </a:t>
            </a:r>
            <a:r>
              <a:rPr sz="2000" kern="0" dirty="0">
                <a:cs typeface="Calibri"/>
              </a:rPr>
              <a:t>and</a:t>
            </a:r>
            <a:r>
              <a:rPr sz="2000" kern="0" spc="125" dirty="0">
                <a:cs typeface="Calibri"/>
              </a:rPr>
              <a:t> </a:t>
            </a:r>
            <a:r>
              <a:rPr sz="2000" kern="0" dirty="0">
                <a:cs typeface="Calibri"/>
              </a:rPr>
              <a:t>the</a:t>
            </a:r>
            <a:r>
              <a:rPr sz="2000" kern="0" spc="135" dirty="0">
                <a:cs typeface="Calibri"/>
              </a:rPr>
              <a:t> </a:t>
            </a:r>
            <a:r>
              <a:rPr sz="2000" kern="0" dirty="0">
                <a:cs typeface="Calibri"/>
              </a:rPr>
              <a:t>terms</a:t>
            </a:r>
            <a:r>
              <a:rPr sz="2000" kern="0" spc="105" dirty="0">
                <a:cs typeface="Calibri"/>
              </a:rPr>
              <a:t> </a:t>
            </a:r>
            <a:r>
              <a:rPr sz="2000" kern="0" spc="-35" dirty="0">
                <a:cs typeface="Calibri"/>
              </a:rPr>
              <a:t>of </a:t>
            </a:r>
            <a:r>
              <a:rPr sz="2000" kern="0" dirty="0">
                <a:cs typeface="Calibri"/>
              </a:rPr>
              <a:t>agreement.</a:t>
            </a:r>
            <a:r>
              <a:rPr sz="2000" kern="0" spc="75" dirty="0">
                <a:cs typeface="Calibri"/>
              </a:rPr>
              <a:t> </a:t>
            </a:r>
            <a:r>
              <a:rPr sz="2000" kern="0" dirty="0">
                <a:cs typeface="Calibri"/>
              </a:rPr>
              <a:t>A</a:t>
            </a:r>
            <a:r>
              <a:rPr sz="2000" kern="0" spc="145" dirty="0">
                <a:cs typeface="Calibri"/>
              </a:rPr>
              <a:t> </a:t>
            </a:r>
            <a:r>
              <a:rPr sz="2000" kern="0" dirty="0">
                <a:cs typeface="Calibri"/>
              </a:rPr>
              <a:t>typical</a:t>
            </a:r>
            <a:r>
              <a:rPr sz="2000" kern="0" spc="80" dirty="0">
                <a:cs typeface="Calibri"/>
              </a:rPr>
              <a:t> </a:t>
            </a:r>
            <a:r>
              <a:rPr sz="2000" kern="0" dirty="0">
                <a:cs typeface="Calibri"/>
              </a:rPr>
              <a:t>signal</a:t>
            </a:r>
            <a:r>
              <a:rPr sz="2000" kern="0" spc="105" dirty="0">
                <a:cs typeface="Calibri"/>
              </a:rPr>
              <a:t> </a:t>
            </a:r>
            <a:r>
              <a:rPr sz="2000" kern="0" dirty="0">
                <a:cs typeface="Calibri"/>
              </a:rPr>
              <a:t>of</a:t>
            </a:r>
            <a:r>
              <a:rPr sz="2000" kern="0" spc="135" dirty="0">
                <a:cs typeface="Calibri"/>
              </a:rPr>
              <a:t> </a:t>
            </a:r>
            <a:r>
              <a:rPr sz="2000" kern="0" dirty="0">
                <a:cs typeface="Calibri"/>
              </a:rPr>
              <a:t>a</a:t>
            </a:r>
            <a:r>
              <a:rPr sz="2000" kern="0" spc="140" dirty="0">
                <a:cs typeface="Calibri"/>
              </a:rPr>
              <a:t> </a:t>
            </a:r>
            <a:r>
              <a:rPr sz="2000" kern="0" dirty="0">
                <a:cs typeface="Calibri"/>
              </a:rPr>
              <a:t>summary</a:t>
            </a:r>
            <a:r>
              <a:rPr sz="2000" kern="0" spc="105" dirty="0">
                <a:cs typeface="Calibri"/>
              </a:rPr>
              <a:t> </a:t>
            </a:r>
            <a:r>
              <a:rPr sz="2000" kern="0" dirty="0">
                <a:cs typeface="Calibri"/>
              </a:rPr>
              <a:t>is</a:t>
            </a:r>
            <a:r>
              <a:rPr sz="2000" kern="0" spc="114" dirty="0">
                <a:cs typeface="Calibri"/>
              </a:rPr>
              <a:t> </a:t>
            </a:r>
            <a:r>
              <a:rPr sz="2000" kern="0" dirty="0">
                <a:cs typeface="Calibri"/>
              </a:rPr>
              <a:t>the</a:t>
            </a:r>
            <a:r>
              <a:rPr sz="2000" kern="0" spc="130" dirty="0">
                <a:cs typeface="Calibri"/>
              </a:rPr>
              <a:t> </a:t>
            </a:r>
            <a:r>
              <a:rPr sz="2000" kern="0" dirty="0">
                <a:cs typeface="Calibri"/>
              </a:rPr>
              <a:t>word-:</a:t>
            </a:r>
            <a:r>
              <a:rPr sz="2000" kern="0" spc="110" dirty="0">
                <a:cs typeface="Calibri"/>
              </a:rPr>
              <a:t> </a:t>
            </a:r>
            <a:r>
              <a:rPr sz="2000" b="1" kern="0" spc="-20" dirty="0">
                <a:cs typeface="Calibri"/>
              </a:rPr>
              <a:t>“So”</a:t>
            </a:r>
            <a:endParaRPr sz="2000" kern="0" dirty="0">
              <a:cs typeface="Calibri"/>
            </a:endParaRPr>
          </a:p>
          <a:p>
            <a:pPr marL="469900">
              <a:spcBef>
                <a:spcPts val="1430"/>
              </a:spcBef>
            </a:pPr>
            <a:r>
              <a:rPr sz="2000" kern="0" dirty="0">
                <a:cs typeface="Calibri"/>
              </a:rPr>
              <a:t>Confirm</a:t>
            </a:r>
            <a:r>
              <a:rPr sz="2000" kern="0" spc="100" dirty="0">
                <a:cs typeface="Calibri"/>
              </a:rPr>
              <a:t> </a:t>
            </a:r>
            <a:r>
              <a:rPr sz="2000" kern="0" dirty="0">
                <a:cs typeface="Calibri"/>
              </a:rPr>
              <a:t>points</a:t>
            </a:r>
            <a:r>
              <a:rPr sz="2000" kern="0" spc="85" dirty="0">
                <a:cs typeface="Calibri"/>
              </a:rPr>
              <a:t> </a:t>
            </a:r>
            <a:r>
              <a:rPr sz="2000" kern="0" dirty="0">
                <a:cs typeface="Calibri"/>
              </a:rPr>
              <a:t>of</a:t>
            </a:r>
            <a:r>
              <a:rPr sz="2000" kern="0" spc="130" dirty="0">
                <a:cs typeface="Calibri"/>
              </a:rPr>
              <a:t> </a:t>
            </a:r>
            <a:r>
              <a:rPr sz="2000" kern="0" dirty="0">
                <a:cs typeface="Calibri"/>
              </a:rPr>
              <a:t>agreement</a:t>
            </a:r>
            <a:r>
              <a:rPr sz="2000" kern="0" spc="75" dirty="0">
                <a:cs typeface="Calibri"/>
              </a:rPr>
              <a:t> </a:t>
            </a:r>
            <a:r>
              <a:rPr sz="2000" kern="0" dirty="0">
                <a:cs typeface="Calibri"/>
              </a:rPr>
              <a:t>before</a:t>
            </a:r>
            <a:r>
              <a:rPr sz="2000" kern="0" spc="120" dirty="0">
                <a:cs typeface="Calibri"/>
              </a:rPr>
              <a:t> </a:t>
            </a:r>
            <a:r>
              <a:rPr sz="2000" kern="0" dirty="0">
                <a:cs typeface="Calibri"/>
              </a:rPr>
              <a:t>leaving</a:t>
            </a:r>
            <a:r>
              <a:rPr sz="2000" kern="0" spc="75" dirty="0">
                <a:cs typeface="Calibri"/>
              </a:rPr>
              <a:t> </a:t>
            </a:r>
            <a:r>
              <a:rPr sz="2000" kern="0" dirty="0">
                <a:cs typeface="Calibri"/>
              </a:rPr>
              <a:t>the</a:t>
            </a:r>
            <a:r>
              <a:rPr sz="2000" kern="0" spc="210" dirty="0">
                <a:cs typeface="Calibri"/>
              </a:rPr>
              <a:t> </a:t>
            </a:r>
            <a:r>
              <a:rPr sz="2000" kern="0" spc="-10" dirty="0">
                <a:cs typeface="Calibri"/>
              </a:rPr>
              <a:t>negotiations</a:t>
            </a:r>
            <a:endParaRPr sz="2000" kern="0" dirty="0">
              <a:cs typeface="Calibri"/>
            </a:endParaRPr>
          </a:p>
          <a:p>
            <a:pPr marL="469900">
              <a:spcBef>
                <a:spcPts val="430"/>
              </a:spcBef>
            </a:pPr>
            <a:r>
              <a:rPr sz="2000" kern="0" spc="-25" dirty="0">
                <a:cs typeface="Calibri"/>
              </a:rPr>
              <a:t>by;</a:t>
            </a:r>
            <a:endParaRPr sz="2000" kern="0" dirty="0">
              <a:cs typeface="Calibri"/>
            </a:endParaRPr>
          </a:p>
          <a:p>
            <a:pPr marL="251460" indent="-243204">
              <a:spcBef>
                <a:spcPts val="1440"/>
              </a:spcBef>
              <a:buClr>
                <a:srgbClr val="838894"/>
              </a:buClr>
              <a:buSzPct val="95833"/>
              <a:buFont typeface="Wingdings"/>
              <a:buChar char=""/>
              <a:tabLst>
                <a:tab pos="251460" algn="l"/>
              </a:tabLst>
            </a:pPr>
            <a:r>
              <a:rPr sz="2000" kern="0" dirty="0">
                <a:cs typeface="Calibri"/>
              </a:rPr>
              <a:t>Taking</a:t>
            </a:r>
            <a:r>
              <a:rPr sz="2000" kern="0" spc="45" dirty="0">
                <a:cs typeface="Calibri"/>
              </a:rPr>
              <a:t> </a:t>
            </a:r>
            <a:r>
              <a:rPr sz="2000" kern="0" dirty="0">
                <a:cs typeface="Calibri"/>
              </a:rPr>
              <a:t>and</a:t>
            </a:r>
            <a:r>
              <a:rPr sz="2000" kern="0" spc="55" dirty="0">
                <a:cs typeface="Calibri"/>
              </a:rPr>
              <a:t> </a:t>
            </a:r>
            <a:r>
              <a:rPr sz="2000" kern="0" dirty="0">
                <a:cs typeface="Calibri"/>
              </a:rPr>
              <a:t>exchanging</a:t>
            </a:r>
            <a:r>
              <a:rPr sz="2000" kern="0" spc="25" dirty="0">
                <a:cs typeface="Calibri"/>
              </a:rPr>
              <a:t> </a:t>
            </a:r>
            <a:r>
              <a:rPr sz="2000" kern="0" spc="-10" dirty="0">
                <a:cs typeface="Calibri"/>
              </a:rPr>
              <a:t>notes</a:t>
            </a:r>
            <a:endParaRPr sz="2000" kern="0" dirty="0">
              <a:cs typeface="Calibri"/>
            </a:endParaRPr>
          </a:p>
          <a:p>
            <a:pPr marL="251460" indent="-243204">
              <a:spcBef>
                <a:spcPts val="434"/>
              </a:spcBef>
              <a:buClr>
                <a:srgbClr val="838894"/>
              </a:buClr>
              <a:buSzPct val="95833"/>
              <a:buFont typeface="Wingdings"/>
              <a:buChar char=""/>
              <a:tabLst>
                <a:tab pos="251460" algn="l"/>
              </a:tabLst>
            </a:pPr>
            <a:r>
              <a:rPr sz="2000" kern="0" dirty="0">
                <a:cs typeface="Calibri"/>
              </a:rPr>
              <a:t>Getting</a:t>
            </a:r>
            <a:r>
              <a:rPr sz="2000" kern="0" spc="80" dirty="0">
                <a:cs typeface="Calibri"/>
              </a:rPr>
              <a:t> </a:t>
            </a:r>
            <a:r>
              <a:rPr sz="2000" kern="0" dirty="0">
                <a:cs typeface="Calibri"/>
              </a:rPr>
              <a:t>the</a:t>
            </a:r>
            <a:r>
              <a:rPr sz="2000" kern="0" spc="120" dirty="0">
                <a:cs typeface="Calibri"/>
              </a:rPr>
              <a:t> </a:t>
            </a:r>
            <a:r>
              <a:rPr sz="2000" kern="0" dirty="0">
                <a:cs typeface="Calibri"/>
              </a:rPr>
              <a:t>agreement</a:t>
            </a:r>
            <a:r>
              <a:rPr sz="2000" kern="0" spc="90" dirty="0">
                <a:cs typeface="Calibri"/>
              </a:rPr>
              <a:t> </a:t>
            </a:r>
            <a:r>
              <a:rPr sz="2000" kern="0" dirty="0">
                <a:cs typeface="Calibri"/>
              </a:rPr>
              <a:t>in</a:t>
            </a:r>
            <a:r>
              <a:rPr sz="2000" kern="0" spc="105" dirty="0">
                <a:cs typeface="Calibri"/>
              </a:rPr>
              <a:t> </a:t>
            </a:r>
            <a:r>
              <a:rPr sz="2000" kern="0" spc="-10" dirty="0">
                <a:cs typeface="Calibri"/>
              </a:rPr>
              <a:t>writing</a:t>
            </a:r>
            <a:endParaRPr sz="2000" kern="0" dirty="0">
              <a:cs typeface="Calibri"/>
            </a:endParaRPr>
          </a:p>
          <a:p>
            <a:pPr marL="12700" marR="5080" indent="-4445">
              <a:lnSpc>
                <a:spcPct val="114999"/>
              </a:lnSpc>
              <a:buClr>
                <a:srgbClr val="838894"/>
              </a:buClr>
              <a:buSzPct val="95833"/>
              <a:buFont typeface="Wingdings"/>
              <a:buChar char=""/>
              <a:tabLst>
                <a:tab pos="251460" algn="l"/>
              </a:tabLst>
            </a:pPr>
            <a:r>
              <a:rPr sz="2000" kern="0" dirty="0">
                <a:cs typeface="Calibri"/>
              </a:rPr>
              <a:t>	Checking</a:t>
            </a:r>
            <a:r>
              <a:rPr sz="2000" kern="0" spc="110" dirty="0">
                <a:cs typeface="Calibri"/>
              </a:rPr>
              <a:t> </a:t>
            </a:r>
            <a:r>
              <a:rPr sz="2000" kern="0" dirty="0">
                <a:cs typeface="Calibri"/>
              </a:rPr>
              <a:t>that</a:t>
            </a:r>
            <a:r>
              <a:rPr sz="2000" kern="0" spc="114" dirty="0">
                <a:cs typeface="Calibri"/>
              </a:rPr>
              <a:t> </a:t>
            </a:r>
            <a:r>
              <a:rPr sz="2000" kern="0" dirty="0">
                <a:cs typeface="Calibri"/>
              </a:rPr>
              <a:t>the</a:t>
            </a:r>
            <a:r>
              <a:rPr sz="2000" kern="0" spc="150" dirty="0">
                <a:cs typeface="Calibri"/>
              </a:rPr>
              <a:t> </a:t>
            </a:r>
            <a:r>
              <a:rPr sz="2000" kern="0" dirty="0">
                <a:cs typeface="Calibri"/>
              </a:rPr>
              <a:t>minutes</a:t>
            </a:r>
            <a:r>
              <a:rPr sz="2000" kern="0" spc="110" dirty="0">
                <a:cs typeface="Calibri"/>
              </a:rPr>
              <a:t> </a:t>
            </a:r>
            <a:r>
              <a:rPr sz="2000" kern="0" dirty="0">
                <a:cs typeface="Calibri"/>
              </a:rPr>
              <a:t>and</a:t>
            </a:r>
            <a:r>
              <a:rPr sz="2000" kern="0" spc="140" dirty="0">
                <a:cs typeface="Calibri"/>
              </a:rPr>
              <a:t> </a:t>
            </a:r>
            <a:r>
              <a:rPr sz="2000" kern="0" dirty="0">
                <a:cs typeface="Calibri"/>
              </a:rPr>
              <a:t>your</a:t>
            </a:r>
            <a:r>
              <a:rPr sz="2000" kern="0" spc="135" dirty="0">
                <a:cs typeface="Calibri"/>
              </a:rPr>
              <a:t> </a:t>
            </a:r>
            <a:r>
              <a:rPr sz="2000" kern="0" dirty="0">
                <a:cs typeface="Calibri"/>
              </a:rPr>
              <a:t>negotiating</a:t>
            </a:r>
            <a:r>
              <a:rPr sz="2000" kern="0" spc="105" dirty="0">
                <a:cs typeface="Calibri"/>
              </a:rPr>
              <a:t> </a:t>
            </a:r>
            <a:r>
              <a:rPr sz="2000" kern="0" dirty="0">
                <a:cs typeface="Calibri"/>
              </a:rPr>
              <a:t>partner's</a:t>
            </a:r>
            <a:r>
              <a:rPr sz="2000" kern="0" spc="110" dirty="0">
                <a:cs typeface="Calibri"/>
              </a:rPr>
              <a:t> </a:t>
            </a:r>
            <a:r>
              <a:rPr sz="2000" kern="0" spc="-10" dirty="0">
                <a:cs typeface="Calibri"/>
              </a:rPr>
              <a:t>notes </a:t>
            </a:r>
            <a:r>
              <a:rPr sz="2000" kern="0" dirty="0">
                <a:cs typeface="Calibri"/>
              </a:rPr>
              <a:t>agree</a:t>
            </a:r>
            <a:r>
              <a:rPr sz="2000" kern="0" spc="110" dirty="0">
                <a:cs typeface="Calibri"/>
              </a:rPr>
              <a:t> </a:t>
            </a:r>
            <a:r>
              <a:rPr sz="2000" kern="0" dirty="0">
                <a:cs typeface="Calibri"/>
              </a:rPr>
              <a:t>with</a:t>
            </a:r>
            <a:r>
              <a:rPr sz="2000" kern="0" spc="95" dirty="0">
                <a:cs typeface="Calibri"/>
              </a:rPr>
              <a:t> </a:t>
            </a:r>
            <a:r>
              <a:rPr sz="2000" kern="0" dirty="0">
                <a:cs typeface="Calibri"/>
              </a:rPr>
              <a:t>your</a:t>
            </a:r>
            <a:r>
              <a:rPr sz="2000" kern="0" spc="100" dirty="0">
                <a:cs typeface="Calibri"/>
              </a:rPr>
              <a:t> </a:t>
            </a:r>
            <a:r>
              <a:rPr sz="2000" kern="0" spc="-20" dirty="0">
                <a:cs typeface="Calibri"/>
              </a:rPr>
              <a:t>notes</a:t>
            </a:r>
            <a:endParaRPr sz="2000" kern="0" dirty="0">
              <a:cs typeface="Calibri"/>
            </a:endParaRPr>
          </a:p>
          <a:p>
            <a:pPr marL="251460" indent="-243204">
              <a:spcBef>
                <a:spcPts val="434"/>
              </a:spcBef>
              <a:buClr>
                <a:srgbClr val="838894"/>
              </a:buClr>
              <a:buSzPct val="95833"/>
              <a:buFont typeface="Wingdings"/>
              <a:buChar char=""/>
              <a:tabLst>
                <a:tab pos="251460" algn="l"/>
              </a:tabLst>
            </a:pPr>
            <a:r>
              <a:rPr sz="2000" kern="0" dirty="0">
                <a:cs typeface="Calibri"/>
              </a:rPr>
              <a:t>Paying</a:t>
            </a:r>
            <a:r>
              <a:rPr sz="2000" kern="0" spc="75" dirty="0">
                <a:cs typeface="Calibri"/>
              </a:rPr>
              <a:t> </a:t>
            </a:r>
            <a:r>
              <a:rPr sz="2000" kern="0" dirty="0">
                <a:cs typeface="Calibri"/>
              </a:rPr>
              <a:t>meticulous</a:t>
            </a:r>
            <a:r>
              <a:rPr sz="2000" kern="0" spc="80" dirty="0">
                <a:cs typeface="Calibri"/>
              </a:rPr>
              <a:t> </a:t>
            </a:r>
            <a:r>
              <a:rPr sz="2000" kern="0" dirty="0">
                <a:cs typeface="Calibri"/>
              </a:rPr>
              <a:t>attention</a:t>
            </a:r>
            <a:r>
              <a:rPr sz="2000" kern="0" spc="75" dirty="0">
                <a:cs typeface="Calibri"/>
              </a:rPr>
              <a:t> </a:t>
            </a:r>
            <a:r>
              <a:rPr sz="2000" kern="0" dirty="0">
                <a:cs typeface="Calibri"/>
              </a:rPr>
              <a:t>to</a:t>
            </a:r>
            <a:r>
              <a:rPr sz="2000" kern="0" spc="100" dirty="0">
                <a:cs typeface="Calibri"/>
              </a:rPr>
              <a:t> </a:t>
            </a:r>
            <a:r>
              <a:rPr sz="2000" kern="0" dirty="0">
                <a:cs typeface="Calibri"/>
              </a:rPr>
              <a:t>the</a:t>
            </a:r>
            <a:r>
              <a:rPr sz="2000" kern="0" spc="110" dirty="0">
                <a:cs typeface="Calibri"/>
              </a:rPr>
              <a:t> </a:t>
            </a:r>
            <a:r>
              <a:rPr sz="2000" kern="0" dirty="0">
                <a:cs typeface="Calibri"/>
              </a:rPr>
              <a:t>small</a:t>
            </a:r>
            <a:r>
              <a:rPr sz="2000" kern="0" spc="85" dirty="0">
                <a:cs typeface="Calibri"/>
              </a:rPr>
              <a:t> </a:t>
            </a:r>
            <a:r>
              <a:rPr sz="2000" kern="0" dirty="0">
                <a:cs typeface="Calibri"/>
              </a:rPr>
              <a:t>print</a:t>
            </a:r>
            <a:r>
              <a:rPr sz="2000" kern="0" spc="75" dirty="0">
                <a:cs typeface="Calibri"/>
              </a:rPr>
              <a:t> </a:t>
            </a:r>
            <a:r>
              <a:rPr sz="2000" kern="0" dirty="0">
                <a:cs typeface="Calibri"/>
              </a:rPr>
              <a:t>and</a:t>
            </a:r>
            <a:r>
              <a:rPr sz="2000" kern="0" spc="100" dirty="0">
                <a:cs typeface="Calibri"/>
              </a:rPr>
              <a:t> </a:t>
            </a:r>
            <a:r>
              <a:rPr sz="2000" kern="0" dirty="0">
                <a:cs typeface="Calibri"/>
              </a:rPr>
              <a:t>foot</a:t>
            </a:r>
            <a:r>
              <a:rPr sz="2000" kern="0" spc="110" dirty="0">
                <a:cs typeface="Calibri"/>
              </a:rPr>
              <a:t> </a:t>
            </a:r>
            <a:r>
              <a:rPr sz="2000" kern="0" spc="-10" dirty="0">
                <a:cs typeface="Calibri"/>
              </a:rPr>
              <a:t>notes.</a:t>
            </a:r>
            <a:endParaRPr lang="en-US" sz="2000" kern="0" spc="-10" dirty="0">
              <a:cs typeface="Calibri"/>
            </a:endParaRPr>
          </a:p>
          <a:p>
            <a:pPr marL="251460" indent="-243204">
              <a:spcBef>
                <a:spcPts val="434"/>
              </a:spcBef>
              <a:buClr>
                <a:srgbClr val="838894"/>
              </a:buClr>
              <a:buSzPct val="95833"/>
              <a:buFont typeface="Wingdings"/>
              <a:buChar char=""/>
              <a:tabLst>
                <a:tab pos="251460" algn="l"/>
              </a:tabLst>
            </a:pPr>
            <a:r>
              <a:rPr lang="en-KE" sz="2000" kern="0" spc="-10" dirty="0">
                <a:cs typeface="Calibri"/>
              </a:rPr>
              <a:t>Prepare Settlement Agreement:_</a:t>
            </a:r>
          </a:p>
          <a:p>
            <a:pPr marL="251460" indent="-243204">
              <a:spcBef>
                <a:spcPts val="434"/>
              </a:spcBef>
              <a:buClr>
                <a:srgbClr val="838894"/>
              </a:buClr>
              <a:buSzPct val="95833"/>
              <a:buFont typeface="Wingdings"/>
              <a:buChar char=""/>
              <a:tabLst>
                <a:tab pos="251460" algn="l"/>
              </a:tabLst>
            </a:pPr>
            <a:r>
              <a:rPr lang="en-KE" sz="2000" kern="0" spc="-10" dirty="0">
                <a:cs typeface="Calibri"/>
              </a:rPr>
              <a:t>R.13(1) &amp; (2) &amp; R.14:- settlement Agreement binding on CG and tax payer &amp; is enforceable in court.</a:t>
            </a:r>
          </a:p>
          <a:p>
            <a:pPr marL="251460" indent="-243204">
              <a:spcBef>
                <a:spcPts val="434"/>
              </a:spcBef>
              <a:buClr>
                <a:srgbClr val="838894"/>
              </a:buClr>
              <a:buSzPct val="95833"/>
              <a:buFont typeface="Wingdings"/>
              <a:buChar char=""/>
              <a:tabLst>
                <a:tab pos="251460" algn="l"/>
              </a:tabLst>
            </a:pPr>
            <a:endParaRPr sz="2000" kern="0" dirty="0">
              <a:cs typeface="Calibri"/>
            </a:endParaRPr>
          </a:p>
        </p:txBody>
      </p:sp>
    </p:spTree>
    <p:extLst>
      <p:ext uri="{BB962C8B-B14F-4D97-AF65-F5344CB8AC3E}">
        <p14:creationId xmlns:p14="http://schemas.microsoft.com/office/powerpoint/2010/main" val="38733619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B5AB45D0-1EF1-41C0-9072-240982DF8912}"/>
              </a:ext>
            </a:extLst>
          </p:cNvPr>
          <p:cNvSpPr txBox="1">
            <a:spLocks/>
          </p:cNvSpPr>
          <p:nvPr/>
        </p:nvSpPr>
        <p:spPr>
          <a:xfrm>
            <a:off x="548741" y="958418"/>
            <a:ext cx="9842500" cy="1274708"/>
          </a:xfrm>
          <a:prstGeom prst="rect">
            <a:avLst/>
          </a:prstGeom>
        </p:spPr>
        <p:txBody>
          <a:bodyPr vert="horz" wrap="square" lIns="0" tIns="530860" rIns="0" bIns="0" rtlCol="0">
            <a:spAutoFit/>
          </a:bodyPr>
          <a:lstStyle>
            <a:lvl1pPr>
              <a:defRPr sz="3200" b="1" i="0">
                <a:solidFill>
                  <a:schemeClr val="bg1"/>
                </a:solidFill>
                <a:latin typeface="Calibri"/>
                <a:ea typeface="+mj-ea"/>
                <a:cs typeface="Calibri"/>
              </a:defRPr>
            </a:lvl1pPr>
          </a:lstStyle>
          <a:p>
            <a:pPr marL="12700">
              <a:spcBef>
                <a:spcPts val="100"/>
              </a:spcBef>
            </a:pPr>
            <a:r>
              <a:rPr lang="en-US" sz="4800" b="0" kern="0" spc="170" dirty="0">
                <a:solidFill>
                  <a:srgbClr val="002060"/>
                </a:solidFill>
                <a:latin typeface="+mn-lt"/>
                <a:cs typeface="Verdana"/>
              </a:rPr>
              <a:t>Question</a:t>
            </a:r>
            <a:endParaRPr lang="en-US" sz="4800" kern="0" dirty="0">
              <a:solidFill>
                <a:srgbClr val="002060"/>
              </a:solidFill>
              <a:latin typeface="+mn-lt"/>
              <a:cs typeface="Verdana"/>
            </a:endParaRPr>
          </a:p>
        </p:txBody>
      </p:sp>
      <p:sp>
        <p:nvSpPr>
          <p:cNvPr id="3" name="object 3">
            <a:extLst>
              <a:ext uri="{FF2B5EF4-FFF2-40B4-BE49-F238E27FC236}">
                <a16:creationId xmlns:a16="http://schemas.microsoft.com/office/drawing/2014/main" id="{FC5D7E5F-F710-476B-A1D6-63BDDEB3A7E8}"/>
              </a:ext>
            </a:extLst>
          </p:cNvPr>
          <p:cNvSpPr txBox="1"/>
          <p:nvPr/>
        </p:nvSpPr>
        <p:spPr>
          <a:xfrm>
            <a:off x="228600" y="3244976"/>
            <a:ext cx="11125200" cy="1490152"/>
          </a:xfrm>
          <a:prstGeom prst="rect">
            <a:avLst/>
          </a:prstGeom>
        </p:spPr>
        <p:txBody>
          <a:bodyPr vert="horz" wrap="square" lIns="0" tIns="12700" rIns="0" bIns="0" rtlCol="0">
            <a:spAutoFit/>
          </a:bodyPr>
          <a:lstStyle/>
          <a:p>
            <a:pPr marL="12700">
              <a:spcBef>
                <a:spcPts val="100"/>
              </a:spcBef>
            </a:pPr>
            <a:r>
              <a:rPr lang="en-US" sz="4800" kern="0" dirty="0">
                <a:solidFill>
                  <a:srgbClr val="002060"/>
                </a:solidFill>
                <a:ea typeface="Verdana" panose="020B0604030504040204" pitchFamily="34" charset="0"/>
                <a:cs typeface="Verdana"/>
              </a:rPr>
              <a:t>What ADR method is adopted under the Tax laws?</a:t>
            </a:r>
            <a:endParaRPr sz="4800" kern="0" dirty="0">
              <a:solidFill>
                <a:srgbClr val="002060"/>
              </a:solidFill>
              <a:ea typeface="Verdana" panose="020B0604030504040204" pitchFamily="34" charset="0"/>
              <a:cs typeface="Verdana"/>
            </a:endParaRPr>
          </a:p>
        </p:txBody>
      </p:sp>
    </p:spTree>
    <p:extLst>
      <p:ext uri="{BB962C8B-B14F-4D97-AF65-F5344CB8AC3E}">
        <p14:creationId xmlns:p14="http://schemas.microsoft.com/office/powerpoint/2010/main" val="8984534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0" name="TextBox 9"/>
          <p:cNvSpPr txBox="1"/>
          <p:nvPr/>
        </p:nvSpPr>
        <p:spPr>
          <a:xfrm>
            <a:off x="362493" y="288037"/>
            <a:ext cx="9839599" cy="2000548"/>
          </a:xfrm>
          <a:prstGeom prst="rect">
            <a:avLst/>
          </a:prstGeom>
          <a:noFill/>
        </p:spPr>
        <p:txBody>
          <a:bodyPr wrap="square" rtlCol="0">
            <a:spAutoFit/>
          </a:bodyPr>
          <a:lstStyle/>
          <a:p>
            <a:pPr lvl="0"/>
            <a:r>
              <a:rPr lang="en-GB" sz="4000" dirty="0" smtClean="0">
                <a:solidFill>
                  <a:srgbClr val="6E1019"/>
                </a:solidFill>
                <a:ea typeface="Cambria" panose="02040503050406030204" pitchFamily="18" charset="0"/>
              </a:rPr>
              <a:t>ESSENTIAL</a:t>
            </a:r>
            <a:r>
              <a:rPr lang="en-GB" sz="3200" dirty="0" smtClean="0">
                <a:solidFill>
                  <a:srgbClr val="6E1019"/>
                </a:solidFill>
                <a:latin typeface="Cambria" panose="02040503050406030204" pitchFamily="18" charset="0"/>
                <a:ea typeface="Cambria" panose="02040503050406030204" pitchFamily="18" charset="0"/>
              </a:rPr>
              <a:t> </a:t>
            </a:r>
            <a:r>
              <a:rPr lang="en-GB" sz="4000" dirty="0">
                <a:solidFill>
                  <a:srgbClr val="6E1019"/>
                </a:solidFill>
                <a:ea typeface="Cambria" panose="02040503050406030204" pitchFamily="18" charset="0"/>
              </a:rPr>
              <a:t>SKILLS AND TECHNIQUES FOR AN EFFECTIVE MEDIATION</a:t>
            </a:r>
          </a:p>
          <a:p>
            <a:endParaRPr lang="en-US" sz="4400" dirty="0">
              <a:solidFill>
                <a:srgbClr val="7D1213"/>
              </a:solidFill>
              <a:latin typeface="Poppins" charset="0"/>
              <a:ea typeface="Poppins" charset="0"/>
              <a:cs typeface="Poppins" charset="0"/>
            </a:endParaRPr>
          </a:p>
        </p:txBody>
      </p:sp>
      <p:pic>
        <p:nvPicPr>
          <p:cNvPr id="4" name="Video 4" title="Woman clapping her hands">
            <a:hlinkClick r:id="" action="ppaction://media"/>
            <a:extLst>
              <a:ext uri="{FF2B5EF4-FFF2-40B4-BE49-F238E27FC236}">
                <a16:creationId xmlns:a16="http://schemas.microsoft.com/office/drawing/2014/main" id="{622AB796-86CE-689E-52FD-ABA6D651AF5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62493" y="1655706"/>
            <a:ext cx="5270026" cy="2964388"/>
          </a:xfrm>
          <a:prstGeom prst="rect">
            <a:avLst/>
          </a:prstGeom>
        </p:spPr>
      </p:pic>
      <p:sp>
        <p:nvSpPr>
          <p:cNvPr id="3" name="TextBox 2"/>
          <p:cNvSpPr txBox="1"/>
          <p:nvPr/>
        </p:nvSpPr>
        <p:spPr>
          <a:xfrm>
            <a:off x="6428935" y="1477108"/>
            <a:ext cx="5584874" cy="3136243"/>
          </a:xfrm>
          <a:prstGeom prst="rect">
            <a:avLst/>
          </a:prstGeom>
          <a:noFill/>
        </p:spPr>
        <p:txBody>
          <a:bodyPr wrap="square" rtlCol="0">
            <a:spAutoFit/>
          </a:bodyPr>
          <a:lstStyle/>
          <a:p>
            <a:pPr marL="228600" lvl="0" indent="-228600">
              <a:lnSpc>
                <a:spcPct val="90000"/>
              </a:lnSpc>
              <a:spcBef>
                <a:spcPts val="1000"/>
              </a:spcBef>
              <a:buFont typeface="Arial" panose="020B0604020202020204" pitchFamily="34" charset="0"/>
              <a:buChar char="•"/>
            </a:pPr>
            <a:r>
              <a:rPr lang="en-UG" sz="2400" b="1" i="1" dirty="0">
                <a:solidFill>
                  <a:prstClr val="black"/>
                </a:solidFill>
                <a:latin typeface="Calibri" panose="020F0502020204030204" pitchFamily="34" charset="0"/>
                <a:cs typeface="Calibri" panose="020F0502020204030204" pitchFamily="34" charset="0"/>
              </a:rPr>
              <a:t>Master the art of effective mediation </a:t>
            </a:r>
          </a:p>
          <a:p>
            <a:pPr marL="228600" lvl="0" indent="-228600">
              <a:lnSpc>
                <a:spcPct val="90000"/>
              </a:lnSpc>
              <a:spcBef>
                <a:spcPts val="1000"/>
              </a:spcBef>
              <a:buFont typeface="Arial" panose="020B0604020202020204" pitchFamily="34" charset="0"/>
              <a:buChar char="•"/>
            </a:pPr>
            <a:r>
              <a:rPr lang="en-UG" sz="2400" b="1" i="1" dirty="0">
                <a:solidFill>
                  <a:prstClr val="black"/>
                </a:solidFill>
                <a:latin typeface="Calibri" panose="020F0502020204030204" pitchFamily="34" charset="0"/>
                <a:cs typeface="Calibri" panose="020F0502020204030204" pitchFamily="34" charset="0"/>
              </a:rPr>
              <a:t>Highlight </a:t>
            </a:r>
            <a:r>
              <a:rPr lang="en-GB" sz="2400" b="1" i="1" dirty="0">
                <a:solidFill>
                  <a:prstClr val="black"/>
                </a:solidFill>
                <a:latin typeface="Calibri" panose="020F0502020204030204" pitchFamily="34" charset="0"/>
                <a:cs typeface="Calibri" panose="020F0502020204030204" pitchFamily="34" charset="0"/>
              </a:rPr>
              <a:t>the </a:t>
            </a:r>
            <a:r>
              <a:rPr lang="en-UG" sz="2400" b="1" i="1" dirty="0">
                <a:solidFill>
                  <a:prstClr val="black"/>
                </a:solidFill>
                <a:latin typeface="Calibri" panose="020F0502020204030204" pitchFamily="34" charset="0"/>
                <a:cs typeface="Calibri" panose="020F0502020204030204" pitchFamily="34" charset="0"/>
              </a:rPr>
              <a:t>qualities of an effective mediator</a:t>
            </a:r>
          </a:p>
          <a:p>
            <a:pPr marL="228600" lvl="0" indent="-228600">
              <a:lnSpc>
                <a:spcPct val="90000"/>
              </a:lnSpc>
              <a:spcBef>
                <a:spcPts val="1000"/>
              </a:spcBef>
              <a:buFont typeface="Arial" panose="020B0604020202020204" pitchFamily="34" charset="0"/>
              <a:buChar char="•"/>
            </a:pPr>
            <a:r>
              <a:rPr lang="en-UG" sz="2400" b="1" i="1" dirty="0">
                <a:solidFill>
                  <a:prstClr val="black"/>
                </a:solidFill>
                <a:latin typeface="Calibri" panose="020F0502020204030204" pitchFamily="34" charset="0"/>
                <a:cs typeface="Calibri" panose="020F0502020204030204" pitchFamily="34" charset="0"/>
              </a:rPr>
              <a:t>Skills and techniques we should apply to ach</a:t>
            </a:r>
            <a:r>
              <a:rPr lang="en-GB" sz="2400" b="1" i="1" dirty="0" err="1">
                <a:solidFill>
                  <a:prstClr val="black"/>
                </a:solidFill>
                <a:latin typeface="Calibri" panose="020F0502020204030204" pitchFamily="34" charset="0"/>
                <a:cs typeface="Calibri" panose="020F0502020204030204" pitchFamily="34" charset="0"/>
              </a:rPr>
              <a:t>ie</a:t>
            </a:r>
            <a:r>
              <a:rPr lang="en-UG" sz="2400" b="1" i="1" dirty="0">
                <a:solidFill>
                  <a:prstClr val="black"/>
                </a:solidFill>
                <a:latin typeface="Calibri" panose="020F0502020204030204" pitchFamily="34" charset="0"/>
                <a:cs typeface="Calibri" panose="020F0502020204030204" pitchFamily="34" charset="0"/>
              </a:rPr>
              <a:t>ve an effective mediation process</a:t>
            </a:r>
          </a:p>
          <a:p>
            <a:pPr marL="228600" lvl="0" indent="-228600">
              <a:lnSpc>
                <a:spcPct val="90000"/>
              </a:lnSpc>
              <a:spcBef>
                <a:spcPts val="1000"/>
              </a:spcBef>
              <a:buFont typeface="Arial" panose="020B0604020202020204" pitchFamily="34" charset="0"/>
              <a:buChar char="•"/>
            </a:pPr>
            <a:r>
              <a:rPr lang="en-UG" sz="2400" b="1" i="1" dirty="0">
                <a:solidFill>
                  <a:prstClr val="black"/>
                </a:solidFill>
                <a:latin typeface="Calibri" panose="020F0502020204030204" pitchFamily="34" charset="0"/>
                <a:cs typeface="Calibri" panose="020F0502020204030204" pitchFamily="34" charset="0"/>
              </a:rPr>
              <a:t>Examine a scientific approach to effective med</a:t>
            </a:r>
            <a:r>
              <a:rPr lang="en-GB" sz="2400" b="1" i="1" dirty="0" err="1">
                <a:solidFill>
                  <a:prstClr val="black"/>
                </a:solidFill>
                <a:latin typeface="Calibri" panose="020F0502020204030204" pitchFamily="34" charset="0"/>
                <a:cs typeface="Calibri" panose="020F0502020204030204" pitchFamily="34" charset="0"/>
              </a:rPr>
              <a:t>i</a:t>
            </a:r>
            <a:r>
              <a:rPr lang="en-UG" sz="2400" b="1" i="1" dirty="0">
                <a:solidFill>
                  <a:prstClr val="black"/>
                </a:solidFill>
                <a:latin typeface="Calibri" panose="020F0502020204030204" pitchFamily="34" charset="0"/>
                <a:cs typeface="Calibri" panose="020F0502020204030204" pitchFamily="34" charset="0"/>
              </a:rPr>
              <a:t>ation- The </a:t>
            </a:r>
            <a:r>
              <a:rPr lang="en-GB" sz="2400" b="1" i="1" dirty="0">
                <a:solidFill>
                  <a:prstClr val="black"/>
                </a:solidFill>
                <a:latin typeface="Calibri" panose="020F0502020204030204" pitchFamily="34" charset="0"/>
                <a:cs typeface="Calibri" panose="020F0502020204030204" pitchFamily="34" charset="0"/>
              </a:rPr>
              <a:t>Six Thinking H</a:t>
            </a:r>
            <a:r>
              <a:rPr lang="en-UG" sz="2400" b="1" i="1" dirty="0">
                <a:solidFill>
                  <a:prstClr val="black"/>
                </a:solidFill>
                <a:latin typeface="Calibri" panose="020F0502020204030204" pitchFamily="34" charset="0"/>
                <a:cs typeface="Calibri" panose="020F0502020204030204" pitchFamily="34" charset="0"/>
              </a:rPr>
              <a:t>a</a:t>
            </a:r>
            <a:r>
              <a:rPr lang="en-GB" sz="2400" b="1" i="1" dirty="0" err="1">
                <a:solidFill>
                  <a:prstClr val="black"/>
                </a:solidFill>
                <a:latin typeface="Calibri" panose="020F0502020204030204" pitchFamily="34" charset="0"/>
                <a:cs typeface="Calibri" panose="020F0502020204030204" pitchFamily="34" charset="0"/>
              </a:rPr>
              <a:t>ts</a:t>
            </a:r>
            <a:r>
              <a:rPr lang="en-UG" sz="2400" b="1" i="1" dirty="0">
                <a:solidFill>
                  <a:prstClr val="black"/>
                </a:solidFill>
                <a:latin typeface="Calibri" panose="020F0502020204030204" pitchFamily="34" charset="0"/>
                <a:cs typeface="Calibri" panose="020F0502020204030204" pitchFamily="34" charset="0"/>
              </a:rPr>
              <a:t> method.</a:t>
            </a:r>
          </a:p>
        </p:txBody>
      </p:sp>
    </p:spTree>
    <p:extLst>
      <p:ext uri="{BB962C8B-B14F-4D97-AF65-F5344CB8AC3E}">
        <p14:creationId xmlns:p14="http://schemas.microsoft.com/office/powerpoint/2010/main" val="101611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5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mute="1">
                <p:cTn id="12" repeatCount="indefinite"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9"/>
          <p:cNvSpPr txBox="1"/>
          <p:nvPr/>
        </p:nvSpPr>
        <p:spPr>
          <a:xfrm>
            <a:off x="362493" y="288037"/>
            <a:ext cx="11693519" cy="707886"/>
          </a:xfrm>
          <a:prstGeom prst="rect">
            <a:avLst/>
          </a:prstGeom>
          <a:noFill/>
        </p:spPr>
        <p:txBody>
          <a:bodyPr wrap="square" rtlCol="0">
            <a:spAutoFit/>
          </a:bodyPr>
          <a:lstStyle/>
          <a:p>
            <a:r>
              <a:rPr lang="en-US" sz="4000" b="1" dirty="0">
                <a:solidFill>
                  <a:prstClr val="black"/>
                </a:solidFill>
                <a:ea typeface="+mj-ea"/>
                <a:cs typeface="+mj-cs"/>
              </a:rPr>
              <a:t>WHAT IS AN EFFECTIVE MEDIATION?</a:t>
            </a:r>
            <a:r>
              <a:rPr lang="en-GB" sz="4000" kern="100" dirty="0">
                <a:effectLst/>
                <a:ea typeface="Aptos" panose="020B0004020202020204" pitchFamily="34" charset="0"/>
                <a:cs typeface="Times New Roman" panose="02020603050405020304" pitchFamily="18" charset="0"/>
              </a:rPr>
              <a:t> </a:t>
            </a:r>
          </a:p>
        </p:txBody>
      </p:sp>
      <p:sp>
        <p:nvSpPr>
          <p:cNvPr id="2" name="Rectangle 1"/>
          <p:cNvSpPr/>
          <p:nvPr/>
        </p:nvSpPr>
        <p:spPr>
          <a:xfrm>
            <a:off x="533399" y="1149811"/>
            <a:ext cx="6472311" cy="5096244"/>
          </a:xfrm>
          <a:prstGeom prst="rect">
            <a:avLst/>
          </a:prstGeom>
        </p:spPr>
        <p:txBody>
          <a:bodyPr wrap="square">
            <a:spAutoFit/>
          </a:bodyPr>
          <a:lstStyle/>
          <a:p>
            <a:pPr marL="0" marR="0" lvl="0" indent="0" defTabSz="914400" eaLnBrk="1" fontAlgn="auto" latinLnBrk="0" hangingPunct="1">
              <a:lnSpc>
                <a:spcPct val="90000"/>
              </a:lnSpc>
              <a:spcBef>
                <a:spcPts val="100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Mediation is one of the most effective methods of preventing, managing, and resolving conflicts. An effective mediation process responds to the specificity of the conflict. It considers the causes and dynamics of the conflict, the positions, interests, and coherence of the parties, and the needs of the broader society, which may be impacted by the outcome, to ensure sustainability. </a:t>
            </a:r>
            <a:endParaRPr kumimoji="0" lang="en-US"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228600" marR="0" lvl="0" indent="-228600" defTabSz="914400" eaLnBrk="1" fontAlgn="auto" latinLnBrk="0" hangingPunct="1">
              <a:lnSpc>
                <a:spcPct val="90000"/>
              </a:lnSpc>
              <a:spcBef>
                <a:spcPts val="1000"/>
              </a:spcBef>
              <a:spcAft>
                <a:spcPts val="0"/>
              </a:spcAft>
              <a:buClrTx/>
              <a:buSzPct val="99000"/>
              <a:buFont typeface="Wingdings" pitchFamily="2" charset="2"/>
              <a:buChar char="v"/>
              <a:tabLst/>
              <a:defRPr/>
            </a:pPr>
            <a:r>
              <a:rPr kumimoji="0" lang="en-US"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 well-trained and experienced Mediator, therefore, becomes an essential resource for an effective mediation process by ensuring;</a:t>
            </a:r>
          </a:p>
          <a:p>
            <a:pPr marL="228600" marR="0" lvl="0" indent="-228600" defTabSz="914400" eaLnBrk="1" fontAlgn="auto" latinLnBrk="0" hangingPunct="1">
              <a:lnSpc>
                <a:spcPct val="90000"/>
              </a:lnSpc>
              <a:spcBef>
                <a:spcPts val="1000"/>
              </a:spcBef>
              <a:spcAft>
                <a:spcPts val="0"/>
              </a:spcAft>
              <a:buClrTx/>
              <a:buSzPct val="99000"/>
              <a:buFont typeface="Wingdings" pitchFamily="2" charset="2"/>
              <a:buChar char="v"/>
              <a:tabLst/>
              <a:defRPr/>
            </a:pPr>
            <a:r>
              <a:rPr kumimoji="0" lang="en-US"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There is consent by both parties to the process </a:t>
            </a:r>
          </a:p>
          <a:p>
            <a:pPr marL="228600" marR="0" lvl="0" indent="-228600" defTabSz="914400" eaLnBrk="1" fontAlgn="auto" latinLnBrk="0" hangingPunct="1">
              <a:lnSpc>
                <a:spcPct val="90000"/>
              </a:lnSpc>
              <a:spcBef>
                <a:spcPts val="1000"/>
              </a:spcBef>
              <a:spcAft>
                <a:spcPts val="0"/>
              </a:spcAft>
              <a:buClrTx/>
              <a:buSzPct val="99000"/>
              <a:buFont typeface="Wingdings" pitchFamily="2" charset="2"/>
              <a:buChar char="v"/>
              <a:tabLst/>
              <a:defRPr/>
            </a:pPr>
            <a:r>
              <a:rPr kumimoji="0" lang="en-US"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Adequate planning and preparation for the process.</a:t>
            </a:r>
          </a:p>
          <a:p>
            <a:pPr marL="228600" marR="0" lvl="0" indent="-228600" defTabSz="914400" eaLnBrk="1" fontAlgn="auto" latinLnBrk="0" hangingPunct="1">
              <a:lnSpc>
                <a:spcPct val="90000"/>
              </a:lnSpc>
              <a:spcBef>
                <a:spcPts val="1000"/>
              </a:spcBef>
              <a:spcAft>
                <a:spcPts val="0"/>
              </a:spcAft>
              <a:buClrTx/>
              <a:buSzPct val="99000"/>
              <a:buFont typeface="Wingdings" pitchFamily="2" charset="2"/>
              <a:buChar char="v"/>
              <a:tabLst/>
              <a:defRPr/>
            </a:pPr>
            <a:r>
              <a:rPr kumimoji="0" lang="en-US"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Manage time allocated to each session.</a:t>
            </a:r>
          </a:p>
          <a:p>
            <a:pPr marL="228600" marR="0" lvl="0" indent="-228600" defTabSz="914400" eaLnBrk="1" fontAlgn="auto" latinLnBrk="0" hangingPunct="1">
              <a:lnSpc>
                <a:spcPct val="90000"/>
              </a:lnSpc>
              <a:spcBef>
                <a:spcPts val="1000"/>
              </a:spcBef>
              <a:spcAft>
                <a:spcPts val="0"/>
              </a:spcAft>
              <a:buClrTx/>
              <a:buSzPct val="99000"/>
              <a:buFont typeface="Wingdings" pitchFamily="2" charset="2"/>
              <a:buChar char="v"/>
              <a:tabLst/>
              <a:defRPr/>
            </a:pPr>
            <a:r>
              <a:rPr kumimoji="0" lang="en-US"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Parties are well-informed and guided throughout the process.</a:t>
            </a:r>
          </a:p>
          <a:p>
            <a:pPr marL="228600" marR="0" lvl="0" indent="-228600" defTabSz="914400" eaLnBrk="1" fontAlgn="auto" latinLnBrk="0" hangingPunct="1">
              <a:lnSpc>
                <a:spcPct val="90000"/>
              </a:lnSpc>
              <a:spcBef>
                <a:spcPts val="1000"/>
              </a:spcBef>
              <a:spcAft>
                <a:spcPts val="0"/>
              </a:spcAft>
              <a:buClrTx/>
              <a:buSzPct val="99000"/>
              <a:buFont typeface="Wingdings" pitchFamily="2" charset="2"/>
              <a:buChar char="v"/>
              <a:tabLst/>
              <a:defRPr/>
            </a:pPr>
            <a:r>
              <a:rPr kumimoji="0" lang="en-US"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The mediator ensures that the process is fair and transparent, fostering a sense of security and trust among all parties involved. </a:t>
            </a:r>
          </a:p>
          <a:p>
            <a:pPr marL="228600" marR="0" lvl="0" indent="-228600" defTabSz="91440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G"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descr="Two colleagues planning on board with sticky notes">
            <a:extLst>
              <a:ext uri="{FF2B5EF4-FFF2-40B4-BE49-F238E27FC236}">
                <a16:creationId xmlns:a16="http://schemas.microsoft.com/office/drawing/2014/main" id="{5C644B9D-0065-0998-0599-C90A317C20C8}"/>
              </a:ext>
            </a:extLst>
          </p:cNvPr>
          <p:cNvPicPr>
            <a:picLocks noChangeAspect="1"/>
          </p:cNvPicPr>
          <p:nvPr/>
        </p:nvPicPr>
        <p:blipFill>
          <a:blip r:embed="rId4">
            <a:extLst>
              <a:ext uri="{28A0092B-C50C-407E-A947-70E740481C1C}">
                <a14:useLocalDpi xmlns:a14="http://schemas.microsoft.com/office/drawing/2010/main" val="0"/>
              </a:ext>
            </a:extLst>
          </a:blip>
          <a:srcRect l="4502" r="31282" b="2"/>
          <a:stretch/>
        </p:blipFill>
        <p:spPr>
          <a:xfrm>
            <a:off x="7372174" y="1149811"/>
            <a:ext cx="3941064" cy="4096512"/>
          </a:xfrm>
          <a:prstGeom prst="rect">
            <a:avLst/>
          </a:prstGeom>
        </p:spPr>
      </p:pic>
    </p:spTree>
    <p:extLst>
      <p:ext uri="{BB962C8B-B14F-4D97-AF65-F5344CB8AC3E}">
        <p14:creationId xmlns:p14="http://schemas.microsoft.com/office/powerpoint/2010/main" val="2133331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2192000" cy="1814286"/>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FF"/>
                </a:solidFill>
                <a:ea typeface="+mj-ea"/>
                <a:cs typeface="Calibri" panose="020F0502020204030204" pitchFamily="34" charset="0"/>
              </a:rPr>
              <a:t>QUALITIES</a:t>
            </a:r>
            <a:r>
              <a:rPr lang="en-US" sz="4000" b="1" dirty="0">
                <a:solidFill>
                  <a:srgbClr val="FFFFFF"/>
                </a:solidFill>
                <a:ea typeface="+mj-ea"/>
                <a:cs typeface="+mj-cs"/>
              </a:rPr>
              <a:t> OF AN EFFECTIVE MEDIATOR</a:t>
            </a:r>
            <a:endParaRPr lang="en-US" sz="4000" dirty="0"/>
          </a:p>
        </p:txBody>
      </p:sp>
      <p:graphicFrame>
        <p:nvGraphicFramePr>
          <p:cNvPr id="25" name="Content Placeholder 2">
            <a:extLst>
              <a:ext uri="{FF2B5EF4-FFF2-40B4-BE49-F238E27FC236}">
                <a16:creationId xmlns:a16="http://schemas.microsoft.com/office/drawing/2014/main" id="{14FA62FE-3EEE-C739-E836-63C73E59C699}"/>
              </a:ext>
            </a:extLst>
          </p:cNvPr>
          <p:cNvGraphicFramePr>
            <a:graphicFrameLocks/>
          </p:cNvGraphicFramePr>
          <p:nvPr>
            <p:extLst>
              <p:ext uri="{D42A27DB-BD31-4B8C-83A1-F6EECF244321}">
                <p14:modId xmlns:p14="http://schemas.microsoft.com/office/powerpoint/2010/main" val="1114902027"/>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8930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11" name="Content Placeholder 2">
            <a:extLst>
              <a:ext uri="{FF2B5EF4-FFF2-40B4-BE49-F238E27FC236}">
                <a16:creationId xmlns:a16="http://schemas.microsoft.com/office/drawing/2014/main" id="{746DD097-E8E0-108A-D955-35DB28C18BD0}"/>
              </a:ext>
            </a:extLst>
          </p:cNvPr>
          <p:cNvGraphicFramePr>
            <a:graphicFrameLocks/>
          </p:cNvGraphicFramePr>
          <p:nvPr>
            <p:extLst>
              <p:ext uri="{D42A27DB-BD31-4B8C-83A1-F6EECF244321}">
                <p14:modId xmlns:p14="http://schemas.microsoft.com/office/powerpoint/2010/main" val="1944486687"/>
              </p:ext>
            </p:extLst>
          </p:nvPr>
        </p:nvGraphicFramePr>
        <p:xfrm>
          <a:off x="239151" y="1280160"/>
          <a:ext cx="11069097" cy="49061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Title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Calibri" panose="020F0502020204030204" pitchFamily="34" charset="0"/>
                <a:cs typeface="Calibri" panose="020F0502020204030204" pitchFamily="34" charset="0"/>
              </a:rPr>
              <a:t>ESSENTIAL SKILLS FOR EFFECTIVE MEDIATION</a:t>
            </a:r>
            <a:r>
              <a:rPr lang="en-US" sz="40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9849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96164" y="6316481"/>
            <a:ext cx="2542458" cy="319959"/>
          </a:xfrm>
          <a:prstGeom prst="rect">
            <a:avLst/>
          </a:prstGeom>
        </p:spPr>
        <p:txBody>
          <a:bodyPr vert="horz" wrap="square" lIns="0" tIns="12065" rIns="0" bIns="0" rtlCol="0">
            <a:spAutoFit/>
          </a:bodyPr>
          <a:lstStyle/>
          <a:p>
            <a:pPr marL="12700">
              <a:lnSpc>
                <a:spcPct val="100000"/>
              </a:lnSpc>
              <a:spcBef>
                <a:spcPts val="95"/>
              </a:spcBef>
            </a:pPr>
            <a:r>
              <a:rPr lang="en-GB" sz="2000" spc="55" dirty="0" smtClean="0">
                <a:solidFill>
                  <a:srgbClr val="6E1019"/>
                </a:solidFill>
                <a:cs typeface="Lucida Sans Unicode"/>
              </a:rPr>
              <a:t>DATE: 06/09/2024</a:t>
            </a:r>
            <a:endParaRPr sz="2000" dirty="0">
              <a:solidFill>
                <a:srgbClr val="6E1019"/>
              </a:solidFill>
              <a:cs typeface="Lucida Sans Unicode"/>
            </a:endParaRPr>
          </a:p>
        </p:txBody>
      </p:sp>
      <p:sp>
        <p:nvSpPr>
          <p:cNvPr id="6" name="Title 1">
            <a:extLst>
              <a:ext uri="{FF2B5EF4-FFF2-40B4-BE49-F238E27FC236}">
                <a16:creationId xmlns:a16="http://schemas.microsoft.com/office/drawing/2014/main" id="{D5DD391C-FA7A-D8F4-F513-50A29C4E808B}"/>
              </a:ext>
            </a:extLst>
          </p:cNvPr>
          <p:cNvSpPr txBox="1">
            <a:spLocks/>
          </p:cNvSpPr>
          <p:nvPr/>
        </p:nvSpPr>
        <p:spPr>
          <a:xfrm>
            <a:off x="-1" y="1485526"/>
            <a:ext cx="7212037" cy="2089956"/>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G" sz="3000" b="1" dirty="0" smtClean="0">
                <a:solidFill>
                  <a:srgbClr val="6E1019"/>
                </a:solidFill>
                <a:latin typeface="+mn-lt"/>
              </a:rPr>
              <a:t>RELEVANCE OF </a:t>
            </a:r>
            <a:r>
              <a:rPr lang="en-UG" sz="3000" b="1" dirty="0" smtClean="0">
                <a:solidFill>
                  <a:srgbClr val="6E1019"/>
                </a:solidFill>
                <a:latin typeface="+mn-lt"/>
                <a:ea typeface="Cambria" panose="02040503050406030204" pitchFamily="18" charset="0"/>
              </a:rPr>
              <a:t>MEDIATION</a:t>
            </a:r>
            <a:r>
              <a:rPr lang="en-UG" sz="3000" b="1" dirty="0" smtClean="0">
                <a:solidFill>
                  <a:srgbClr val="6E1019"/>
                </a:solidFill>
                <a:latin typeface="+mn-lt"/>
              </a:rPr>
              <a:t> TO UGANDA REVENUE AUTHORITY</a:t>
            </a:r>
            <a:endParaRPr lang="en-GB" sz="3000" b="1" dirty="0" smtClean="0">
              <a:solidFill>
                <a:srgbClr val="6E1019"/>
              </a:solidFill>
              <a:latin typeface="+mn-lt"/>
            </a:endParaRPr>
          </a:p>
        </p:txBody>
      </p:sp>
      <p:sp>
        <p:nvSpPr>
          <p:cNvPr id="7" name="Subtitle 2">
            <a:extLst>
              <a:ext uri="{FF2B5EF4-FFF2-40B4-BE49-F238E27FC236}">
                <a16:creationId xmlns:a16="http://schemas.microsoft.com/office/drawing/2014/main" id="{F28AEB55-E95A-E142-D11C-6FF34E28C63B}"/>
              </a:ext>
            </a:extLst>
          </p:cNvPr>
          <p:cNvSpPr txBox="1">
            <a:spLocks/>
          </p:cNvSpPr>
          <p:nvPr/>
        </p:nvSpPr>
        <p:spPr>
          <a:xfrm>
            <a:off x="-1" y="3575481"/>
            <a:ext cx="6555546" cy="231888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900" b="1" dirty="0" smtClean="0">
                <a:solidFill>
                  <a:srgbClr val="6E1019"/>
                </a:solidFill>
                <a:ea typeface="Cambria" panose="02040503050406030204" pitchFamily="18" charset="0"/>
              </a:rPr>
              <a:t>Presented by:</a:t>
            </a:r>
            <a:r>
              <a:rPr lang="en-UG" sz="2900" b="1" dirty="0" smtClean="0">
                <a:solidFill>
                  <a:srgbClr val="6E1019"/>
                </a:solidFill>
                <a:ea typeface="Cambria" panose="02040503050406030204" pitchFamily="18" charset="0"/>
              </a:rPr>
              <a:t> B</a:t>
            </a:r>
            <a:r>
              <a:rPr lang="en-GB" sz="2900" b="1" dirty="0" err="1" smtClean="0">
                <a:solidFill>
                  <a:srgbClr val="6E1019"/>
                </a:solidFill>
                <a:ea typeface="Cambria" panose="02040503050406030204" pitchFamily="18" charset="0"/>
              </a:rPr>
              <a:t>elinda</a:t>
            </a:r>
            <a:r>
              <a:rPr lang="en-UG" sz="2900" b="1" dirty="0" smtClean="0">
                <a:solidFill>
                  <a:srgbClr val="6E1019"/>
                </a:solidFill>
                <a:ea typeface="Cambria" panose="02040503050406030204" pitchFamily="18" charset="0"/>
              </a:rPr>
              <a:t> L</a:t>
            </a:r>
            <a:r>
              <a:rPr lang="en-GB" sz="2900" b="1" dirty="0" err="1" smtClean="0">
                <a:solidFill>
                  <a:srgbClr val="6E1019"/>
                </a:solidFill>
                <a:ea typeface="Cambria" panose="02040503050406030204" pitchFamily="18" charset="0"/>
              </a:rPr>
              <a:t>utaya</a:t>
            </a:r>
            <a:r>
              <a:rPr lang="en-UG" sz="2900" b="1" dirty="0" smtClean="0">
                <a:solidFill>
                  <a:srgbClr val="6E1019"/>
                </a:solidFill>
                <a:ea typeface="Cambria" panose="02040503050406030204" pitchFamily="18" charset="0"/>
              </a:rPr>
              <a:t> N</a:t>
            </a:r>
            <a:r>
              <a:rPr lang="en-GB" sz="2900" b="1" dirty="0" err="1" smtClean="0">
                <a:solidFill>
                  <a:srgbClr val="6E1019"/>
                </a:solidFill>
                <a:ea typeface="Cambria" panose="02040503050406030204" pitchFamily="18" charset="0"/>
              </a:rPr>
              <a:t>akiganda</a:t>
            </a:r>
            <a:r>
              <a:rPr lang="en-GB" sz="2900" b="1" dirty="0" smtClean="0">
                <a:solidFill>
                  <a:srgbClr val="6E1019"/>
                </a:solidFill>
                <a:ea typeface="Cambria" panose="02040503050406030204" pitchFamily="18" charset="0"/>
              </a:rPr>
              <a:t>, </a:t>
            </a:r>
            <a:r>
              <a:rPr lang="en-GB" sz="2900" b="1" dirty="0" err="1" smtClean="0">
                <a:solidFill>
                  <a:srgbClr val="6E1019"/>
                </a:solidFill>
                <a:ea typeface="Cambria" panose="02040503050406030204" pitchFamily="18" charset="0"/>
              </a:rPr>
              <a:t>MCIArb</a:t>
            </a:r>
            <a:endParaRPr lang="en-GB" sz="2900" b="1" dirty="0" smtClean="0">
              <a:solidFill>
                <a:srgbClr val="6E1019"/>
              </a:solidFill>
              <a:ea typeface="Cambria" panose="02040503050406030204" pitchFamily="18" charset="0"/>
            </a:endParaRPr>
          </a:p>
          <a:p>
            <a:pPr algn="l"/>
            <a:r>
              <a:rPr lang="en-GB" sz="2900" b="1" dirty="0" smtClean="0">
                <a:solidFill>
                  <a:srgbClr val="6E1019"/>
                </a:solidFill>
                <a:ea typeface="Cambria" panose="02040503050406030204" pitchFamily="18" charset="0"/>
              </a:rPr>
              <a:t>Partner – </a:t>
            </a:r>
            <a:r>
              <a:rPr lang="en-GB" sz="2900" b="1" dirty="0" err="1" smtClean="0">
                <a:solidFill>
                  <a:srgbClr val="6E1019"/>
                </a:solidFill>
                <a:ea typeface="Cambria" panose="02040503050406030204" pitchFamily="18" charset="0"/>
              </a:rPr>
              <a:t>Birungyi</a:t>
            </a:r>
            <a:r>
              <a:rPr lang="en-GB" sz="2900" b="1" dirty="0" smtClean="0">
                <a:solidFill>
                  <a:srgbClr val="6E1019"/>
                </a:solidFill>
                <a:ea typeface="Cambria" panose="02040503050406030204" pitchFamily="18" charset="0"/>
              </a:rPr>
              <a:t>, </a:t>
            </a:r>
            <a:r>
              <a:rPr lang="en-GB" sz="2900" b="1" dirty="0" err="1" smtClean="0">
                <a:solidFill>
                  <a:srgbClr val="6E1019"/>
                </a:solidFill>
                <a:ea typeface="Cambria" panose="02040503050406030204" pitchFamily="18" charset="0"/>
              </a:rPr>
              <a:t>Barata</a:t>
            </a:r>
            <a:r>
              <a:rPr lang="en-GB" sz="2900" b="1" dirty="0" smtClean="0">
                <a:solidFill>
                  <a:srgbClr val="6E1019"/>
                </a:solidFill>
                <a:ea typeface="Cambria" panose="02040503050406030204" pitchFamily="18" charset="0"/>
              </a:rPr>
              <a:t> &amp; Associates and Hon. </a:t>
            </a:r>
            <a:r>
              <a:rPr lang="en-UG" sz="2900" b="1" dirty="0" smtClean="0">
                <a:solidFill>
                  <a:srgbClr val="6E1019"/>
                </a:solidFill>
                <a:ea typeface="Cambria" panose="02040503050406030204" pitchFamily="18" charset="0"/>
              </a:rPr>
              <a:t>D</a:t>
            </a:r>
            <a:r>
              <a:rPr lang="en-GB" sz="2900" b="1" dirty="0" err="1" smtClean="0">
                <a:solidFill>
                  <a:srgbClr val="6E1019"/>
                </a:solidFill>
                <a:ea typeface="Cambria" panose="02040503050406030204" pitchFamily="18" charset="0"/>
              </a:rPr>
              <a:t>eputy</a:t>
            </a:r>
            <a:r>
              <a:rPr lang="en-UG" sz="2900" b="1" dirty="0" smtClean="0">
                <a:solidFill>
                  <a:srgbClr val="6E1019"/>
                </a:solidFill>
                <a:ea typeface="Cambria" panose="02040503050406030204" pitchFamily="18" charset="0"/>
              </a:rPr>
              <a:t> S</a:t>
            </a:r>
            <a:r>
              <a:rPr lang="en-GB" sz="2900" b="1" dirty="0" err="1" smtClean="0">
                <a:solidFill>
                  <a:srgbClr val="6E1019"/>
                </a:solidFill>
                <a:ea typeface="Cambria" panose="02040503050406030204" pitchFamily="18" charset="0"/>
              </a:rPr>
              <a:t>ecretary</a:t>
            </a:r>
            <a:r>
              <a:rPr lang="en-UG" sz="2900" b="1" dirty="0" smtClean="0">
                <a:solidFill>
                  <a:srgbClr val="6E1019"/>
                </a:solidFill>
                <a:ea typeface="Cambria" panose="02040503050406030204" pitchFamily="18" charset="0"/>
              </a:rPr>
              <a:t>, C</a:t>
            </a:r>
            <a:r>
              <a:rPr lang="en-GB" sz="2900" b="1" dirty="0" smtClean="0">
                <a:solidFill>
                  <a:srgbClr val="6E1019"/>
                </a:solidFill>
                <a:ea typeface="Cambria" panose="02040503050406030204" pitchFamily="18" charset="0"/>
              </a:rPr>
              <a:t>I</a:t>
            </a:r>
            <a:r>
              <a:rPr lang="en-UG" sz="2900" b="1" dirty="0" smtClean="0">
                <a:solidFill>
                  <a:srgbClr val="6E1019"/>
                </a:solidFill>
                <a:ea typeface="Cambria" panose="02040503050406030204" pitchFamily="18" charset="0"/>
              </a:rPr>
              <a:t>A</a:t>
            </a:r>
            <a:r>
              <a:rPr lang="en-GB" sz="2900" b="1" dirty="0" err="1" smtClean="0">
                <a:solidFill>
                  <a:srgbClr val="6E1019"/>
                </a:solidFill>
                <a:ea typeface="Cambria" panose="02040503050406030204" pitchFamily="18" charset="0"/>
              </a:rPr>
              <a:t>rb</a:t>
            </a:r>
            <a:r>
              <a:rPr lang="en-GB" sz="2900" b="1" dirty="0" smtClean="0">
                <a:solidFill>
                  <a:srgbClr val="6E1019"/>
                </a:solidFill>
                <a:ea typeface="Cambria" panose="02040503050406030204" pitchFamily="18" charset="0"/>
              </a:rPr>
              <a:t> – Uganda Chapter</a:t>
            </a:r>
            <a:endParaRPr lang="en-UG" sz="2900" b="1" dirty="0">
              <a:solidFill>
                <a:srgbClr val="6E1019"/>
              </a:solidFill>
              <a:ea typeface="Cambria" panose="02040503050406030204" pitchFamily="18" charset="0"/>
            </a:endParaRPr>
          </a:p>
        </p:txBody>
      </p:sp>
      <p:pic>
        <p:nvPicPr>
          <p:cNvPr id="1028" name="Picture 4" descr="https://taxconsultants.co.ug/images/belinda-ck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9666" y="1"/>
            <a:ext cx="2235066" cy="2672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2476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841248" y="256032"/>
            <a:ext cx="10506456" cy="101498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err="1">
                <a:latin typeface="Calibri" panose="020F0502020204030204" pitchFamily="34" charset="0"/>
                <a:cs typeface="Calibri" panose="020F0502020204030204" pitchFamily="34" charset="0"/>
              </a:rPr>
              <a:t>Con’t</a:t>
            </a:r>
            <a:endParaRPr lang="en-US" sz="4000" b="1" dirty="0">
              <a:latin typeface="Calibri" panose="020F0502020204030204" pitchFamily="34" charset="0"/>
              <a:cs typeface="Calibri" panose="020F0502020204030204" pitchFamily="34" charset="0"/>
            </a:endParaRPr>
          </a:p>
        </p:txBody>
      </p:sp>
      <p:graphicFrame>
        <p:nvGraphicFramePr>
          <p:cNvPr id="4" name="Content Placeholder 2">
            <a:extLst>
              <a:ext uri="{FF2B5EF4-FFF2-40B4-BE49-F238E27FC236}">
                <a16:creationId xmlns:a16="http://schemas.microsoft.com/office/drawing/2014/main" id="{1CD15990-BA7E-6478-669C-17431A3698AB}"/>
              </a:ext>
            </a:extLst>
          </p:cNvPr>
          <p:cNvGraphicFramePr>
            <a:graphicFrameLocks/>
          </p:cNvGraphicFramePr>
          <p:nvPr>
            <p:extLst>
              <p:ext uri="{D42A27DB-BD31-4B8C-83A1-F6EECF244321}">
                <p14:modId xmlns:p14="http://schemas.microsoft.com/office/powerpoint/2010/main" val="2176987424"/>
              </p:ext>
            </p:extLst>
          </p:nvPr>
        </p:nvGraphicFramePr>
        <p:xfrm>
          <a:off x="832104" y="1781124"/>
          <a:ext cx="10515600" cy="43575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116864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One in a crowd">
            <a:extLst>
              <a:ext uri="{FF2B5EF4-FFF2-40B4-BE49-F238E27FC236}">
                <a16:creationId xmlns:a16="http://schemas.microsoft.com/office/drawing/2014/main" id="{BD8562FC-4B6D-1199-A9A0-223D02141F56}"/>
              </a:ext>
            </a:extLst>
          </p:cNvPr>
          <p:cNvPicPr>
            <a:picLocks noChangeAspect="1"/>
          </p:cNvPicPr>
          <p:nvPr/>
        </p:nvPicPr>
        <p:blipFill>
          <a:blip r:embed="rId4"/>
          <a:srcRect l="28628" r="20438"/>
          <a:stretch/>
        </p:blipFill>
        <p:spPr>
          <a:xfrm>
            <a:off x="0" y="10"/>
            <a:ext cx="4238171" cy="6240753"/>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4" name="Title 1"/>
          <p:cNvSpPr txBox="1">
            <a:spLocks/>
          </p:cNvSpPr>
          <p:nvPr/>
        </p:nvSpPr>
        <p:spPr>
          <a:xfrm>
            <a:off x="3770142" y="-1"/>
            <a:ext cx="8618806" cy="14208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latin typeface="Calibri" panose="020F0502020204030204" pitchFamily="34" charset="0"/>
                <a:cs typeface="Calibri" panose="020F0502020204030204" pitchFamily="34" charset="0"/>
              </a:rPr>
              <a:t>EFFECTIVE TECHNIQUES FOR EFFECTIVE MEDIATION</a:t>
            </a:r>
          </a:p>
        </p:txBody>
      </p:sp>
      <p:sp>
        <p:nvSpPr>
          <p:cNvPr id="5" name="Content Placeholder 2"/>
          <p:cNvSpPr txBox="1">
            <a:spLocks/>
          </p:cNvSpPr>
          <p:nvPr/>
        </p:nvSpPr>
        <p:spPr>
          <a:xfrm>
            <a:off x="4397430" y="1378454"/>
            <a:ext cx="6251110" cy="34838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Calibri" panose="020F0502020204030204" pitchFamily="34" charset="0"/>
                <a:cs typeface="Calibri" panose="020F0502020204030204" pitchFamily="34" charset="0"/>
              </a:rPr>
              <a:t>The success of mediation will depend on the mediator's ability to control the entire process. During the sessions, parties can easily get emotionally charged, and power plays, walk-</a:t>
            </a:r>
            <a:r>
              <a:rPr lang="en-US" sz="2000" dirty="0" err="1">
                <a:latin typeface="Calibri" panose="020F0502020204030204" pitchFamily="34" charset="0"/>
                <a:cs typeface="Calibri" panose="020F0502020204030204" pitchFamily="34" charset="0"/>
              </a:rPr>
              <a:t>aways</a:t>
            </a:r>
            <a:r>
              <a:rPr lang="en-US" sz="2000" dirty="0">
                <a:latin typeface="Calibri" panose="020F0502020204030204" pitchFamily="34" charset="0"/>
                <a:cs typeface="Calibri" panose="020F0502020204030204" pitchFamily="34" charset="0"/>
              </a:rPr>
              <a:t>, and power imbalances can be witnessed.</a:t>
            </a:r>
          </a:p>
          <a:p>
            <a:r>
              <a:rPr lang="en-US" sz="2000" dirty="0">
                <a:latin typeface="Calibri" panose="020F0502020204030204" pitchFamily="34" charset="0"/>
                <a:cs typeface="Calibri" panose="020F0502020204030204" pitchFamily="34" charset="0"/>
              </a:rPr>
              <a:t>In such a situation, the mediator can use the following techniques among others;</a:t>
            </a:r>
          </a:p>
          <a:p>
            <a:pPr marL="457200" indent="-457200">
              <a:buFont typeface="+mj-lt"/>
              <a:buAutoNum type="arabicPeriod"/>
            </a:pPr>
            <a:r>
              <a:rPr lang="en-US" sz="2000" dirty="0">
                <a:latin typeface="Calibri" panose="020F0502020204030204" pitchFamily="34" charset="0"/>
                <a:cs typeface="Calibri" panose="020F0502020204030204" pitchFamily="34" charset="0"/>
              </a:rPr>
              <a:t>Using clarifying questions but not too much.</a:t>
            </a:r>
          </a:p>
          <a:p>
            <a:pPr marL="457200" indent="-457200">
              <a:buFont typeface="+mj-lt"/>
              <a:buAutoNum type="arabicPeriod"/>
            </a:pPr>
            <a:r>
              <a:rPr lang="en-US" sz="2000" dirty="0">
                <a:latin typeface="Calibri" panose="020F0502020204030204" pitchFamily="34" charset="0"/>
                <a:cs typeface="Calibri" panose="020F0502020204030204" pitchFamily="34" charset="0"/>
              </a:rPr>
              <a:t>Acknowledging gestures.</a:t>
            </a:r>
          </a:p>
          <a:p>
            <a:pPr marL="457200" indent="-457200">
              <a:buFont typeface="+mj-lt"/>
              <a:buAutoNum type="arabicPeriod"/>
            </a:pPr>
            <a:r>
              <a:rPr lang="en-US" sz="2000" dirty="0">
                <a:latin typeface="Calibri" panose="020F0502020204030204" pitchFamily="34" charset="0"/>
                <a:cs typeface="Calibri" panose="020F0502020204030204" pitchFamily="34" charset="0"/>
              </a:rPr>
              <a:t>Paraphrasing statements.</a:t>
            </a:r>
          </a:p>
          <a:p>
            <a:pPr marL="457200" indent="-457200">
              <a:buFont typeface="+mj-lt"/>
              <a:buAutoNum type="arabicPeriod"/>
            </a:pPr>
            <a:r>
              <a:rPr lang="en-US" sz="2000" dirty="0">
                <a:latin typeface="Calibri" panose="020F0502020204030204" pitchFamily="34" charset="0"/>
                <a:cs typeface="Calibri" panose="020F0502020204030204" pitchFamily="34" charset="0"/>
              </a:rPr>
              <a:t>Summarizing what the party has said in simple language.</a:t>
            </a:r>
          </a:p>
          <a:p>
            <a:pPr marL="457200" indent="-457200">
              <a:buFont typeface="+mj-lt"/>
              <a:buAutoNum type="arabicPeriod"/>
            </a:pPr>
            <a:r>
              <a:rPr lang="en-US" sz="2000" dirty="0">
                <a:latin typeface="Calibri" panose="020F0502020204030204" pitchFamily="34" charset="0"/>
                <a:cs typeface="Calibri" panose="020F0502020204030204" pitchFamily="34" charset="0"/>
              </a:rPr>
              <a:t>Collecting important information.</a:t>
            </a:r>
          </a:p>
          <a:p>
            <a:pPr marL="457200" indent="-457200">
              <a:buFont typeface="+mj-lt"/>
              <a:buAutoNum type="arabicPeriod"/>
            </a:pPr>
            <a:r>
              <a:rPr lang="en-US" sz="2000" dirty="0">
                <a:latin typeface="Calibri" panose="020F0502020204030204" pitchFamily="34" charset="0"/>
                <a:cs typeface="Calibri" panose="020F0502020204030204" pitchFamily="34" charset="0"/>
              </a:rPr>
              <a:t>Empathizing with each party.</a:t>
            </a:r>
          </a:p>
        </p:txBody>
      </p:sp>
    </p:spTree>
    <p:extLst>
      <p:ext uri="{BB962C8B-B14F-4D97-AF65-F5344CB8AC3E}">
        <p14:creationId xmlns:p14="http://schemas.microsoft.com/office/powerpoint/2010/main" val="39109863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Flowchart: Delay 7"/>
          <p:cNvSpPr/>
          <p:nvPr/>
        </p:nvSpPr>
        <p:spPr>
          <a:xfrm>
            <a:off x="0" y="-1"/>
            <a:ext cx="3701143" cy="6241143"/>
          </a:xfrm>
          <a:prstGeom prst="flowChartDelay">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txBox="1">
            <a:spLocks/>
          </p:cNvSpPr>
          <p:nvPr/>
        </p:nvSpPr>
        <p:spPr>
          <a:xfrm>
            <a:off x="686834" y="1153572"/>
            <a:ext cx="3200400" cy="4461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700" b="1" dirty="0">
                <a:solidFill>
                  <a:srgbClr val="FFFFFF"/>
                </a:solidFill>
                <a:latin typeface="Century Gothic" panose="020B0502020202020204" pitchFamily="34" charset="0"/>
              </a:rPr>
              <a:t>THE SCIENTIFIC APPROACH TO MEDIATION- THE THINKING METHOD </a:t>
            </a:r>
          </a:p>
        </p:txBody>
      </p:sp>
      <p:sp>
        <p:nvSpPr>
          <p:cNvPr id="12" name="Content Placeholder 2"/>
          <p:cNvSpPr txBox="1">
            <a:spLocks/>
          </p:cNvSpPr>
          <p:nvPr/>
        </p:nvSpPr>
        <p:spPr>
          <a:xfrm>
            <a:off x="4296230" y="145144"/>
            <a:ext cx="7057570" cy="603182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latin typeface="Calibri" panose="020F0502020204030204" pitchFamily="34" charset="0"/>
                <a:cs typeface="Calibri" panose="020F0502020204030204" pitchFamily="34" charset="0"/>
              </a:rPr>
              <a:t>Dr. Edward de Bono created a system known as the Six Thinking Hats, which is grounded on the idea that the brain thinks in many different ways that can be interpreted and accessed to achieve effective problem-solving.</a:t>
            </a:r>
          </a:p>
          <a:p>
            <a:pPr marL="0" indent="0">
              <a:buFont typeface="Arial" panose="020B0604020202020204" pitchFamily="34" charset="0"/>
              <a:buNone/>
            </a:pPr>
            <a:r>
              <a:rPr lang="en-US" sz="2000" dirty="0">
                <a:latin typeface="Calibri" panose="020F0502020204030204" pitchFamily="34" charset="0"/>
                <a:cs typeface="Calibri" panose="020F0502020204030204" pitchFamily="34" charset="0"/>
              </a:rPr>
              <a:t>He explains that there are six ways that parties to a dispute can approach a problem to solve it. Using the analogy of the six hats/ </a:t>
            </a:r>
            <a:r>
              <a:rPr lang="en-US" sz="2000" dirty="0" err="1">
                <a:latin typeface="Calibri" panose="020F0502020204030204" pitchFamily="34" charset="0"/>
                <a:cs typeface="Calibri" panose="020F0502020204030204" pitchFamily="34" charset="0"/>
              </a:rPr>
              <a:t>coloured</a:t>
            </a:r>
            <a:r>
              <a:rPr lang="en-US" sz="2000" dirty="0">
                <a:latin typeface="Calibri" panose="020F0502020204030204" pitchFamily="34" charset="0"/>
                <a:cs typeface="Calibri" panose="020F0502020204030204" pitchFamily="34" charset="0"/>
              </a:rPr>
              <a:t> hats, a mediator can encourage the parties to consider their issues from different perspectives and help them move forward.</a:t>
            </a:r>
          </a:p>
          <a:p>
            <a:pPr marL="0" indent="0">
              <a:buFont typeface="Arial" panose="020B0604020202020204" pitchFamily="34" charset="0"/>
              <a:buNone/>
            </a:pPr>
            <a:r>
              <a:rPr lang="en-US" sz="2000" dirty="0">
                <a:latin typeface="Calibri" panose="020F0502020204030204" pitchFamily="34" charset="0"/>
                <a:cs typeface="Calibri" panose="020F0502020204030204" pitchFamily="34" charset="0"/>
              </a:rPr>
              <a:t>By understanding first what hat  each party is wearing to the dispute, he can navigate his approach to getting the parties to see each one’s point of view.</a:t>
            </a:r>
          </a:p>
          <a:p>
            <a:pPr marL="0" indent="0">
              <a:buFont typeface="Arial" panose="020B0604020202020204" pitchFamily="34" charset="0"/>
              <a:buNone/>
            </a:pPr>
            <a:r>
              <a:rPr lang="en-US" sz="2000" dirty="0">
                <a:latin typeface="Calibri" panose="020F0502020204030204" pitchFamily="34" charset="0"/>
                <a:cs typeface="Calibri" panose="020F0502020204030204" pitchFamily="34" charset="0"/>
              </a:rPr>
              <a:t>A mediator can then switch his hat to correspond to the interpretation at that time, while moving the parties towards a win–win solution, fostering an optimistic outlook for the resolution process. </a:t>
            </a:r>
          </a:p>
          <a:p>
            <a:pPr marL="0" indent="0">
              <a:buFont typeface="Arial" panose="020B0604020202020204" pitchFamily="34" charset="0"/>
              <a:buNone/>
            </a:pPr>
            <a:endParaRPr lang="en-US" sz="1800" dirty="0">
              <a:latin typeface="Century Gothic" panose="020B0502020202020204" pitchFamily="34" charset="0"/>
            </a:endParaRPr>
          </a:p>
          <a:p>
            <a:pPr marL="0" indent="0">
              <a:buFont typeface="Arial" panose="020B0604020202020204" pitchFamily="34" charset="0"/>
              <a:buNone/>
            </a:pPr>
            <a:r>
              <a:rPr lang="en-US" sz="1800" dirty="0">
                <a:latin typeface="Century Gothic" panose="020B0502020202020204" pitchFamily="34" charset="0"/>
                <a:hlinkClick r:id="rId4"/>
              </a:rPr>
              <a:t>https://youtu.be/W3aWduLGM5I?si=pYyzDF2Kjnb2ZdNS</a:t>
            </a:r>
            <a:endParaRPr lang="en-US" sz="1800" dirty="0">
              <a:latin typeface="Century Gothic" panose="020B0502020202020204" pitchFamily="34" charset="0"/>
            </a:endParaRPr>
          </a:p>
          <a:p>
            <a:pPr marL="0" indent="0">
              <a:buFont typeface="Arial" panose="020B0604020202020204" pitchFamily="34" charset="0"/>
              <a:buNone/>
            </a:pPr>
            <a:endParaRPr lang="en-US" sz="1800" dirty="0">
              <a:latin typeface="Century Gothic" panose="020B0502020202020204" pitchFamily="34" charset="0"/>
            </a:endParaRPr>
          </a:p>
          <a:p>
            <a:pPr marL="0" indent="0">
              <a:buFont typeface="Arial" panose="020B0604020202020204" pitchFamily="34" charset="0"/>
              <a:buNone/>
            </a:pPr>
            <a:endParaRPr lang="en-US" sz="1800" dirty="0">
              <a:latin typeface="Century Gothic" panose="020B0502020202020204" pitchFamily="34" charset="0"/>
            </a:endParaRPr>
          </a:p>
        </p:txBody>
      </p:sp>
    </p:spTree>
    <p:extLst>
      <p:ext uri="{BB962C8B-B14F-4D97-AF65-F5344CB8AC3E}">
        <p14:creationId xmlns:p14="http://schemas.microsoft.com/office/powerpoint/2010/main" val="9046900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Hat on a stick">
            <a:extLst>
              <a:ext uri="{FF2B5EF4-FFF2-40B4-BE49-F238E27FC236}">
                <a16:creationId xmlns:a16="http://schemas.microsoft.com/office/drawing/2014/main" id="{7F82EB0B-24F5-5347-DAF2-D25D66C48B5A}"/>
              </a:ext>
            </a:extLst>
          </p:cNvPr>
          <p:cNvPicPr>
            <a:picLocks noChangeAspect="1"/>
          </p:cNvPicPr>
          <p:nvPr/>
        </p:nvPicPr>
        <p:blipFill>
          <a:blip r:embed="rId4"/>
          <a:srcRect l="2922" r="47397" b="1"/>
          <a:stretch/>
        </p:blipFill>
        <p:spPr>
          <a:xfrm>
            <a:off x="0" y="0"/>
            <a:ext cx="3704013" cy="6217920"/>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
        <p:nvSpPr>
          <p:cNvPr id="4" name="Title 1"/>
          <p:cNvSpPr txBox="1">
            <a:spLocks/>
          </p:cNvSpPr>
          <p:nvPr/>
        </p:nvSpPr>
        <p:spPr>
          <a:xfrm>
            <a:off x="3704013" y="-361972"/>
            <a:ext cx="8019286" cy="13306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latin typeface="Calibri" panose="020F0502020204030204" pitchFamily="34" charset="0"/>
                <a:cs typeface="Calibri" panose="020F0502020204030204" pitchFamily="34" charset="0"/>
              </a:rPr>
              <a:t>THE SIX THINKING HATS TECHNIQUE  </a:t>
            </a:r>
          </a:p>
        </p:txBody>
      </p:sp>
      <p:sp>
        <p:nvSpPr>
          <p:cNvPr id="5" name="Content Placeholder 2"/>
          <p:cNvSpPr txBox="1">
            <a:spLocks/>
          </p:cNvSpPr>
          <p:nvPr/>
        </p:nvSpPr>
        <p:spPr>
          <a:xfrm>
            <a:off x="3704014" y="618978"/>
            <a:ext cx="8487986" cy="57114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latin typeface="Calibri" panose="020F0502020204030204" pitchFamily="34" charset="0"/>
                <a:cs typeface="Calibri" panose="020F0502020204030204" pitchFamily="34" charset="0"/>
              </a:rPr>
              <a:t>1. White hat</a:t>
            </a:r>
          </a:p>
          <a:p>
            <a:pPr marL="0" indent="0">
              <a:buFont typeface="Arial" panose="020B0604020202020204" pitchFamily="34" charset="0"/>
              <a:buNone/>
            </a:pPr>
            <a:r>
              <a:rPr lang="en-US" sz="1800" dirty="0">
                <a:latin typeface="Calibri" panose="020F0502020204030204" pitchFamily="34" charset="0"/>
                <a:cs typeface="Calibri" panose="020F0502020204030204" pitchFamily="34" charset="0"/>
              </a:rPr>
              <a:t>The white hat is used at the beginning to consider facts, figures, and other information needed to understand the dispute. It is also used to collect information at the end of the thinking process. If a mediator wants parties to think about facts, he can ask them to put on a white hat.</a:t>
            </a:r>
          </a:p>
          <a:p>
            <a:pPr marL="0" indent="0">
              <a:buFont typeface="Arial" panose="020B0604020202020204" pitchFamily="34" charset="0"/>
              <a:buNone/>
            </a:pPr>
            <a:r>
              <a:rPr lang="en-US" sz="1800" dirty="0">
                <a:latin typeface="Calibri" panose="020F0502020204030204" pitchFamily="34" charset="0"/>
                <a:cs typeface="Calibri" panose="020F0502020204030204" pitchFamily="34" charset="0"/>
              </a:rPr>
              <a:t>2.  </a:t>
            </a:r>
            <a:r>
              <a:rPr lang="en-US" sz="1800" b="1" dirty="0">
                <a:latin typeface="Calibri" panose="020F0502020204030204" pitchFamily="34" charset="0"/>
                <a:cs typeface="Calibri" panose="020F0502020204030204" pitchFamily="34" charset="0"/>
              </a:rPr>
              <a:t>The red hat</a:t>
            </a:r>
          </a:p>
          <a:p>
            <a:pPr marL="0" indent="0">
              <a:buFont typeface="Arial" panose="020B0604020202020204" pitchFamily="34" charset="0"/>
              <a:buNone/>
            </a:pPr>
            <a:r>
              <a:rPr lang="en-US" sz="1800" dirty="0">
                <a:latin typeface="Calibri" panose="020F0502020204030204" pitchFamily="34" charset="0"/>
                <a:cs typeface="Calibri" panose="020F0502020204030204" pitchFamily="34" charset="0"/>
              </a:rPr>
              <a:t>The red hat represents feelings, hunches, and intuition, and is worn by those who rely on their instincts to tackle problems. It encompasses an emotional response to the situation, a factor that holds equal importance in dispute resolution. When a mediator seeks to understand the emotional state of the disputing parties, he will prompt them to wear a red hat.</a:t>
            </a:r>
          </a:p>
          <a:p>
            <a:pPr marL="0" indent="0">
              <a:buFont typeface="Arial" panose="020B0604020202020204" pitchFamily="34" charset="0"/>
              <a:buNone/>
            </a:pPr>
            <a:r>
              <a:rPr lang="en-US" sz="1800" dirty="0">
                <a:latin typeface="Calibri" panose="020F0502020204030204" pitchFamily="34" charset="0"/>
                <a:cs typeface="Calibri" panose="020F0502020204030204" pitchFamily="34" charset="0"/>
              </a:rPr>
              <a:t>3. </a:t>
            </a:r>
            <a:r>
              <a:rPr lang="en-US" sz="1800" b="1" dirty="0">
                <a:latin typeface="Calibri" panose="020F0502020204030204" pitchFamily="34" charset="0"/>
                <a:cs typeface="Calibri" panose="020F0502020204030204" pitchFamily="34" charset="0"/>
              </a:rPr>
              <a:t>Black hat</a:t>
            </a:r>
          </a:p>
          <a:p>
            <a:pPr marL="0" indent="0">
              <a:buFont typeface="Arial" panose="020B0604020202020204" pitchFamily="34" charset="0"/>
              <a:buNone/>
            </a:pPr>
            <a:r>
              <a:rPr lang="en-US" sz="1800" dirty="0">
                <a:latin typeface="Calibri" panose="020F0502020204030204" pitchFamily="34" charset="0"/>
                <a:cs typeface="Calibri" panose="020F0502020204030204" pitchFamily="34" charset="0"/>
              </a:rPr>
              <a:t>It is used to discover potential risks and downsides and is useful to determine solutions that are most practical and likely to work. It helps answer questions as to why something may not work. A mediator will ask the disputants to wear a black hat when he wants them to think of objective reasons as to why something cannot be done, could go wrong, or why they should be cautious. </a:t>
            </a:r>
          </a:p>
          <a:p>
            <a:pPr marL="0" indent="0">
              <a:buFont typeface="Arial" panose="020B0604020202020204" pitchFamily="34" charset="0"/>
              <a:buNone/>
            </a:pPr>
            <a:endParaRPr 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37141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Hat on a stick">
            <a:extLst>
              <a:ext uri="{FF2B5EF4-FFF2-40B4-BE49-F238E27FC236}">
                <a16:creationId xmlns:a16="http://schemas.microsoft.com/office/drawing/2014/main" id="{17A4D201-D6A8-3BAF-02CE-8EA5DB9EA7EB}"/>
              </a:ext>
            </a:extLst>
          </p:cNvPr>
          <p:cNvPicPr>
            <a:picLocks noChangeAspect="1"/>
          </p:cNvPicPr>
          <p:nvPr/>
        </p:nvPicPr>
        <p:blipFill>
          <a:blip r:embed="rId4"/>
          <a:srcRect r="5882" b="-1"/>
          <a:stretch/>
        </p:blipFill>
        <p:spPr>
          <a:xfrm>
            <a:off x="0" y="-1"/>
            <a:ext cx="6583680" cy="6274192"/>
          </a:xfrm>
          <a:prstGeom prst="rect">
            <a:avLst/>
          </a:prstGeom>
          <a:gradFill flip="none" rotWithShape="1">
            <a:gsLst>
              <a:gs pos="5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p:spPr>
      </p:pic>
      <p:sp>
        <p:nvSpPr>
          <p:cNvPr id="4" name="Content Placeholder 2"/>
          <p:cNvSpPr txBox="1">
            <a:spLocks/>
          </p:cNvSpPr>
          <p:nvPr/>
        </p:nvSpPr>
        <p:spPr>
          <a:xfrm>
            <a:off x="6583681" y="-1"/>
            <a:ext cx="5416062" cy="46282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latin typeface="Calibri" panose="020F0502020204030204" pitchFamily="34" charset="0"/>
                <a:cs typeface="Calibri" panose="020F0502020204030204" pitchFamily="34" charset="0"/>
              </a:rPr>
              <a:t>4. </a:t>
            </a:r>
            <a:r>
              <a:rPr lang="en-US" sz="1800" b="1" dirty="0">
                <a:latin typeface="Calibri" panose="020F0502020204030204" pitchFamily="34" charset="0"/>
                <a:cs typeface="Calibri" panose="020F0502020204030204" pitchFamily="34" charset="0"/>
              </a:rPr>
              <a:t>Yellow hat</a:t>
            </a:r>
          </a:p>
          <a:p>
            <a:pPr marL="0" indent="0">
              <a:buNone/>
            </a:pPr>
            <a:r>
              <a:rPr lang="en-US" sz="1800" dirty="0">
                <a:latin typeface="Calibri" panose="020F0502020204030204" pitchFamily="34" charset="0"/>
                <a:cs typeface="Calibri" panose="020F0502020204030204" pitchFamily="34" charset="0"/>
              </a:rPr>
              <a:t>It is used to look at the situation from the most positive aspect possible. It symbolizes brightness and optimism. It encourages positive thinking, kindles hope and draws the thinker close to putting ideas into use and makes parties to look for values to the proposals offered.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sysClr val="windowText" lastClr="000000"/>
                </a:solidFill>
                <a:effectLst/>
                <a:uLnTx/>
                <a:uFillTx/>
              </a:rPr>
              <a:t>5</a:t>
            </a:r>
            <a:r>
              <a:rPr kumimoji="0" lang="en-US" sz="1800" b="0" i="0" u="none" strike="noStrike" kern="1200" cap="none" spc="0" normalizeH="0" baseline="0" noProof="0" dirty="0">
                <a:ln>
                  <a:noFill/>
                </a:ln>
                <a:solidFill>
                  <a:sysClr val="windowText" lastClr="000000"/>
                </a:solidFill>
                <a:effectLst/>
                <a:uLnTx/>
                <a:uFillTx/>
              </a:rPr>
              <a:t>. </a:t>
            </a:r>
            <a:r>
              <a:rPr kumimoji="0" lang="en-US" sz="1800" b="1" i="0" u="none" strike="noStrike" kern="1200" cap="none" spc="0" normalizeH="0" baseline="0" noProof="0" dirty="0">
                <a:ln>
                  <a:noFill/>
                </a:ln>
                <a:solidFill>
                  <a:sysClr val="windowText" lastClr="000000"/>
                </a:solidFill>
                <a:effectLst/>
                <a:uLnTx/>
                <a:uFillTx/>
              </a:rPr>
              <a:t>Green hat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ysClr val="windowText" lastClr="000000"/>
                </a:solidFill>
                <a:effectLst/>
                <a:uLnTx/>
                <a:uFillTx/>
              </a:rPr>
              <a:t>This is a creative hat, also called the energy hat. When worn, it focuses on possibilities, alternatives, and new ideas. Parties to a dispute use it to create new ideas. When a mediator asks the parties to think of new ideas, options, and explanations or to see the problem from a different perspective, he is basically asking them to wear the green hat.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ysClr val="windowText" lastClr="000000"/>
                </a:solidFill>
                <a:effectLst/>
                <a:uLnTx/>
                <a:uFillTx/>
              </a:rPr>
              <a:t>6. </a:t>
            </a:r>
            <a:r>
              <a:rPr kumimoji="0" lang="en-US" sz="1800" b="1" i="0" u="none" strike="noStrike" kern="1200" cap="none" spc="0" normalizeH="0" baseline="0" noProof="0" dirty="0">
                <a:ln>
                  <a:noFill/>
                </a:ln>
                <a:solidFill>
                  <a:sysClr val="windowText" lastClr="000000"/>
                </a:solidFill>
                <a:effectLst/>
                <a:uLnTx/>
                <a:uFillTx/>
              </a:rPr>
              <a:t>Blue hat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sysClr val="windowText" lastClr="000000"/>
                </a:solidFill>
                <a:effectLst/>
                <a:uLnTx/>
                <a:uFillTx/>
              </a:rPr>
              <a:t>It </a:t>
            </a:r>
            <a:r>
              <a:rPr kumimoji="0" lang="en-US" sz="1800" b="0" i="0" u="none" strike="noStrike" kern="1200" cap="none" spc="0" normalizeH="0" baseline="0" noProof="0" dirty="0">
                <a:ln>
                  <a:noFill/>
                </a:ln>
                <a:solidFill>
                  <a:sysClr val="windowText" lastClr="000000"/>
                </a:solidFill>
                <a:effectLst/>
                <a:uLnTx/>
                <a:uFillTx/>
              </a:rPr>
              <a:t>is used to manage the thinking process or to see the bigger picture. When used, it also indicates coolness. </a:t>
            </a:r>
            <a:r>
              <a:rPr kumimoji="0" lang="en-US" sz="1800" b="0" i="0" u="none" strike="noStrike" kern="1200" cap="none" spc="0" normalizeH="0" baseline="0" noProof="0" dirty="0" smtClean="0">
                <a:ln>
                  <a:noFill/>
                </a:ln>
                <a:solidFill>
                  <a:sysClr val="windowText" lastClr="000000"/>
                </a:solidFill>
                <a:effectLst/>
                <a:uLnTx/>
                <a:uFillTx/>
              </a:rPr>
              <a:t>Visualize </a:t>
            </a:r>
            <a:r>
              <a:rPr kumimoji="0" lang="en-US" sz="1800" b="0" i="0" u="none" strike="noStrike" kern="1200" cap="none" spc="0" normalizeH="0" baseline="0" noProof="0" dirty="0">
                <a:ln>
                  <a:noFill/>
                </a:ln>
                <a:solidFill>
                  <a:sysClr val="windowText" lastClr="000000"/>
                </a:solidFill>
                <a:effectLst/>
                <a:uLnTx/>
                <a:uFillTx/>
              </a:rPr>
              <a:t>the blue hat by considering an overview from the sky above. It provides an aerial view of the problem. It is the main hat and is mainly </a:t>
            </a:r>
            <a:r>
              <a:rPr kumimoji="0" lang="en-US" sz="1800" b="1" i="0" u="none" strike="noStrike" kern="1200" cap="none" spc="0" normalizeH="0" baseline="0" noProof="0" dirty="0">
                <a:ln>
                  <a:noFill/>
                </a:ln>
                <a:solidFill>
                  <a:sysClr val="windowText" lastClr="000000"/>
                </a:solidFill>
                <a:effectLst/>
                <a:uLnTx/>
                <a:uFillTx/>
              </a:rPr>
              <a:t>worn by the mediator himself.</a:t>
            </a:r>
          </a:p>
        </p:txBody>
      </p:sp>
    </p:spTree>
    <p:extLst>
      <p:ext uri="{BB962C8B-B14F-4D97-AF65-F5344CB8AC3E}">
        <p14:creationId xmlns:p14="http://schemas.microsoft.com/office/powerpoint/2010/main" val="28200618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Calibri" panose="020F0502020204030204" pitchFamily="34" charset="0"/>
                <a:cs typeface="Calibri" panose="020F0502020204030204" pitchFamily="34" charset="0"/>
              </a:rPr>
              <a:t>SUMMARY OF THE THINKING HATS</a:t>
            </a:r>
          </a:p>
        </p:txBody>
      </p:sp>
      <p:graphicFrame>
        <p:nvGraphicFramePr>
          <p:cNvPr id="4" name="Content Placeholder 2">
            <a:extLst>
              <a:ext uri="{FF2B5EF4-FFF2-40B4-BE49-F238E27FC236}">
                <a16:creationId xmlns:a16="http://schemas.microsoft.com/office/drawing/2014/main" id="{D0A07B3A-AFF0-7A4E-DA80-69B2AAE25A8A}"/>
              </a:ext>
            </a:extLst>
          </p:cNvPr>
          <p:cNvGraphicFramePr>
            <a:graphicFrameLocks/>
          </p:cNvGraphicFramePr>
          <p:nvPr>
            <p:extLst>
              <p:ext uri="{D42A27DB-BD31-4B8C-83A1-F6EECF244321}">
                <p14:modId xmlns:p14="http://schemas.microsoft.com/office/powerpoint/2010/main" val="5069066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114375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Smiling tattooed man with bun">
            <a:extLst>
              <a:ext uri="{FF2B5EF4-FFF2-40B4-BE49-F238E27FC236}">
                <a16:creationId xmlns:a16="http://schemas.microsoft.com/office/drawing/2014/main" id="{4C45F4BB-496B-68BC-F414-0EFE031A394C}"/>
              </a:ext>
            </a:extLst>
          </p:cNvPr>
          <p:cNvPicPr>
            <a:picLocks noChangeAspect="1"/>
          </p:cNvPicPr>
          <p:nvPr/>
        </p:nvPicPr>
        <p:blipFill>
          <a:blip r:embed="rId4">
            <a:extLst>
              <a:ext uri="{28A0092B-C50C-407E-A947-70E740481C1C}">
                <a14:useLocalDpi xmlns:a14="http://schemas.microsoft.com/office/drawing/2010/main" val="0"/>
              </a:ext>
            </a:extLst>
          </a:blip>
          <a:srcRect l="15774" r="1727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itle 1"/>
          <p:cNvSpPr txBox="1">
            <a:spLocks/>
          </p:cNvSpPr>
          <p:nvPr/>
        </p:nvSpPr>
        <p:spPr>
          <a:xfrm>
            <a:off x="640080" y="325369"/>
            <a:ext cx="4368602" cy="19568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600" b="1" dirty="0">
                <a:latin typeface="Calibri" panose="020F0502020204030204" pitchFamily="34" charset="0"/>
                <a:cs typeface="Calibri" panose="020F0502020204030204" pitchFamily="34" charset="0"/>
              </a:rPr>
              <a:t>CONCLUSION</a:t>
            </a:r>
          </a:p>
        </p:txBody>
      </p:sp>
      <p:sp>
        <p:nvSpPr>
          <p:cNvPr id="5" name="Content Placeholder 2"/>
          <p:cNvSpPr txBox="1">
            <a:spLocks/>
          </p:cNvSpPr>
          <p:nvPr/>
        </p:nvSpPr>
        <p:spPr>
          <a:xfrm>
            <a:off x="640080" y="2507138"/>
            <a:ext cx="4243589" cy="35411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Char char="v"/>
            </a:pPr>
            <a:r>
              <a:rPr lang="en-US" sz="2000" dirty="0">
                <a:cs typeface="Calibri" panose="020F0502020204030204" pitchFamily="34" charset="0"/>
              </a:rPr>
              <a:t>Effective mediation means that at the end of the process, the disputants have resolved their problems with the mediator as a neutral party. Not every mediation is successful or even effective.</a:t>
            </a:r>
          </a:p>
          <a:p>
            <a:pPr>
              <a:buFont typeface="Wingdings" pitchFamily="2" charset="2"/>
              <a:buChar char="v"/>
            </a:pPr>
            <a:r>
              <a:rPr lang="en-US" sz="2000" dirty="0">
                <a:cs typeface="Calibri" panose="020F0502020204030204" pitchFamily="34" charset="0"/>
              </a:rPr>
              <a:t>Therefore, we must intentionally apply the right skills and techniques essential to resolving the conflict.</a:t>
            </a:r>
          </a:p>
          <a:p>
            <a:endParaRPr lang="en-US" sz="2000" dirty="0">
              <a:cs typeface="Calibri" panose="020F0502020204030204" pitchFamily="34" charset="0"/>
            </a:endParaRPr>
          </a:p>
          <a:p>
            <a:pPr marL="0" indent="0">
              <a:buFont typeface="Arial" panose="020B0604020202020204" pitchFamily="34" charset="0"/>
              <a:buNone/>
            </a:pPr>
            <a:endParaRPr lang="en-US" sz="2000" dirty="0">
              <a:cs typeface="Calibri" panose="020F0502020204030204" pitchFamily="34" charset="0"/>
            </a:endParaRPr>
          </a:p>
        </p:txBody>
      </p:sp>
    </p:spTree>
    <p:extLst>
      <p:ext uri="{BB962C8B-B14F-4D97-AF65-F5344CB8AC3E}">
        <p14:creationId xmlns:p14="http://schemas.microsoft.com/office/powerpoint/2010/main" val="39272538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015D1B9-67BB-DC4C-2D18-B61FFA25C54C}"/>
              </a:ext>
            </a:extLst>
          </p:cNvPr>
          <p:cNvSpPr txBox="1">
            <a:spLocks/>
          </p:cNvSpPr>
          <p:nvPr/>
        </p:nvSpPr>
        <p:spPr>
          <a:xfrm>
            <a:off x="838199" y="-64032"/>
            <a:ext cx="10515600" cy="10219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G" b="1" dirty="0">
                <a:latin typeface="+mn-lt"/>
              </a:rPr>
              <a:t>OVERVIEW OF THE LAW</a:t>
            </a:r>
            <a:endParaRPr lang="en-UG" dirty="0">
              <a:latin typeface="+mn-lt"/>
            </a:endParaRPr>
          </a:p>
        </p:txBody>
      </p:sp>
      <p:graphicFrame>
        <p:nvGraphicFramePr>
          <p:cNvPr id="4" name="Content Placeholder 3">
            <a:extLst>
              <a:ext uri="{FF2B5EF4-FFF2-40B4-BE49-F238E27FC236}">
                <a16:creationId xmlns:a16="http://schemas.microsoft.com/office/drawing/2014/main" id="{97713267-3898-C8FF-0034-0334B84757A8}"/>
              </a:ext>
            </a:extLst>
          </p:cNvPr>
          <p:cNvGraphicFramePr>
            <a:graphicFrameLocks/>
          </p:cNvGraphicFramePr>
          <p:nvPr>
            <p:extLst>
              <p:ext uri="{D42A27DB-BD31-4B8C-83A1-F6EECF244321}">
                <p14:modId xmlns:p14="http://schemas.microsoft.com/office/powerpoint/2010/main" val="188437703"/>
              </p:ext>
            </p:extLst>
          </p:nvPr>
        </p:nvGraphicFramePr>
        <p:xfrm>
          <a:off x="580463" y="769257"/>
          <a:ext cx="11031071" cy="54415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432865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86C07D7-7E82-092F-5363-9527DAEE6B1B}"/>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G" b="1" dirty="0">
                <a:latin typeface="+mn-lt"/>
              </a:rPr>
              <a:t>MEDIATION BEFORE TAX APPEALS TRIBUNAL</a:t>
            </a:r>
          </a:p>
        </p:txBody>
      </p:sp>
      <p:graphicFrame>
        <p:nvGraphicFramePr>
          <p:cNvPr id="4" name="Content Placeholder 3">
            <a:extLst>
              <a:ext uri="{FF2B5EF4-FFF2-40B4-BE49-F238E27FC236}">
                <a16:creationId xmlns:a16="http://schemas.microsoft.com/office/drawing/2014/main" id="{1C3B40D2-7B1B-B9CD-532F-A59016C0154A}"/>
              </a:ext>
            </a:extLst>
          </p:cNvPr>
          <p:cNvGraphicFramePr>
            <a:graphicFrameLocks/>
          </p:cNvGraphicFramePr>
          <p:nvPr>
            <p:extLst>
              <p:ext uri="{D42A27DB-BD31-4B8C-83A1-F6EECF244321}">
                <p14:modId xmlns:p14="http://schemas.microsoft.com/office/powerpoint/2010/main" val="373167454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250913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C193AD-3AF6-0639-B0D0-F68D1C0727D2}"/>
              </a:ext>
            </a:extLst>
          </p:cNvPr>
          <p:cNvSpPr txBox="1">
            <a:spLocks/>
          </p:cNvSpPr>
          <p:nvPr/>
        </p:nvSpPr>
        <p:spPr>
          <a:xfrm>
            <a:off x="228600" y="0"/>
            <a:ext cx="11506200" cy="10712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G" b="1" dirty="0">
                <a:latin typeface="+mn-lt"/>
              </a:rPr>
              <a:t>IMPORTANCE OF MEDIATION TO URA </a:t>
            </a:r>
          </a:p>
        </p:txBody>
      </p:sp>
      <p:graphicFrame>
        <p:nvGraphicFramePr>
          <p:cNvPr id="4" name="Content Placeholder 3">
            <a:extLst>
              <a:ext uri="{FF2B5EF4-FFF2-40B4-BE49-F238E27FC236}">
                <a16:creationId xmlns:a16="http://schemas.microsoft.com/office/drawing/2014/main" id="{BE539794-2C78-1252-F07A-F99224189162}"/>
              </a:ext>
            </a:extLst>
          </p:cNvPr>
          <p:cNvGraphicFramePr>
            <a:graphicFrameLocks/>
          </p:cNvGraphicFramePr>
          <p:nvPr>
            <p:extLst>
              <p:ext uri="{D42A27DB-BD31-4B8C-83A1-F6EECF244321}">
                <p14:modId xmlns:p14="http://schemas.microsoft.com/office/powerpoint/2010/main" val="427065125"/>
              </p:ext>
            </p:extLst>
          </p:nvPr>
        </p:nvGraphicFramePr>
        <p:xfrm>
          <a:off x="838200" y="974812"/>
          <a:ext cx="10515600" cy="52145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75232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B167AA74-05A4-49DA-8FBA-A96ACE4F7BDE}"/>
              </a:ext>
            </a:extLst>
          </p:cNvPr>
          <p:cNvSpPr txBox="1"/>
          <p:nvPr/>
        </p:nvSpPr>
        <p:spPr>
          <a:xfrm>
            <a:off x="548741" y="659638"/>
            <a:ext cx="9306560" cy="566822"/>
          </a:xfrm>
          <a:prstGeom prst="rect">
            <a:avLst/>
          </a:prstGeom>
        </p:spPr>
        <p:txBody>
          <a:bodyPr vert="horz" wrap="square" lIns="0" tIns="12700" rIns="0" bIns="0" rtlCol="0">
            <a:spAutoFit/>
          </a:bodyPr>
          <a:lstStyle/>
          <a:p>
            <a:pPr marL="12700">
              <a:spcBef>
                <a:spcPts val="100"/>
              </a:spcBef>
            </a:pPr>
            <a:r>
              <a:rPr sz="3600" kern="0" spc="-25" dirty="0">
                <a:solidFill>
                  <a:srgbClr val="FF0066"/>
                </a:solidFill>
                <a:ea typeface="Cambria" panose="02040503050406030204" pitchFamily="18" charset="0"/>
                <a:cs typeface="Corbel"/>
              </a:rPr>
              <a:t>WHAT</a:t>
            </a:r>
            <a:r>
              <a:rPr sz="3600" kern="0" spc="-75" dirty="0">
                <a:solidFill>
                  <a:srgbClr val="FF0066"/>
                </a:solidFill>
                <a:ea typeface="Cambria" panose="02040503050406030204" pitchFamily="18" charset="0"/>
                <a:cs typeface="Corbel"/>
              </a:rPr>
              <a:t> </a:t>
            </a:r>
            <a:r>
              <a:rPr sz="3600" kern="0" spc="-10" dirty="0">
                <a:solidFill>
                  <a:srgbClr val="FF0066"/>
                </a:solidFill>
                <a:ea typeface="Cambria" panose="02040503050406030204" pitchFamily="18" charset="0"/>
                <a:cs typeface="Corbel"/>
              </a:rPr>
              <a:t>IS</a:t>
            </a:r>
            <a:r>
              <a:rPr sz="3600" kern="0" spc="-170" dirty="0">
                <a:solidFill>
                  <a:srgbClr val="FF0066"/>
                </a:solidFill>
                <a:ea typeface="Cambria" panose="02040503050406030204" pitchFamily="18" charset="0"/>
                <a:cs typeface="Corbel"/>
              </a:rPr>
              <a:t> </a:t>
            </a:r>
            <a:r>
              <a:rPr sz="3600" kern="0" spc="-80" dirty="0">
                <a:solidFill>
                  <a:srgbClr val="FF0066"/>
                </a:solidFill>
                <a:ea typeface="Cambria" panose="02040503050406030204" pitchFamily="18" charset="0"/>
                <a:cs typeface="Corbel"/>
              </a:rPr>
              <a:t>ALTERNATIVE</a:t>
            </a:r>
            <a:r>
              <a:rPr sz="3600" kern="0" spc="-55" dirty="0">
                <a:solidFill>
                  <a:srgbClr val="FF0066"/>
                </a:solidFill>
                <a:ea typeface="Cambria" panose="02040503050406030204" pitchFamily="18" charset="0"/>
                <a:cs typeface="Corbel"/>
              </a:rPr>
              <a:t> </a:t>
            </a:r>
            <a:r>
              <a:rPr sz="3600" kern="0" dirty="0">
                <a:solidFill>
                  <a:srgbClr val="FF0066"/>
                </a:solidFill>
                <a:ea typeface="Cambria" panose="02040503050406030204" pitchFamily="18" charset="0"/>
                <a:cs typeface="Corbel"/>
              </a:rPr>
              <a:t>DISPUTE</a:t>
            </a:r>
            <a:r>
              <a:rPr sz="3600" kern="0" spc="-35" dirty="0">
                <a:solidFill>
                  <a:srgbClr val="FF0066"/>
                </a:solidFill>
                <a:ea typeface="Cambria" panose="02040503050406030204" pitchFamily="18" charset="0"/>
                <a:cs typeface="Corbel"/>
              </a:rPr>
              <a:t> </a:t>
            </a:r>
            <a:r>
              <a:rPr sz="3600" kern="0" spc="-10" dirty="0">
                <a:solidFill>
                  <a:srgbClr val="FF0066"/>
                </a:solidFill>
                <a:ea typeface="Cambria" panose="02040503050406030204" pitchFamily="18" charset="0"/>
                <a:cs typeface="Corbel"/>
              </a:rPr>
              <a:t>RESOLUTION?</a:t>
            </a:r>
            <a:endParaRPr sz="3600" kern="0" dirty="0">
              <a:solidFill>
                <a:sysClr val="windowText" lastClr="000000"/>
              </a:solidFill>
              <a:ea typeface="Cambria" panose="02040503050406030204" pitchFamily="18" charset="0"/>
              <a:cs typeface="Corbel"/>
            </a:endParaRPr>
          </a:p>
        </p:txBody>
      </p:sp>
      <p:sp>
        <p:nvSpPr>
          <p:cNvPr id="4" name="object 2">
            <a:extLst>
              <a:ext uri="{FF2B5EF4-FFF2-40B4-BE49-F238E27FC236}">
                <a16:creationId xmlns:a16="http://schemas.microsoft.com/office/drawing/2014/main" id="{83DBF3C8-BD57-4BED-BC22-15CDF69125B5}"/>
              </a:ext>
            </a:extLst>
          </p:cNvPr>
          <p:cNvSpPr txBox="1"/>
          <p:nvPr/>
        </p:nvSpPr>
        <p:spPr>
          <a:xfrm>
            <a:off x="548741" y="1470101"/>
            <a:ext cx="8869680" cy="1002665"/>
          </a:xfrm>
          <a:prstGeom prst="rect">
            <a:avLst/>
          </a:prstGeom>
        </p:spPr>
        <p:txBody>
          <a:bodyPr vert="horz" wrap="square" lIns="0" tIns="13335" rIns="0" bIns="0" rtlCol="0">
            <a:spAutoFit/>
          </a:bodyPr>
          <a:lstStyle/>
          <a:p>
            <a:pPr marL="12700" marR="5080">
              <a:spcBef>
                <a:spcPts val="105"/>
              </a:spcBef>
            </a:pPr>
            <a:r>
              <a:rPr lang="en-GB" sz="3200" kern="0" dirty="0" smtClean="0">
                <a:ea typeface="Cambria" panose="02040503050406030204" pitchFamily="18" charset="0"/>
                <a:cs typeface="Corbel"/>
              </a:rPr>
              <a:t>Alternative Dispute Resolution (</a:t>
            </a:r>
            <a:r>
              <a:rPr sz="3200" kern="0" dirty="0" smtClean="0">
                <a:ea typeface="Cambria" panose="02040503050406030204" pitchFamily="18" charset="0"/>
                <a:cs typeface="Corbel"/>
              </a:rPr>
              <a:t>ADR</a:t>
            </a:r>
            <a:r>
              <a:rPr lang="en-GB" sz="3200" kern="0" dirty="0" smtClean="0">
                <a:ea typeface="Cambria" panose="02040503050406030204" pitchFamily="18" charset="0"/>
                <a:cs typeface="Corbel"/>
              </a:rPr>
              <a:t>)</a:t>
            </a:r>
            <a:r>
              <a:rPr sz="3200" kern="0" spc="100" dirty="0" smtClean="0">
                <a:ea typeface="Cambria" panose="02040503050406030204" pitchFamily="18" charset="0"/>
                <a:cs typeface="Corbel"/>
              </a:rPr>
              <a:t> </a:t>
            </a:r>
            <a:r>
              <a:rPr sz="3200" kern="0" dirty="0">
                <a:ea typeface="Cambria" panose="02040503050406030204" pitchFamily="18" charset="0"/>
                <a:cs typeface="Corbel"/>
              </a:rPr>
              <a:t>is</a:t>
            </a:r>
            <a:r>
              <a:rPr sz="3200" kern="0" spc="114" dirty="0">
                <a:ea typeface="Cambria" panose="02040503050406030204" pitchFamily="18" charset="0"/>
                <a:cs typeface="Corbel"/>
              </a:rPr>
              <a:t> </a:t>
            </a:r>
            <a:r>
              <a:rPr sz="3200" kern="0" dirty="0">
                <a:ea typeface="Cambria" panose="02040503050406030204" pitchFamily="18" charset="0"/>
                <a:cs typeface="Corbel"/>
              </a:rPr>
              <a:t>any</a:t>
            </a:r>
            <a:r>
              <a:rPr sz="3200" kern="0" spc="125" dirty="0">
                <a:ea typeface="Cambria" panose="02040503050406030204" pitchFamily="18" charset="0"/>
                <a:cs typeface="Corbel"/>
              </a:rPr>
              <a:t> </a:t>
            </a:r>
            <a:r>
              <a:rPr sz="3200" kern="0" dirty="0">
                <a:ea typeface="Cambria" panose="02040503050406030204" pitchFamily="18" charset="0"/>
                <a:cs typeface="Corbel"/>
              </a:rPr>
              <a:t>means</a:t>
            </a:r>
            <a:r>
              <a:rPr sz="3200" kern="0" spc="80" dirty="0">
                <a:ea typeface="Cambria" panose="02040503050406030204" pitchFamily="18" charset="0"/>
                <a:cs typeface="Corbel"/>
              </a:rPr>
              <a:t> </a:t>
            </a:r>
            <a:r>
              <a:rPr sz="3200" kern="0" dirty="0">
                <a:ea typeface="Cambria" panose="02040503050406030204" pitchFamily="18" charset="0"/>
                <a:cs typeface="Corbel"/>
              </a:rPr>
              <a:t>of</a:t>
            </a:r>
            <a:r>
              <a:rPr sz="3200" kern="0" spc="120" dirty="0">
                <a:ea typeface="Cambria" panose="02040503050406030204" pitchFamily="18" charset="0"/>
                <a:cs typeface="Corbel"/>
              </a:rPr>
              <a:t> </a:t>
            </a:r>
            <a:r>
              <a:rPr sz="3200" kern="0" dirty="0">
                <a:ea typeface="Cambria" panose="02040503050406030204" pitchFamily="18" charset="0"/>
                <a:cs typeface="Corbel"/>
              </a:rPr>
              <a:t>settling</a:t>
            </a:r>
            <a:r>
              <a:rPr sz="3200" kern="0" spc="90" dirty="0">
                <a:ea typeface="Cambria" panose="02040503050406030204" pitchFamily="18" charset="0"/>
                <a:cs typeface="Corbel"/>
              </a:rPr>
              <a:t> </a:t>
            </a:r>
            <a:r>
              <a:rPr sz="3200" kern="0" dirty="0">
                <a:ea typeface="Cambria" panose="02040503050406030204" pitchFamily="18" charset="0"/>
                <a:cs typeface="Corbel"/>
              </a:rPr>
              <a:t>disputes</a:t>
            </a:r>
            <a:r>
              <a:rPr sz="3200" kern="0" spc="100" dirty="0">
                <a:ea typeface="Cambria" panose="02040503050406030204" pitchFamily="18" charset="0"/>
                <a:cs typeface="Corbel"/>
              </a:rPr>
              <a:t> </a:t>
            </a:r>
            <a:r>
              <a:rPr sz="3200" kern="0" dirty="0">
                <a:ea typeface="Cambria" panose="02040503050406030204" pitchFamily="18" charset="0"/>
                <a:cs typeface="Corbel"/>
              </a:rPr>
              <a:t>outside</a:t>
            </a:r>
            <a:r>
              <a:rPr sz="3200" kern="0" spc="70" dirty="0">
                <a:ea typeface="Cambria" panose="02040503050406030204" pitchFamily="18" charset="0"/>
                <a:cs typeface="Corbel"/>
              </a:rPr>
              <a:t> </a:t>
            </a:r>
            <a:r>
              <a:rPr sz="3200" kern="0" dirty="0">
                <a:ea typeface="Cambria" panose="02040503050406030204" pitchFamily="18" charset="0"/>
                <a:cs typeface="Corbel"/>
              </a:rPr>
              <a:t>of</a:t>
            </a:r>
            <a:r>
              <a:rPr sz="3200" kern="0" spc="120" dirty="0">
                <a:ea typeface="Cambria" panose="02040503050406030204" pitchFamily="18" charset="0"/>
                <a:cs typeface="Corbel"/>
              </a:rPr>
              <a:t> </a:t>
            </a:r>
            <a:r>
              <a:rPr sz="3200" kern="0" spc="-25" dirty="0">
                <a:ea typeface="Cambria" panose="02040503050406030204" pitchFamily="18" charset="0"/>
                <a:cs typeface="Corbel"/>
              </a:rPr>
              <a:t>the </a:t>
            </a:r>
            <a:r>
              <a:rPr sz="3200" kern="0" spc="-10" dirty="0">
                <a:ea typeface="Cambria" panose="02040503050406030204" pitchFamily="18" charset="0"/>
                <a:cs typeface="Corbel"/>
              </a:rPr>
              <a:t>courtroom.</a:t>
            </a:r>
            <a:endParaRPr sz="3200" kern="0" dirty="0">
              <a:ea typeface="Cambria" panose="02040503050406030204" pitchFamily="18" charset="0"/>
              <a:cs typeface="Corbel"/>
            </a:endParaRPr>
          </a:p>
        </p:txBody>
      </p:sp>
      <p:pic>
        <p:nvPicPr>
          <p:cNvPr id="5" name="object 4">
            <a:extLst>
              <a:ext uri="{FF2B5EF4-FFF2-40B4-BE49-F238E27FC236}">
                <a16:creationId xmlns:a16="http://schemas.microsoft.com/office/drawing/2014/main" id="{C00018C2-6D96-4B39-A62C-9FA078221F4A}"/>
              </a:ext>
            </a:extLst>
          </p:cNvPr>
          <p:cNvPicPr/>
          <p:nvPr/>
        </p:nvPicPr>
        <p:blipFill>
          <a:blip r:embed="rId4" cstate="print">
            <a:extLst>
              <a:ext uri="{BEBA8EAE-BF5A-486C-A8C5-ECC9F3942E4B}">
                <a14:imgProps xmlns:a14="http://schemas.microsoft.com/office/drawing/2010/main">
                  <a14:imgLayer r:embed="rId5">
                    <a14:imgEffect>
                      <a14:colorTemperature colorTemp="5900"/>
                    </a14:imgEffect>
                    <a14:imgEffect>
                      <a14:saturation sat="84000"/>
                    </a14:imgEffect>
                  </a14:imgLayer>
                </a14:imgProps>
              </a:ext>
            </a:extLst>
          </a:blip>
          <a:stretch>
            <a:fillRect/>
          </a:stretch>
        </p:blipFill>
        <p:spPr>
          <a:xfrm>
            <a:off x="3183001" y="2472766"/>
            <a:ext cx="5825998" cy="3448557"/>
          </a:xfrm>
          <a:prstGeom prst="rect">
            <a:avLst/>
          </a:prstGeom>
        </p:spPr>
      </p:pic>
    </p:spTree>
    <p:extLst>
      <p:ext uri="{BB962C8B-B14F-4D97-AF65-F5344CB8AC3E}">
        <p14:creationId xmlns:p14="http://schemas.microsoft.com/office/powerpoint/2010/main" val="30061241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EE6B6C7-B94C-60CC-CC36-C85825C90F55}"/>
              </a:ext>
            </a:extLst>
          </p:cNvPr>
          <p:cNvSpPr txBox="1">
            <a:spLocks/>
          </p:cNvSpPr>
          <p:nvPr/>
        </p:nvSpPr>
        <p:spPr>
          <a:xfrm>
            <a:off x="838200" y="111211"/>
            <a:ext cx="10515600" cy="9638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G" b="1" dirty="0">
                <a:latin typeface="+mn-lt"/>
              </a:rPr>
              <a:t>C</a:t>
            </a:r>
            <a:r>
              <a:rPr lang="en-GB" b="1" dirty="0">
                <a:latin typeface="+mn-lt"/>
              </a:rPr>
              <a:t>o</a:t>
            </a:r>
            <a:r>
              <a:rPr lang="en-UG" b="1" dirty="0">
                <a:latin typeface="+mn-lt"/>
              </a:rPr>
              <a:t>nt.</a:t>
            </a:r>
          </a:p>
        </p:txBody>
      </p:sp>
      <p:graphicFrame>
        <p:nvGraphicFramePr>
          <p:cNvPr id="4" name="Content Placeholder 3">
            <a:extLst>
              <a:ext uri="{FF2B5EF4-FFF2-40B4-BE49-F238E27FC236}">
                <a16:creationId xmlns:a16="http://schemas.microsoft.com/office/drawing/2014/main" id="{D7A64670-728A-F778-3797-1D82A24D75BF}"/>
              </a:ext>
            </a:extLst>
          </p:cNvPr>
          <p:cNvGraphicFramePr>
            <a:graphicFrameLocks/>
          </p:cNvGraphicFramePr>
          <p:nvPr>
            <p:extLst>
              <p:ext uri="{D42A27DB-BD31-4B8C-83A1-F6EECF244321}">
                <p14:modId xmlns:p14="http://schemas.microsoft.com/office/powerpoint/2010/main" val="3552413412"/>
              </p:ext>
            </p:extLst>
          </p:nvPr>
        </p:nvGraphicFramePr>
        <p:xfrm>
          <a:off x="838200" y="1210962"/>
          <a:ext cx="10515600" cy="49660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106122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14" descr="Thank You For Making The 2019 Tax Season Our Best Ever">
            <a:extLst>
              <a:ext uri="{FF2B5EF4-FFF2-40B4-BE49-F238E27FC236}">
                <a16:creationId xmlns:a16="http://schemas.microsoft.com/office/drawing/2014/main" id="{9A9CE627-4680-6DE1-D9D5-F4A3F8BCC0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4000" y="397061"/>
            <a:ext cx="8310825" cy="5530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45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F4B93DFF-626F-4073-A68E-E0CCEF95D53B}"/>
              </a:ext>
            </a:extLst>
          </p:cNvPr>
          <p:cNvSpPr txBox="1"/>
          <p:nvPr/>
        </p:nvSpPr>
        <p:spPr>
          <a:xfrm>
            <a:off x="548741" y="659638"/>
            <a:ext cx="9306560" cy="574040"/>
          </a:xfrm>
          <a:prstGeom prst="rect">
            <a:avLst/>
          </a:prstGeom>
        </p:spPr>
        <p:txBody>
          <a:bodyPr vert="horz" wrap="square" lIns="0" tIns="12700" rIns="0" bIns="0" rtlCol="0">
            <a:spAutoFit/>
          </a:bodyPr>
          <a:lstStyle/>
          <a:p>
            <a:pPr marL="12700">
              <a:spcBef>
                <a:spcPts val="100"/>
              </a:spcBef>
            </a:pPr>
            <a:r>
              <a:rPr sz="3600" kern="0" spc="-25" dirty="0">
                <a:solidFill>
                  <a:srgbClr val="FF0066"/>
                </a:solidFill>
                <a:latin typeface="Calibri" panose="020F0502020204030204" pitchFamily="34" charset="0"/>
                <a:cs typeface="Calibri" panose="020F0502020204030204" pitchFamily="34" charset="0"/>
              </a:rPr>
              <a:t>WHAT</a:t>
            </a:r>
            <a:r>
              <a:rPr sz="3600" kern="0" spc="-75" dirty="0">
                <a:solidFill>
                  <a:srgbClr val="FF0066"/>
                </a:solidFill>
                <a:latin typeface="Calibri" panose="020F0502020204030204" pitchFamily="34" charset="0"/>
                <a:cs typeface="Calibri" panose="020F0502020204030204" pitchFamily="34" charset="0"/>
              </a:rPr>
              <a:t> </a:t>
            </a:r>
            <a:r>
              <a:rPr sz="3600" kern="0" spc="-10" dirty="0">
                <a:solidFill>
                  <a:srgbClr val="FF0066"/>
                </a:solidFill>
                <a:latin typeface="Calibri" panose="020F0502020204030204" pitchFamily="34" charset="0"/>
                <a:cs typeface="Calibri" panose="020F0502020204030204" pitchFamily="34" charset="0"/>
              </a:rPr>
              <a:t>IS</a:t>
            </a:r>
            <a:r>
              <a:rPr sz="3600" kern="0" spc="-170" dirty="0">
                <a:solidFill>
                  <a:srgbClr val="FF0066"/>
                </a:solidFill>
                <a:latin typeface="Calibri" panose="020F0502020204030204" pitchFamily="34" charset="0"/>
                <a:cs typeface="Calibri" panose="020F0502020204030204" pitchFamily="34" charset="0"/>
              </a:rPr>
              <a:t> </a:t>
            </a:r>
            <a:r>
              <a:rPr sz="3600" kern="0" spc="-80" dirty="0">
                <a:solidFill>
                  <a:srgbClr val="FF0066"/>
                </a:solidFill>
                <a:latin typeface="Calibri" panose="020F0502020204030204" pitchFamily="34" charset="0"/>
                <a:cs typeface="Calibri" panose="020F0502020204030204" pitchFamily="34" charset="0"/>
              </a:rPr>
              <a:t>ALTERNATIVE</a:t>
            </a:r>
            <a:r>
              <a:rPr sz="3600" kern="0" spc="-55" dirty="0">
                <a:solidFill>
                  <a:srgbClr val="FF0066"/>
                </a:solidFill>
                <a:latin typeface="Calibri" panose="020F0502020204030204" pitchFamily="34" charset="0"/>
                <a:cs typeface="Calibri" panose="020F0502020204030204" pitchFamily="34" charset="0"/>
              </a:rPr>
              <a:t> </a:t>
            </a:r>
            <a:r>
              <a:rPr sz="3600" kern="0" dirty="0">
                <a:solidFill>
                  <a:srgbClr val="FF0066"/>
                </a:solidFill>
                <a:latin typeface="Calibri" panose="020F0502020204030204" pitchFamily="34" charset="0"/>
                <a:cs typeface="Calibri" panose="020F0502020204030204" pitchFamily="34" charset="0"/>
              </a:rPr>
              <a:t>DISPUTE</a:t>
            </a:r>
            <a:r>
              <a:rPr sz="3600" kern="0" spc="-35" dirty="0">
                <a:solidFill>
                  <a:srgbClr val="FF0066"/>
                </a:solidFill>
                <a:latin typeface="Calibri" panose="020F0502020204030204" pitchFamily="34" charset="0"/>
                <a:cs typeface="Calibri" panose="020F0502020204030204" pitchFamily="34" charset="0"/>
              </a:rPr>
              <a:t> </a:t>
            </a:r>
            <a:r>
              <a:rPr sz="3600" kern="0" spc="-10" dirty="0">
                <a:solidFill>
                  <a:srgbClr val="FF0066"/>
                </a:solidFill>
                <a:latin typeface="Calibri" panose="020F0502020204030204" pitchFamily="34" charset="0"/>
                <a:cs typeface="Calibri" panose="020F0502020204030204" pitchFamily="34" charset="0"/>
              </a:rPr>
              <a:t>RESOLUTION?</a:t>
            </a:r>
            <a:endParaRPr sz="3600" kern="0" dirty="0">
              <a:solidFill>
                <a:sysClr val="windowText" lastClr="000000"/>
              </a:solidFill>
              <a:latin typeface="Calibri" panose="020F0502020204030204" pitchFamily="34" charset="0"/>
              <a:cs typeface="Calibri" panose="020F0502020204030204" pitchFamily="34" charset="0"/>
            </a:endParaRPr>
          </a:p>
        </p:txBody>
      </p:sp>
      <p:sp>
        <p:nvSpPr>
          <p:cNvPr id="4" name="object 2">
            <a:extLst>
              <a:ext uri="{FF2B5EF4-FFF2-40B4-BE49-F238E27FC236}">
                <a16:creationId xmlns:a16="http://schemas.microsoft.com/office/drawing/2014/main" id="{FC6D7BBB-E527-4F6B-BA3E-6376CA09FE2B}"/>
              </a:ext>
            </a:extLst>
          </p:cNvPr>
          <p:cNvSpPr txBox="1"/>
          <p:nvPr/>
        </p:nvSpPr>
        <p:spPr>
          <a:xfrm>
            <a:off x="548741" y="1470101"/>
            <a:ext cx="8869680" cy="1490793"/>
          </a:xfrm>
          <a:prstGeom prst="rect">
            <a:avLst/>
          </a:prstGeom>
        </p:spPr>
        <p:txBody>
          <a:bodyPr vert="horz" wrap="square" lIns="0" tIns="13335" rIns="0" bIns="0" rtlCol="0">
            <a:spAutoFit/>
          </a:bodyPr>
          <a:lstStyle/>
          <a:p>
            <a:pPr marL="12700" marR="5080">
              <a:spcBef>
                <a:spcPts val="105"/>
              </a:spcBef>
            </a:pPr>
            <a:r>
              <a:rPr lang="en-US" sz="2400" kern="0" dirty="0">
                <a:latin typeface="Calibri" panose="020F0502020204030204" pitchFamily="34" charset="0"/>
                <a:cs typeface="Calibri" panose="020F0502020204030204" pitchFamily="34" charset="0"/>
              </a:rPr>
              <a:t>Voluntary facilitated process of settling tax disputes between a tax payer and the Commissioner where the tax payer is </a:t>
            </a:r>
            <a:r>
              <a:rPr lang="en-US" sz="2400" kern="0" dirty="0" err="1">
                <a:latin typeface="Calibri" panose="020F0502020204030204" pitchFamily="34" charset="0"/>
                <a:cs typeface="Calibri" panose="020F0502020204030204" pitchFamily="34" charset="0"/>
              </a:rPr>
              <a:t>disatified</a:t>
            </a:r>
            <a:r>
              <a:rPr lang="en-US" sz="2400" kern="0" dirty="0">
                <a:latin typeface="Calibri" panose="020F0502020204030204" pitchFamily="34" charset="0"/>
                <a:cs typeface="Calibri" panose="020F0502020204030204" pitchFamily="34" charset="0"/>
              </a:rPr>
              <a:t> with Commissioner’s decision. </a:t>
            </a:r>
            <a:r>
              <a:rPr lang="en-US" sz="2400" i="1" kern="0" dirty="0">
                <a:latin typeface="Calibri" panose="020F0502020204030204" pitchFamily="34" charset="0"/>
                <a:cs typeface="Calibri" panose="020F0502020204030204" pitchFamily="34" charset="0"/>
              </a:rPr>
              <a:t>R.2 Tax Procedure Code(Alternative Dispute Resolution Procedure) Regulations 2023 </a:t>
            </a:r>
            <a:endParaRPr sz="2400" i="1" kern="0" dirty="0">
              <a:latin typeface="Calibri" panose="020F0502020204030204" pitchFamily="34" charset="0"/>
              <a:cs typeface="Calibri" panose="020F0502020204030204" pitchFamily="34" charset="0"/>
            </a:endParaRPr>
          </a:p>
        </p:txBody>
      </p:sp>
      <p:pic>
        <p:nvPicPr>
          <p:cNvPr id="5" name="object 4">
            <a:extLst>
              <a:ext uri="{FF2B5EF4-FFF2-40B4-BE49-F238E27FC236}">
                <a16:creationId xmlns:a16="http://schemas.microsoft.com/office/drawing/2014/main" id="{16148919-F5E7-4356-BE96-37C1D1AB5DE8}"/>
              </a:ext>
            </a:extLst>
          </p:cNvPr>
          <p:cNvPicPr/>
          <p:nvPr/>
        </p:nvPicPr>
        <p:blipFill>
          <a:blip r:embed="rId4" cstate="print">
            <a:extLst>
              <a:ext uri="{BEBA8EAE-BF5A-486C-A8C5-ECC9F3942E4B}">
                <a14:imgProps xmlns:a14="http://schemas.microsoft.com/office/drawing/2010/main">
                  <a14:imgLayer r:embed="rId5">
                    <a14:imgEffect>
                      <a14:colorTemperature colorTemp="5900"/>
                    </a14:imgEffect>
                    <a14:imgEffect>
                      <a14:saturation sat="84000"/>
                    </a14:imgEffect>
                  </a14:imgLayer>
                </a14:imgProps>
              </a:ext>
            </a:extLst>
          </a:blip>
          <a:stretch>
            <a:fillRect/>
          </a:stretch>
        </p:blipFill>
        <p:spPr>
          <a:xfrm>
            <a:off x="5940488" y="2749805"/>
            <a:ext cx="5825998" cy="3448557"/>
          </a:xfrm>
          <a:prstGeom prst="rect">
            <a:avLst/>
          </a:prstGeom>
        </p:spPr>
      </p:pic>
    </p:spTree>
    <p:extLst>
      <p:ext uri="{BB962C8B-B14F-4D97-AF65-F5344CB8AC3E}">
        <p14:creationId xmlns:p14="http://schemas.microsoft.com/office/powerpoint/2010/main" val="3731379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object 2">
            <a:extLst>
              <a:ext uri="{FF2B5EF4-FFF2-40B4-BE49-F238E27FC236}">
                <a16:creationId xmlns:a16="http://schemas.microsoft.com/office/drawing/2014/main" id="{328A48E0-6562-4791-8DDB-DCA1A7CEA2DF}"/>
              </a:ext>
            </a:extLst>
          </p:cNvPr>
          <p:cNvPicPr/>
          <p:nvPr/>
        </p:nvPicPr>
        <p:blipFill>
          <a:blip r:embed="rId4" cstate="print"/>
          <a:stretch>
            <a:fillRect/>
          </a:stretch>
        </p:blipFill>
        <p:spPr>
          <a:xfrm>
            <a:off x="1028814" y="398399"/>
            <a:ext cx="8672969" cy="5907417"/>
          </a:xfrm>
          <a:prstGeom prst="rect">
            <a:avLst/>
          </a:prstGeom>
        </p:spPr>
      </p:pic>
      <p:sp>
        <p:nvSpPr>
          <p:cNvPr id="4" name="object 4">
            <a:extLst>
              <a:ext uri="{FF2B5EF4-FFF2-40B4-BE49-F238E27FC236}">
                <a16:creationId xmlns:a16="http://schemas.microsoft.com/office/drawing/2014/main" id="{A7DAEB2B-F9F6-4C5D-B7FF-C9E4ACBF43DD}"/>
              </a:ext>
            </a:extLst>
          </p:cNvPr>
          <p:cNvSpPr txBox="1"/>
          <p:nvPr/>
        </p:nvSpPr>
        <p:spPr>
          <a:xfrm>
            <a:off x="2131567" y="4182871"/>
            <a:ext cx="1529715" cy="1093889"/>
          </a:xfrm>
          <a:prstGeom prst="rect">
            <a:avLst/>
          </a:prstGeom>
        </p:spPr>
        <p:txBody>
          <a:bodyPr vert="horz" wrap="square" lIns="0" tIns="67310" rIns="0" bIns="0" rtlCol="0">
            <a:spAutoFit/>
          </a:bodyPr>
          <a:lstStyle/>
          <a:p>
            <a:pPr marL="12700" marR="5080" indent="19685">
              <a:lnSpc>
                <a:spcPts val="3960"/>
              </a:lnSpc>
              <a:spcBef>
                <a:spcPts val="530"/>
              </a:spcBef>
            </a:pPr>
            <a:r>
              <a:rPr sz="3600" kern="0" spc="-10" dirty="0">
                <a:solidFill>
                  <a:srgbClr val="FFFFFF"/>
                </a:solidFill>
                <a:latin typeface="Calibri" panose="020F0502020204030204" pitchFamily="34" charset="0"/>
                <a:cs typeface="Calibri" panose="020F0502020204030204" pitchFamily="34" charset="0"/>
              </a:rPr>
              <a:t>FORMS </a:t>
            </a:r>
            <a:r>
              <a:rPr sz="3600" kern="0" dirty="0">
                <a:solidFill>
                  <a:srgbClr val="FFFFFF"/>
                </a:solidFill>
                <a:latin typeface="Calibri" panose="020F0502020204030204" pitchFamily="34" charset="0"/>
                <a:cs typeface="Calibri" panose="020F0502020204030204" pitchFamily="34" charset="0"/>
              </a:rPr>
              <a:t>OF</a:t>
            </a:r>
            <a:r>
              <a:rPr sz="3600" kern="0" spc="-170" dirty="0">
                <a:solidFill>
                  <a:srgbClr val="FFFFFF"/>
                </a:solidFill>
                <a:latin typeface="Calibri" panose="020F0502020204030204" pitchFamily="34" charset="0"/>
                <a:cs typeface="Calibri" panose="020F0502020204030204" pitchFamily="34" charset="0"/>
              </a:rPr>
              <a:t> </a:t>
            </a:r>
            <a:r>
              <a:rPr sz="3600" kern="0" spc="-25" dirty="0">
                <a:solidFill>
                  <a:srgbClr val="FFFFFF"/>
                </a:solidFill>
                <a:latin typeface="Calibri" panose="020F0502020204030204" pitchFamily="34" charset="0"/>
                <a:cs typeface="Calibri" panose="020F0502020204030204" pitchFamily="34" charset="0"/>
              </a:rPr>
              <a:t>ADR</a:t>
            </a:r>
            <a:endParaRPr sz="3600" kern="0" dirty="0">
              <a:solidFill>
                <a:sysClr val="windowText" lastClr="000000"/>
              </a:solidFill>
              <a:latin typeface="Calibri" panose="020F0502020204030204" pitchFamily="34" charset="0"/>
              <a:cs typeface="Calibri" panose="020F0502020204030204" pitchFamily="34" charset="0"/>
            </a:endParaRPr>
          </a:p>
        </p:txBody>
      </p:sp>
      <p:sp>
        <p:nvSpPr>
          <p:cNvPr id="5" name="object 3">
            <a:extLst>
              <a:ext uri="{FF2B5EF4-FFF2-40B4-BE49-F238E27FC236}">
                <a16:creationId xmlns:a16="http://schemas.microsoft.com/office/drawing/2014/main" id="{D43259F8-BD77-4A20-A216-04B72E19EFA5}"/>
              </a:ext>
            </a:extLst>
          </p:cNvPr>
          <p:cNvSpPr txBox="1">
            <a:spLocks/>
          </p:cNvSpPr>
          <p:nvPr/>
        </p:nvSpPr>
        <p:spPr>
          <a:xfrm>
            <a:off x="5855334" y="1568958"/>
            <a:ext cx="2966720" cy="2097753"/>
          </a:xfrm>
          <a:prstGeom prst="rect">
            <a:avLst/>
          </a:prstGeom>
        </p:spPr>
        <p:txBody>
          <a:bodyPr vert="horz" wrap="square" lIns="0" tIns="58419" rIns="0" bIns="0" rtlCol="0">
            <a:spAutoFit/>
          </a:bodyPr>
          <a:lstStyle>
            <a:lvl1pPr>
              <a:defRPr sz="3200" b="1" i="0">
                <a:solidFill>
                  <a:schemeClr val="bg1"/>
                </a:solidFill>
                <a:latin typeface="Calibri"/>
                <a:ea typeface="+mj-ea"/>
                <a:cs typeface="Calibri"/>
              </a:defRPr>
            </a:lvl1pPr>
          </a:lstStyle>
          <a:p>
            <a:pPr marL="12065" marR="5080" indent="2540" algn="ctr">
              <a:lnSpc>
                <a:spcPct val="91600"/>
              </a:lnSpc>
              <a:spcBef>
                <a:spcPts val="459"/>
              </a:spcBef>
            </a:pPr>
            <a:r>
              <a:rPr lang="en-GB" sz="3600" b="0" kern="0" spc="-10" dirty="0">
                <a:latin typeface="Calibri" panose="020F0502020204030204" pitchFamily="34" charset="0"/>
                <a:cs typeface="Calibri" panose="020F0502020204030204" pitchFamily="34" charset="0"/>
              </a:rPr>
              <a:t>NEGOTIATION</a:t>
            </a:r>
            <a:br>
              <a:rPr lang="en-GB" sz="3600" b="0" kern="0" spc="-10" dirty="0">
                <a:latin typeface="Calibri" panose="020F0502020204030204" pitchFamily="34" charset="0"/>
                <a:cs typeface="Calibri" panose="020F0502020204030204" pitchFamily="34" charset="0"/>
              </a:rPr>
            </a:br>
            <a:r>
              <a:rPr lang="en-GB" sz="3600" b="0" kern="0" spc="-10" dirty="0">
                <a:latin typeface="Calibri" panose="020F0502020204030204" pitchFamily="34" charset="0"/>
                <a:cs typeface="Calibri" panose="020F0502020204030204" pitchFamily="34" charset="0"/>
              </a:rPr>
              <a:t>ARBITRATION</a:t>
            </a:r>
            <a:br>
              <a:rPr lang="en-GB" sz="3600" b="0" kern="0" spc="-10" dirty="0">
                <a:latin typeface="Calibri" panose="020F0502020204030204" pitchFamily="34" charset="0"/>
                <a:cs typeface="Calibri" panose="020F0502020204030204" pitchFamily="34" charset="0"/>
              </a:rPr>
            </a:br>
            <a:r>
              <a:rPr lang="en-GB" sz="3600" b="0" kern="0" spc="-10" dirty="0">
                <a:latin typeface="Calibri" panose="020F0502020204030204" pitchFamily="34" charset="0"/>
                <a:cs typeface="Calibri" panose="020F0502020204030204" pitchFamily="34" charset="0"/>
              </a:rPr>
              <a:t> MEDIATION </a:t>
            </a:r>
            <a:r>
              <a:rPr lang="en-GB" sz="3600" b="0" kern="0" spc="-25" dirty="0">
                <a:latin typeface="Calibri" panose="020F0502020204030204" pitchFamily="34" charset="0"/>
                <a:cs typeface="Calibri" panose="020F0502020204030204" pitchFamily="34" charset="0"/>
              </a:rPr>
              <a:t>CONCILIATION</a:t>
            </a:r>
            <a:endParaRPr lang="en-GB" sz="36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70118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D1E1E189-6E20-4CD0-ADE0-3BA232857BA5}"/>
              </a:ext>
            </a:extLst>
          </p:cNvPr>
          <p:cNvSpPr txBox="1">
            <a:spLocks/>
          </p:cNvSpPr>
          <p:nvPr/>
        </p:nvSpPr>
        <p:spPr>
          <a:xfrm>
            <a:off x="444500" y="107441"/>
            <a:ext cx="8853271" cy="1037976"/>
          </a:xfrm>
          <a:prstGeom prst="rect">
            <a:avLst/>
          </a:prstGeom>
        </p:spPr>
        <p:txBody>
          <a:bodyPr vert="horz" wrap="square" lIns="0" tIns="479298" rIns="0" bIns="0" rtlCol="0">
            <a:spAutoFit/>
          </a:bodyPr>
          <a:lstStyle>
            <a:lvl1pPr>
              <a:defRPr sz="3200" b="1" i="0">
                <a:solidFill>
                  <a:schemeClr val="bg1"/>
                </a:solidFill>
                <a:latin typeface="Calibri"/>
                <a:ea typeface="+mj-ea"/>
                <a:cs typeface="Calibri"/>
              </a:defRPr>
            </a:lvl1pPr>
          </a:lstStyle>
          <a:p>
            <a:pPr marL="324485" marR="0" lvl="0" indent="0" defTabSz="914400" eaLnBrk="1" fontAlgn="auto" latinLnBrk="0" hangingPunct="1">
              <a:lnSpc>
                <a:spcPct val="100000"/>
              </a:lnSpc>
              <a:spcBef>
                <a:spcPts val="100"/>
              </a:spcBef>
              <a:spcAft>
                <a:spcPts val="0"/>
              </a:spcAft>
              <a:buClrTx/>
              <a:buSzTx/>
              <a:buFontTx/>
              <a:buNone/>
              <a:tabLst/>
              <a:defRPr/>
            </a:pPr>
            <a:r>
              <a:rPr kumimoji="0" lang="en-US" sz="3600" b="1" i="0" u="sng" strike="noStrike" kern="0" cap="none" spc="-10" normalizeH="0" baseline="0" noProof="0" dirty="0">
                <a:ln>
                  <a:noFill/>
                </a:ln>
                <a:solidFill>
                  <a:schemeClr val="tx1"/>
                </a:solidFill>
                <a:effectLst/>
                <a:uLnTx/>
                <a:uFill>
                  <a:solidFill>
                    <a:srgbClr val="FFFFFF"/>
                  </a:solidFill>
                </a:uFill>
                <a:latin typeface="Calibri"/>
                <a:ea typeface="+mj-ea"/>
                <a:cs typeface="Calibri"/>
              </a:rPr>
              <a:t>ADR in Tax Disputes</a:t>
            </a:r>
            <a:endParaRPr kumimoji="0" lang="en-US" sz="3600" b="1" i="0" u="none" strike="noStrike" kern="0" cap="none" spc="0" normalizeH="0" baseline="0" noProof="0" dirty="0">
              <a:ln>
                <a:noFill/>
              </a:ln>
              <a:solidFill>
                <a:schemeClr val="tx1"/>
              </a:solidFill>
              <a:effectLst/>
              <a:uLnTx/>
              <a:uFillTx/>
              <a:latin typeface="Calibri"/>
              <a:ea typeface="+mj-ea"/>
              <a:cs typeface="Calibri"/>
            </a:endParaRPr>
          </a:p>
        </p:txBody>
      </p:sp>
      <p:sp>
        <p:nvSpPr>
          <p:cNvPr id="5" name="object 2">
            <a:extLst>
              <a:ext uri="{FF2B5EF4-FFF2-40B4-BE49-F238E27FC236}">
                <a16:creationId xmlns:a16="http://schemas.microsoft.com/office/drawing/2014/main" id="{FA38C469-6730-4026-A992-FDE95A895CF3}"/>
              </a:ext>
            </a:extLst>
          </p:cNvPr>
          <p:cNvSpPr txBox="1"/>
          <p:nvPr/>
        </p:nvSpPr>
        <p:spPr>
          <a:xfrm>
            <a:off x="756310" y="1414920"/>
            <a:ext cx="8440420" cy="5104987"/>
          </a:xfrm>
          <a:prstGeom prst="rect">
            <a:avLst/>
          </a:prstGeom>
        </p:spPr>
        <p:txBody>
          <a:bodyPr vert="horz" wrap="square" lIns="0" tIns="10160" rIns="0" bIns="0" rtlCol="0">
            <a:spAutoFit/>
          </a:bodyPr>
          <a:lstStyle/>
          <a:p>
            <a:pPr marL="469900" marR="5080" indent="-457200" algn="just">
              <a:lnSpc>
                <a:spcPts val="3279"/>
              </a:lnSpc>
              <a:spcBef>
                <a:spcPts val="80"/>
              </a:spcBef>
              <a:buFont typeface="Arial" panose="020B0604020202020204" pitchFamily="34" charset="0"/>
              <a:buChar char="•"/>
            </a:pPr>
            <a:r>
              <a:rPr lang="en-US" sz="2600" i="1" kern="0" spc="-20" dirty="0">
                <a:cs typeface="Calibri"/>
              </a:rPr>
              <a:t>S.26(11)- Tax Procedure Code Act Cap. 343</a:t>
            </a:r>
          </a:p>
          <a:p>
            <a:pPr marL="469900" marR="5080" indent="-457200" algn="just">
              <a:lnSpc>
                <a:spcPts val="3279"/>
              </a:lnSpc>
              <a:spcBef>
                <a:spcPts val="80"/>
              </a:spcBef>
              <a:buFont typeface="Arial" panose="020B0604020202020204" pitchFamily="34" charset="0"/>
              <a:buChar char="•"/>
            </a:pPr>
            <a:endParaRPr lang="en-US" sz="2600" i="1" kern="0" spc="-20" dirty="0">
              <a:cs typeface="Calibri"/>
            </a:endParaRPr>
          </a:p>
          <a:p>
            <a:pPr marL="469900" marR="5080" indent="-457200" algn="just">
              <a:lnSpc>
                <a:spcPts val="3279"/>
              </a:lnSpc>
              <a:spcBef>
                <a:spcPts val="80"/>
              </a:spcBef>
              <a:buFont typeface="Arial" panose="020B0604020202020204" pitchFamily="34" charset="0"/>
              <a:buChar char="•"/>
            </a:pPr>
            <a:r>
              <a:rPr lang="en-US" sz="2600" i="1" kern="0" spc="-20" dirty="0">
                <a:cs typeface="Calibri"/>
              </a:rPr>
              <a:t>TPC(ADR Procedure) Regulations</a:t>
            </a:r>
          </a:p>
          <a:p>
            <a:pPr marL="12700" marR="5080" algn="just">
              <a:lnSpc>
                <a:spcPts val="3279"/>
              </a:lnSpc>
              <a:spcBef>
                <a:spcPts val="80"/>
              </a:spcBef>
            </a:pPr>
            <a:endParaRPr lang="en-US" sz="2600" i="1" kern="0" spc="-20" dirty="0">
              <a:cs typeface="Calibri"/>
            </a:endParaRPr>
          </a:p>
          <a:p>
            <a:pPr marL="469900" marR="5080" indent="-457200" algn="just">
              <a:lnSpc>
                <a:spcPts val="3279"/>
              </a:lnSpc>
              <a:spcBef>
                <a:spcPts val="80"/>
              </a:spcBef>
              <a:buFont typeface="Arial" panose="020B0604020202020204" pitchFamily="34" charset="0"/>
              <a:buChar char="•"/>
            </a:pPr>
            <a:r>
              <a:rPr lang="en-US" sz="2600" i="1" kern="0" spc="-20" dirty="0">
                <a:cs typeface="Calibri"/>
              </a:rPr>
              <a:t>A tax payer dissatisfied with CG’s tax decision applies for ADR</a:t>
            </a:r>
          </a:p>
          <a:p>
            <a:pPr marL="469900" marR="5080" indent="-457200" algn="just">
              <a:lnSpc>
                <a:spcPts val="3279"/>
              </a:lnSpc>
              <a:spcBef>
                <a:spcPts val="80"/>
              </a:spcBef>
              <a:buFont typeface="Arial" panose="020B0604020202020204" pitchFamily="34" charset="0"/>
              <a:buChar char="•"/>
            </a:pPr>
            <a:endParaRPr lang="en-US" sz="2600" i="1" kern="0" spc="-20" dirty="0">
              <a:cs typeface="Calibri"/>
            </a:endParaRPr>
          </a:p>
          <a:p>
            <a:pPr marL="469900" marR="5080" indent="-457200" algn="just">
              <a:lnSpc>
                <a:spcPts val="3279"/>
              </a:lnSpc>
              <a:spcBef>
                <a:spcPts val="80"/>
              </a:spcBef>
              <a:buFont typeface="Arial" panose="020B0604020202020204" pitchFamily="34" charset="0"/>
              <a:buChar char="•"/>
            </a:pPr>
            <a:r>
              <a:rPr lang="en-US" sz="2600" i="1" kern="0" spc="-20" dirty="0">
                <a:cs typeface="Calibri"/>
              </a:rPr>
              <a:t>Application filed within 7 days from date of tax decision</a:t>
            </a:r>
          </a:p>
          <a:p>
            <a:pPr marL="12700" marR="5080" algn="just">
              <a:lnSpc>
                <a:spcPts val="3279"/>
              </a:lnSpc>
              <a:spcBef>
                <a:spcPts val="80"/>
              </a:spcBef>
            </a:pPr>
            <a:endParaRPr lang="en-US" sz="2600" i="1" kern="0" spc="-20" dirty="0">
              <a:cs typeface="Calibri"/>
            </a:endParaRPr>
          </a:p>
          <a:p>
            <a:pPr marL="469900" marR="5080" indent="-457200" algn="just">
              <a:lnSpc>
                <a:spcPts val="3279"/>
              </a:lnSpc>
              <a:spcBef>
                <a:spcPts val="80"/>
              </a:spcBef>
              <a:buFont typeface="Arial" panose="020B0604020202020204" pitchFamily="34" charset="0"/>
              <a:buChar char="•"/>
            </a:pPr>
            <a:r>
              <a:rPr lang="en-US" sz="2600" i="1" kern="0" spc="-20" dirty="0">
                <a:cs typeface="Calibri"/>
              </a:rPr>
              <a:t>ADR process does not affect timelines for filing at TAT</a:t>
            </a:r>
          </a:p>
          <a:p>
            <a:pPr marL="12700" algn="just">
              <a:spcBef>
                <a:spcPts val="15"/>
              </a:spcBef>
            </a:pPr>
            <a:endParaRPr sz="2600" kern="0" dirty="0">
              <a:cs typeface="Calibri"/>
            </a:endParaRPr>
          </a:p>
          <a:p>
            <a:pPr marL="12700" marR="5080" algn="just">
              <a:lnSpc>
                <a:spcPct val="90000"/>
              </a:lnSpc>
            </a:pPr>
            <a:endParaRPr sz="2600" kern="0" dirty="0">
              <a:cs typeface="Calibri"/>
            </a:endParaRPr>
          </a:p>
        </p:txBody>
      </p:sp>
    </p:spTree>
    <p:extLst>
      <p:ext uri="{BB962C8B-B14F-4D97-AF65-F5344CB8AC3E}">
        <p14:creationId xmlns:p14="http://schemas.microsoft.com/office/powerpoint/2010/main" val="2176818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B06F1F3C-B072-45AB-94CD-D823ED255674}"/>
              </a:ext>
            </a:extLst>
          </p:cNvPr>
          <p:cNvSpPr txBox="1">
            <a:spLocks/>
          </p:cNvSpPr>
          <p:nvPr/>
        </p:nvSpPr>
        <p:spPr>
          <a:xfrm>
            <a:off x="444500" y="107441"/>
            <a:ext cx="8853271" cy="1037976"/>
          </a:xfrm>
          <a:prstGeom prst="rect">
            <a:avLst/>
          </a:prstGeom>
        </p:spPr>
        <p:txBody>
          <a:bodyPr vert="horz" wrap="square" lIns="0" tIns="479298" rIns="0" bIns="0" rtlCol="0">
            <a:spAutoFit/>
          </a:bodyPr>
          <a:lstStyle>
            <a:lvl1pPr>
              <a:defRPr sz="3200" b="1" i="0">
                <a:solidFill>
                  <a:schemeClr val="bg1"/>
                </a:solidFill>
                <a:latin typeface="Calibri"/>
                <a:ea typeface="+mj-ea"/>
                <a:cs typeface="Calibri"/>
              </a:defRPr>
            </a:lvl1pPr>
          </a:lstStyle>
          <a:p>
            <a:pPr marL="324485" marR="0" lvl="0" indent="0" defTabSz="914400" eaLnBrk="1" fontAlgn="auto" latinLnBrk="0" hangingPunct="1">
              <a:lnSpc>
                <a:spcPct val="100000"/>
              </a:lnSpc>
              <a:spcBef>
                <a:spcPts val="100"/>
              </a:spcBef>
              <a:spcAft>
                <a:spcPts val="0"/>
              </a:spcAft>
              <a:buClrTx/>
              <a:buSzTx/>
              <a:buFontTx/>
              <a:buNone/>
              <a:tabLst/>
              <a:defRPr/>
            </a:pPr>
            <a:r>
              <a:rPr kumimoji="0" lang="en-GB" sz="3600" b="1" i="0" u="sng" strike="noStrike" kern="0" cap="none" spc="-10" normalizeH="0" baseline="0" noProof="0" dirty="0">
                <a:ln>
                  <a:noFill/>
                </a:ln>
                <a:solidFill>
                  <a:schemeClr val="tx1"/>
                </a:solidFill>
                <a:effectLst/>
                <a:uLnTx/>
                <a:uFill>
                  <a:solidFill>
                    <a:srgbClr val="FFFFFF"/>
                  </a:solidFill>
                </a:uFill>
                <a:latin typeface="Calibri"/>
                <a:ea typeface="+mj-ea"/>
                <a:cs typeface="Calibri"/>
              </a:rPr>
              <a:t>Mediation</a:t>
            </a:r>
            <a:endParaRPr kumimoji="0" lang="en-GB" sz="3600" b="1" i="0" u="none" strike="noStrike" kern="0" cap="none" spc="0" normalizeH="0" baseline="0" noProof="0" dirty="0">
              <a:ln>
                <a:noFill/>
              </a:ln>
              <a:solidFill>
                <a:schemeClr val="tx1"/>
              </a:solidFill>
              <a:effectLst/>
              <a:uLnTx/>
              <a:uFillTx/>
              <a:latin typeface="Calibri"/>
              <a:ea typeface="+mj-ea"/>
              <a:cs typeface="Calibri"/>
            </a:endParaRPr>
          </a:p>
        </p:txBody>
      </p:sp>
      <p:sp>
        <p:nvSpPr>
          <p:cNvPr id="4" name="object 2">
            <a:extLst>
              <a:ext uri="{FF2B5EF4-FFF2-40B4-BE49-F238E27FC236}">
                <a16:creationId xmlns:a16="http://schemas.microsoft.com/office/drawing/2014/main" id="{CD2698BF-5854-41AC-9C58-30FC0E54804D}"/>
              </a:ext>
            </a:extLst>
          </p:cNvPr>
          <p:cNvSpPr txBox="1"/>
          <p:nvPr/>
        </p:nvSpPr>
        <p:spPr>
          <a:xfrm>
            <a:off x="756310" y="1714957"/>
            <a:ext cx="8440420" cy="4152419"/>
          </a:xfrm>
          <a:prstGeom prst="rect">
            <a:avLst/>
          </a:prstGeom>
        </p:spPr>
        <p:txBody>
          <a:bodyPr vert="horz" wrap="square" lIns="0" tIns="10160" rIns="0" bIns="0" rtlCol="0">
            <a:spAutoFit/>
          </a:bodyPr>
          <a:lstStyle/>
          <a:p>
            <a:pPr marL="12700" marR="5080" algn="just">
              <a:lnSpc>
                <a:spcPts val="3279"/>
              </a:lnSpc>
              <a:spcBef>
                <a:spcPts val="80"/>
              </a:spcBef>
            </a:pPr>
            <a:r>
              <a:rPr sz="2400" kern="0" dirty="0">
                <a:cs typeface="Calibri"/>
              </a:rPr>
              <a:t>Mediation</a:t>
            </a:r>
            <a:r>
              <a:rPr sz="2400" kern="0" spc="50" dirty="0">
                <a:cs typeface="Calibri"/>
              </a:rPr>
              <a:t>  </a:t>
            </a:r>
            <a:r>
              <a:rPr sz="2400" kern="0" dirty="0">
                <a:cs typeface="Calibri"/>
              </a:rPr>
              <a:t>is</a:t>
            </a:r>
            <a:r>
              <a:rPr sz="2400" kern="0" spc="45" dirty="0">
                <a:cs typeface="Calibri"/>
              </a:rPr>
              <a:t>  </a:t>
            </a:r>
            <a:r>
              <a:rPr sz="2400" kern="0" dirty="0">
                <a:cs typeface="Calibri"/>
              </a:rPr>
              <a:t>the</a:t>
            </a:r>
            <a:r>
              <a:rPr sz="2400" kern="0" spc="45" dirty="0">
                <a:cs typeface="Calibri"/>
              </a:rPr>
              <a:t>  </a:t>
            </a:r>
            <a:r>
              <a:rPr sz="2400" kern="0" dirty="0">
                <a:cs typeface="Calibri"/>
              </a:rPr>
              <a:t>process</a:t>
            </a:r>
            <a:r>
              <a:rPr sz="2400" kern="0" spc="45" dirty="0">
                <a:cs typeface="Calibri"/>
              </a:rPr>
              <a:t>  </a:t>
            </a:r>
            <a:r>
              <a:rPr sz="2400" kern="0" dirty="0">
                <a:cs typeface="Calibri"/>
              </a:rPr>
              <a:t>by</a:t>
            </a:r>
            <a:r>
              <a:rPr sz="2400" kern="0" spc="40" dirty="0">
                <a:cs typeface="Calibri"/>
              </a:rPr>
              <a:t>  </a:t>
            </a:r>
            <a:r>
              <a:rPr sz="2400" kern="0" dirty="0">
                <a:cs typeface="Calibri"/>
              </a:rPr>
              <a:t>which</a:t>
            </a:r>
            <a:r>
              <a:rPr sz="2400" kern="0" spc="55" dirty="0">
                <a:cs typeface="Calibri"/>
              </a:rPr>
              <a:t>  </a:t>
            </a:r>
            <a:r>
              <a:rPr sz="2400" kern="0" dirty="0">
                <a:cs typeface="Calibri"/>
              </a:rPr>
              <a:t>a</a:t>
            </a:r>
            <a:r>
              <a:rPr sz="2400" kern="0" spc="35" dirty="0">
                <a:cs typeface="Calibri"/>
              </a:rPr>
              <a:t>  </a:t>
            </a:r>
            <a:r>
              <a:rPr sz="2400" kern="0" dirty="0">
                <a:cs typeface="Calibri"/>
              </a:rPr>
              <a:t>neutral</a:t>
            </a:r>
            <a:r>
              <a:rPr sz="2400" kern="0" spc="60" dirty="0">
                <a:cs typeface="Calibri"/>
              </a:rPr>
              <a:t>  </a:t>
            </a:r>
            <a:r>
              <a:rPr sz="2400" kern="0" dirty="0">
                <a:cs typeface="Calibri"/>
              </a:rPr>
              <a:t>third</a:t>
            </a:r>
            <a:r>
              <a:rPr sz="2400" kern="0" spc="50" dirty="0">
                <a:cs typeface="Calibri"/>
              </a:rPr>
              <a:t>  </a:t>
            </a:r>
            <a:r>
              <a:rPr sz="2400" kern="0" spc="-10" dirty="0">
                <a:cs typeface="Calibri"/>
              </a:rPr>
              <a:t>person </a:t>
            </a:r>
            <a:r>
              <a:rPr sz="2400" kern="0" dirty="0">
                <a:cs typeface="Calibri"/>
              </a:rPr>
              <a:t>facilitates</a:t>
            </a:r>
            <a:r>
              <a:rPr sz="2400" kern="0" spc="409" dirty="0">
                <a:cs typeface="Calibri"/>
              </a:rPr>
              <a:t> </a:t>
            </a:r>
            <a:r>
              <a:rPr sz="2400" kern="0" dirty="0">
                <a:cs typeface="Calibri"/>
              </a:rPr>
              <a:t>communication</a:t>
            </a:r>
            <a:r>
              <a:rPr sz="2400" kern="0" spc="434" dirty="0">
                <a:cs typeface="Calibri"/>
              </a:rPr>
              <a:t> </a:t>
            </a:r>
            <a:r>
              <a:rPr sz="2400" kern="0" dirty="0">
                <a:cs typeface="Calibri"/>
              </a:rPr>
              <a:t>between</a:t>
            </a:r>
            <a:r>
              <a:rPr sz="2400" kern="0" spc="420" dirty="0">
                <a:cs typeface="Calibri"/>
              </a:rPr>
              <a:t> </a:t>
            </a:r>
            <a:r>
              <a:rPr sz="2400" kern="0" dirty="0">
                <a:cs typeface="Calibri"/>
              </a:rPr>
              <a:t>parties</a:t>
            </a:r>
            <a:r>
              <a:rPr sz="2400" kern="0" spc="420" dirty="0">
                <a:cs typeface="Calibri"/>
              </a:rPr>
              <a:t> </a:t>
            </a:r>
            <a:r>
              <a:rPr sz="2400" kern="0" dirty="0">
                <a:cs typeface="Calibri"/>
              </a:rPr>
              <a:t>to</a:t>
            </a:r>
            <a:r>
              <a:rPr sz="2400" kern="0" spc="409" dirty="0">
                <a:cs typeface="Calibri"/>
              </a:rPr>
              <a:t> </a:t>
            </a:r>
            <a:r>
              <a:rPr sz="2400" kern="0" dirty="0">
                <a:cs typeface="Calibri"/>
              </a:rPr>
              <a:t>a</a:t>
            </a:r>
            <a:r>
              <a:rPr sz="2400" kern="0" spc="400" dirty="0">
                <a:cs typeface="Calibri"/>
              </a:rPr>
              <a:t> </a:t>
            </a:r>
            <a:r>
              <a:rPr sz="2400" kern="0" dirty="0">
                <a:cs typeface="Calibri"/>
              </a:rPr>
              <a:t>dispute</a:t>
            </a:r>
            <a:r>
              <a:rPr sz="2400" kern="0" spc="430" dirty="0">
                <a:cs typeface="Calibri"/>
              </a:rPr>
              <a:t> </a:t>
            </a:r>
            <a:r>
              <a:rPr sz="2400" kern="0" spc="-25" dirty="0">
                <a:cs typeface="Calibri"/>
              </a:rPr>
              <a:t>and </a:t>
            </a:r>
            <a:r>
              <a:rPr sz="2400" kern="0" dirty="0">
                <a:cs typeface="Calibri"/>
              </a:rPr>
              <a:t>assists</a:t>
            </a:r>
            <a:r>
              <a:rPr sz="2400" kern="0" spc="310" dirty="0">
                <a:cs typeface="Calibri"/>
              </a:rPr>
              <a:t> </a:t>
            </a:r>
            <a:r>
              <a:rPr sz="2400" kern="0" dirty="0">
                <a:cs typeface="Calibri"/>
              </a:rPr>
              <a:t>them</a:t>
            </a:r>
            <a:r>
              <a:rPr sz="2400" kern="0" spc="315" dirty="0">
                <a:cs typeface="Calibri"/>
              </a:rPr>
              <a:t> </a:t>
            </a:r>
            <a:r>
              <a:rPr sz="2400" kern="0" dirty="0">
                <a:cs typeface="Calibri"/>
              </a:rPr>
              <a:t>in</a:t>
            </a:r>
            <a:r>
              <a:rPr sz="2400" kern="0" spc="300" dirty="0">
                <a:cs typeface="Calibri"/>
              </a:rPr>
              <a:t> </a:t>
            </a:r>
            <a:r>
              <a:rPr sz="2400" kern="0" dirty="0">
                <a:cs typeface="Calibri"/>
              </a:rPr>
              <a:t>reaching</a:t>
            </a:r>
            <a:r>
              <a:rPr sz="2400" kern="0" spc="315" dirty="0">
                <a:cs typeface="Calibri"/>
              </a:rPr>
              <a:t> </a:t>
            </a:r>
            <a:r>
              <a:rPr sz="2400" kern="0" dirty="0">
                <a:cs typeface="Calibri"/>
              </a:rPr>
              <a:t>a</a:t>
            </a:r>
            <a:r>
              <a:rPr sz="2400" kern="0" spc="295" dirty="0">
                <a:cs typeface="Calibri"/>
              </a:rPr>
              <a:t> </a:t>
            </a:r>
            <a:r>
              <a:rPr sz="2400" kern="0" dirty="0">
                <a:cs typeface="Calibri"/>
              </a:rPr>
              <a:t>mutually</a:t>
            </a:r>
            <a:r>
              <a:rPr sz="2400" kern="0" spc="315" dirty="0">
                <a:cs typeface="Calibri"/>
              </a:rPr>
              <a:t> </a:t>
            </a:r>
            <a:r>
              <a:rPr sz="2400" kern="0" dirty="0">
                <a:cs typeface="Calibri"/>
              </a:rPr>
              <a:t>agreed</a:t>
            </a:r>
            <a:r>
              <a:rPr sz="2400" kern="0" spc="295" dirty="0">
                <a:cs typeface="Calibri"/>
              </a:rPr>
              <a:t> </a:t>
            </a:r>
            <a:r>
              <a:rPr sz="2400" kern="0" dirty="0">
                <a:cs typeface="Calibri"/>
              </a:rPr>
              <a:t>resolution</a:t>
            </a:r>
            <a:r>
              <a:rPr sz="2400" kern="0" spc="310" dirty="0">
                <a:cs typeface="Calibri"/>
              </a:rPr>
              <a:t> </a:t>
            </a:r>
            <a:r>
              <a:rPr sz="2400" kern="0" dirty="0">
                <a:cs typeface="Calibri"/>
              </a:rPr>
              <a:t>of</a:t>
            </a:r>
            <a:r>
              <a:rPr sz="2400" kern="0" spc="290" dirty="0">
                <a:cs typeface="Calibri"/>
              </a:rPr>
              <a:t> </a:t>
            </a:r>
            <a:r>
              <a:rPr sz="2400" kern="0" spc="-25" dirty="0">
                <a:cs typeface="Calibri"/>
              </a:rPr>
              <a:t>the</a:t>
            </a:r>
            <a:endParaRPr sz="2400" kern="0" dirty="0">
              <a:cs typeface="Calibri"/>
            </a:endParaRPr>
          </a:p>
          <a:p>
            <a:pPr marL="12700" algn="just">
              <a:spcBef>
                <a:spcPts val="15"/>
              </a:spcBef>
            </a:pPr>
            <a:r>
              <a:rPr sz="2400" kern="0" dirty="0">
                <a:cs typeface="Calibri"/>
              </a:rPr>
              <a:t>dispute.-</a:t>
            </a:r>
            <a:r>
              <a:rPr sz="2400" kern="0" spc="165" dirty="0">
                <a:cs typeface="Calibri"/>
              </a:rPr>
              <a:t>  </a:t>
            </a:r>
            <a:r>
              <a:rPr sz="2400" i="1" kern="0" dirty="0">
                <a:solidFill>
                  <a:srgbClr val="FF0000"/>
                </a:solidFill>
                <a:cs typeface="Calibri"/>
              </a:rPr>
              <a:t>S.3</a:t>
            </a:r>
            <a:r>
              <a:rPr sz="2400" i="1" kern="0" spc="180" dirty="0">
                <a:solidFill>
                  <a:srgbClr val="FF0000"/>
                </a:solidFill>
                <a:cs typeface="Calibri"/>
              </a:rPr>
              <a:t> </a:t>
            </a:r>
            <a:r>
              <a:rPr sz="2400" i="1" kern="0" dirty="0">
                <a:solidFill>
                  <a:srgbClr val="FF0000"/>
                </a:solidFill>
                <a:cs typeface="Calibri"/>
              </a:rPr>
              <a:t>Judicature</a:t>
            </a:r>
            <a:r>
              <a:rPr sz="2400" i="1" kern="0" spc="200" dirty="0">
                <a:solidFill>
                  <a:srgbClr val="FF0000"/>
                </a:solidFill>
                <a:cs typeface="Calibri"/>
              </a:rPr>
              <a:t> </a:t>
            </a:r>
            <a:r>
              <a:rPr sz="2400" i="1" kern="0" dirty="0">
                <a:solidFill>
                  <a:srgbClr val="FF0000"/>
                </a:solidFill>
                <a:cs typeface="Calibri"/>
              </a:rPr>
              <a:t>(Mediation)</a:t>
            </a:r>
            <a:r>
              <a:rPr sz="2400" i="1" kern="0" spc="170" dirty="0">
                <a:solidFill>
                  <a:srgbClr val="FF0000"/>
                </a:solidFill>
                <a:cs typeface="Calibri"/>
              </a:rPr>
              <a:t> </a:t>
            </a:r>
            <a:r>
              <a:rPr sz="2400" i="1" kern="0" dirty="0">
                <a:solidFill>
                  <a:srgbClr val="FF0000"/>
                </a:solidFill>
                <a:cs typeface="Calibri"/>
              </a:rPr>
              <a:t>Rules,</a:t>
            </a:r>
            <a:r>
              <a:rPr sz="2400" i="1" kern="0" spc="175" dirty="0">
                <a:solidFill>
                  <a:srgbClr val="FF0000"/>
                </a:solidFill>
                <a:cs typeface="Calibri"/>
              </a:rPr>
              <a:t> </a:t>
            </a:r>
            <a:r>
              <a:rPr sz="2400" i="1" kern="0" spc="-20" dirty="0">
                <a:solidFill>
                  <a:srgbClr val="FF0000"/>
                </a:solidFill>
                <a:cs typeface="Calibri"/>
              </a:rPr>
              <a:t>2013</a:t>
            </a:r>
            <a:r>
              <a:rPr lang="en-US" sz="2400" i="1" kern="0" spc="-20" dirty="0">
                <a:solidFill>
                  <a:srgbClr val="FF0000"/>
                </a:solidFill>
                <a:cs typeface="Calibri"/>
              </a:rPr>
              <a:t>.  Art.1(2) UNCITRAL Mediation rules</a:t>
            </a:r>
            <a:endParaRPr sz="2400" kern="0" dirty="0">
              <a:solidFill>
                <a:srgbClr val="FF0000"/>
              </a:solidFill>
              <a:cs typeface="Calibri"/>
            </a:endParaRPr>
          </a:p>
          <a:p>
            <a:pPr>
              <a:spcBef>
                <a:spcPts val="760"/>
              </a:spcBef>
            </a:pPr>
            <a:endParaRPr sz="2400" kern="0" dirty="0">
              <a:cs typeface="Calibri"/>
            </a:endParaRPr>
          </a:p>
          <a:p>
            <a:pPr marL="12700" marR="5080" algn="just">
              <a:lnSpc>
                <a:spcPct val="90000"/>
              </a:lnSpc>
            </a:pPr>
            <a:r>
              <a:rPr sz="2400" kern="0" dirty="0">
                <a:cs typeface="Calibri"/>
              </a:rPr>
              <a:t>Mediation</a:t>
            </a:r>
            <a:r>
              <a:rPr sz="2400" kern="0" spc="195" dirty="0">
                <a:cs typeface="Calibri"/>
              </a:rPr>
              <a:t> </a:t>
            </a:r>
            <a:r>
              <a:rPr sz="2400" kern="0" dirty="0">
                <a:cs typeface="Calibri"/>
              </a:rPr>
              <a:t>is</a:t>
            </a:r>
            <a:r>
              <a:rPr sz="2400" kern="0" spc="200" dirty="0">
                <a:cs typeface="Calibri"/>
              </a:rPr>
              <a:t> </a:t>
            </a:r>
            <a:r>
              <a:rPr sz="2400" kern="0" dirty="0">
                <a:cs typeface="Calibri"/>
              </a:rPr>
              <a:t>an</a:t>
            </a:r>
            <a:r>
              <a:rPr sz="2400" kern="0" spc="185" dirty="0">
                <a:cs typeface="Calibri"/>
              </a:rPr>
              <a:t> </a:t>
            </a:r>
            <a:r>
              <a:rPr sz="2400" kern="0" dirty="0">
                <a:cs typeface="Calibri"/>
              </a:rPr>
              <a:t>informal,</a:t>
            </a:r>
            <a:r>
              <a:rPr sz="2400" kern="0" spc="210" dirty="0">
                <a:cs typeface="Calibri"/>
              </a:rPr>
              <a:t> </a:t>
            </a:r>
            <a:r>
              <a:rPr sz="2400" kern="0" dirty="0">
                <a:cs typeface="Calibri"/>
              </a:rPr>
              <a:t>voluntary</a:t>
            </a:r>
            <a:r>
              <a:rPr sz="2400" kern="0" spc="190" dirty="0">
                <a:cs typeface="Calibri"/>
              </a:rPr>
              <a:t> </a:t>
            </a:r>
            <a:r>
              <a:rPr sz="2400" kern="0" dirty="0">
                <a:cs typeface="Calibri"/>
              </a:rPr>
              <a:t>and</a:t>
            </a:r>
            <a:r>
              <a:rPr sz="2400" kern="0" spc="165" dirty="0">
                <a:cs typeface="Calibri"/>
              </a:rPr>
              <a:t>  </a:t>
            </a:r>
            <a:r>
              <a:rPr sz="2400" kern="0" dirty="0">
                <a:cs typeface="Calibri"/>
              </a:rPr>
              <a:t>confidential</a:t>
            </a:r>
            <a:r>
              <a:rPr sz="2400" kern="0" spc="215" dirty="0">
                <a:cs typeface="Calibri"/>
              </a:rPr>
              <a:t> </a:t>
            </a:r>
            <a:r>
              <a:rPr sz="2400" kern="0" spc="-10" dirty="0">
                <a:cs typeface="Calibri"/>
              </a:rPr>
              <a:t>process </a:t>
            </a:r>
            <a:r>
              <a:rPr sz="2400" kern="0" dirty="0">
                <a:cs typeface="Calibri"/>
              </a:rPr>
              <a:t>in</a:t>
            </a:r>
            <a:r>
              <a:rPr sz="2400" kern="0" spc="180" dirty="0">
                <a:cs typeface="Calibri"/>
              </a:rPr>
              <a:t>  </a:t>
            </a:r>
            <a:r>
              <a:rPr sz="2400" kern="0" dirty="0">
                <a:cs typeface="Calibri"/>
              </a:rPr>
              <a:t>which</a:t>
            </a:r>
            <a:r>
              <a:rPr sz="2400" kern="0" spc="190" dirty="0">
                <a:cs typeface="Calibri"/>
              </a:rPr>
              <a:t>  </a:t>
            </a:r>
            <a:r>
              <a:rPr sz="2400" kern="0" dirty="0">
                <a:cs typeface="Calibri"/>
              </a:rPr>
              <a:t>parties</a:t>
            </a:r>
            <a:r>
              <a:rPr sz="2400" kern="0" spc="185" dirty="0">
                <a:cs typeface="Calibri"/>
              </a:rPr>
              <a:t>  </a:t>
            </a:r>
            <a:r>
              <a:rPr sz="2400" kern="0" dirty="0">
                <a:cs typeface="Calibri"/>
              </a:rPr>
              <a:t>to</a:t>
            </a:r>
            <a:r>
              <a:rPr sz="2400" kern="0" spc="185" dirty="0">
                <a:cs typeface="Calibri"/>
              </a:rPr>
              <a:t>  </a:t>
            </a:r>
            <a:r>
              <a:rPr sz="2400" kern="0" dirty="0">
                <a:cs typeface="Calibri"/>
              </a:rPr>
              <a:t>a</a:t>
            </a:r>
            <a:r>
              <a:rPr sz="2400" kern="0" spc="175" dirty="0">
                <a:cs typeface="Calibri"/>
              </a:rPr>
              <a:t>  </a:t>
            </a:r>
            <a:r>
              <a:rPr sz="2400" kern="0" dirty="0">
                <a:cs typeface="Calibri"/>
              </a:rPr>
              <a:t>dispute</a:t>
            </a:r>
            <a:r>
              <a:rPr sz="2400" kern="0" spc="190" dirty="0">
                <a:cs typeface="Calibri"/>
              </a:rPr>
              <a:t>  </a:t>
            </a:r>
            <a:r>
              <a:rPr sz="2400" kern="0" dirty="0">
                <a:cs typeface="Calibri"/>
              </a:rPr>
              <a:t>can,</a:t>
            </a:r>
            <a:r>
              <a:rPr sz="2400" kern="0" spc="185" dirty="0">
                <a:cs typeface="Calibri"/>
              </a:rPr>
              <a:t>  </a:t>
            </a:r>
            <a:r>
              <a:rPr sz="2400" kern="0" dirty="0">
                <a:cs typeface="Calibri"/>
              </a:rPr>
              <a:t>with</a:t>
            </a:r>
            <a:r>
              <a:rPr sz="2400" kern="0" spc="190" dirty="0">
                <a:cs typeface="Calibri"/>
              </a:rPr>
              <a:t>  </a:t>
            </a:r>
            <a:r>
              <a:rPr sz="2400" kern="0" dirty="0">
                <a:cs typeface="Calibri"/>
              </a:rPr>
              <a:t>the</a:t>
            </a:r>
            <a:r>
              <a:rPr sz="2400" kern="0" spc="180" dirty="0">
                <a:cs typeface="Calibri"/>
              </a:rPr>
              <a:t>  </a:t>
            </a:r>
            <a:r>
              <a:rPr sz="2400" kern="0" dirty="0">
                <a:cs typeface="Calibri"/>
              </a:rPr>
              <a:t>help</a:t>
            </a:r>
            <a:r>
              <a:rPr sz="2400" kern="0" spc="185" dirty="0">
                <a:cs typeface="Calibri"/>
              </a:rPr>
              <a:t>  </a:t>
            </a:r>
            <a:r>
              <a:rPr sz="2400" kern="0" dirty="0">
                <a:cs typeface="Calibri"/>
              </a:rPr>
              <a:t>of</a:t>
            </a:r>
            <a:r>
              <a:rPr sz="2400" kern="0" spc="175" dirty="0">
                <a:cs typeface="Calibri"/>
              </a:rPr>
              <a:t>  </a:t>
            </a:r>
            <a:r>
              <a:rPr sz="2400" kern="0" spc="-25" dirty="0">
                <a:cs typeface="Calibri"/>
              </a:rPr>
              <a:t>an </a:t>
            </a:r>
            <a:r>
              <a:rPr sz="2400" kern="0" dirty="0">
                <a:cs typeface="Calibri"/>
              </a:rPr>
              <a:t>independent</a:t>
            </a:r>
            <a:r>
              <a:rPr sz="2400" kern="0" spc="325" dirty="0">
                <a:cs typeface="Calibri"/>
              </a:rPr>
              <a:t> </a:t>
            </a:r>
            <a:r>
              <a:rPr sz="2400" kern="0" dirty="0">
                <a:cs typeface="Calibri"/>
              </a:rPr>
              <a:t>intermediary,</a:t>
            </a:r>
            <a:r>
              <a:rPr sz="2400" kern="0" spc="310" dirty="0">
                <a:cs typeface="Calibri"/>
              </a:rPr>
              <a:t> </a:t>
            </a:r>
            <a:r>
              <a:rPr sz="2400" kern="0" dirty="0">
                <a:cs typeface="Calibri"/>
              </a:rPr>
              <a:t>meet</a:t>
            </a:r>
            <a:r>
              <a:rPr sz="2400" kern="0" spc="305" dirty="0">
                <a:cs typeface="Calibri"/>
              </a:rPr>
              <a:t> </a:t>
            </a:r>
            <a:r>
              <a:rPr sz="2400" kern="0" dirty="0">
                <a:cs typeface="Calibri"/>
              </a:rPr>
              <a:t>to</a:t>
            </a:r>
            <a:r>
              <a:rPr sz="2400" kern="0" spc="300" dirty="0">
                <a:cs typeface="Calibri"/>
              </a:rPr>
              <a:t> </a:t>
            </a:r>
            <a:r>
              <a:rPr sz="2400" kern="0" dirty="0">
                <a:cs typeface="Calibri"/>
              </a:rPr>
              <a:t>work</a:t>
            </a:r>
            <a:r>
              <a:rPr sz="2400" kern="0" spc="290" dirty="0">
                <a:cs typeface="Calibri"/>
              </a:rPr>
              <a:t> </a:t>
            </a:r>
            <a:r>
              <a:rPr sz="2400" kern="0" dirty="0">
                <a:cs typeface="Calibri"/>
              </a:rPr>
              <a:t>out</a:t>
            </a:r>
            <a:r>
              <a:rPr sz="2400" kern="0" spc="300" dirty="0">
                <a:cs typeface="Calibri"/>
              </a:rPr>
              <a:t> </a:t>
            </a:r>
            <a:r>
              <a:rPr sz="2400" kern="0" dirty="0">
                <a:cs typeface="Calibri"/>
              </a:rPr>
              <a:t>a</a:t>
            </a:r>
            <a:r>
              <a:rPr sz="2400" kern="0" spc="280" dirty="0">
                <a:cs typeface="Calibri"/>
              </a:rPr>
              <a:t> </a:t>
            </a:r>
            <a:r>
              <a:rPr sz="2400" kern="0" dirty="0">
                <a:cs typeface="Calibri"/>
              </a:rPr>
              <a:t>settlement</a:t>
            </a:r>
            <a:r>
              <a:rPr sz="2400" kern="0" spc="325" dirty="0">
                <a:cs typeface="Calibri"/>
              </a:rPr>
              <a:t> </a:t>
            </a:r>
            <a:r>
              <a:rPr sz="2400" kern="0" spc="-50" dirty="0">
                <a:cs typeface="Calibri"/>
              </a:rPr>
              <a:t>– </a:t>
            </a:r>
            <a:r>
              <a:rPr sz="2400" i="1" kern="0" dirty="0">
                <a:solidFill>
                  <a:srgbClr val="FF0000"/>
                </a:solidFill>
                <a:cs typeface="Calibri"/>
              </a:rPr>
              <a:t>Stephen</a:t>
            </a:r>
            <a:r>
              <a:rPr sz="2400" i="1" kern="0" spc="290" dirty="0">
                <a:solidFill>
                  <a:srgbClr val="FF0000"/>
                </a:solidFill>
                <a:cs typeface="Calibri"/>
              </a:rPr>
              <a:t> </a:t>
            </a:r>
            <a:r>
              <a:rPr sz="2400" i="1" kern="0" dirty="0">
                <a:solidFill>
                  <a:srgbClr val="FF0000"/>
                </a:solidFill>
                <a:cs typeface="Calibri"/>
              </a:rPr>
              <a:t>Walker</a:t>
            </a:r>
            <a:r>
              <a:rPr sz="2400" i="1" kern="0" spc="280" dirty="0">
                <a:solidFill>
                  <a:srgbClr val="FF0000"/>
                </a:solidFill>
                <a:cs typeface="Calibri"/>
              </a:rPr>
              <a:t> </a:t>
            </a:r>
            <a:r>
              <a:rPr sz="2400" i="1" kern="0" dirty="0">
                <a:solidFill>
                  <a:srgbClr val="FF0000"/>
                </a:solidFill>
                <a:cs typeface="Calibri"/>
              </a:rPr>
              <a:t>and</a:t>
            </a:r>
            <a:r>
              <a:rPr sz="2400" i="1" kern="0" spc="275" dirty="0">
                <a:solidFill>
                  <a:srgbClr val="FF0000"/>
                </a:solidFill>
                <a:cs typeface="Calibri"/>
              </a:rPr>
              <a:t> </a:t>
            </a:r>
            <a:r>
              <a:rPr sz="2400" i="1" kern="0" dirty="0">
                <a:solidFill>
                  <a:srgbClr val="FF0000"/>
                </a:solidFill>
                <a:cs typeface="Calibri"/>
              </a:rPr>
              <a:t>David</a:t>
            </a:r>
            <a:r>
              <a:rPr sz="2400" i="1" kern="0" spc="290" dirty="0">
                <a:solidFill>
                  <a:srgbClr val="FF0000"/>
                </a:solidFill>
                <a:cs typeface="Calibri"/>
              </a:rPr>
              <a:t> </a:t>
            </a:r>
            <a:r>
              <a:rPr sz="2400" i="1" kern="0" dirty="0">
                <a:solidFill>
                  <a:srgbClr val="FF0000"/>
                </a:solidFill>
                <a:cs typeface="Calibri"/>
              </a:rPr>
              <a:t>Smith</a:t>
            </a:r>
            <a:r>
              <a:rPr sz="2400" i="1" kern="0" spc="290" dirty="0">
                <a:solidFill>
                  <a:srgbClr val="FF0000"/>
                </a:solidFill>
                <a:cs typeface="Calibri"/>
              </a:rPr>
              <a:t> </a:t>
            </a:r>
            <a:r>
              <a:rPr sz="2400" i="1" kern="0" dirty="0">
                <a:solidFill>
                  <a:srgbClr val="FF0000"/>
                </a:solidFill>
                <a:cs typeface="Calibri"/>
              </a:rPr>
              <a:t>in</a:t>
            </a:r>
            <a:r>
              <a:rPr sz="2400" i="1" kern="0" spc="295" dirty="0">
                <a:solidFill>
                  <a:srgbClr val="FF0000"/>
                </a:solidFill>
                <a:cs typeface="Calibri"/>
              </a:rPr>
              <a:t> </a:t>
            </a:r>
            <a:r>
              <a:rPr sz="2400" i="1" kern="0" dirty="0">
                <a:solidFill>
                  <a:srgbClr val="FF0000"/>
                </a:solidFill>
                <a:cs typeface="Calibri"/>
              </a:rPr>
              <a:t>their</a:t>
            </a:r>
            <a:r>
              <a:rPr sz="2400" i="1" kern="0" spc="275" dirty="0">
                <a:solidFill>
                  <a:srgbClr val="FF0000"/>
                </a:solidFill>
                <a:cs typeface="Calibri"/>
              </a:rPr>
              <a:t> </a:t>
            </a:r>
            <a:r>
              <a:rPr sz="2400" i="1" kern="0" dirty="0">
                <a:solidFill>
                  <a:srgbClr val="FF0000"/>
                </a:solidFill>
                <a:cs typeface="Calibri"/>
              </a:rPr>
              <a:t>book-</a:t>
            </a:r>
            <a:r>
              <a:rPr sz="2400" i="1" kern="0" spc="280" dirty="0">
                <a:solidFill>
                  <a:srgbClr val="FF0000"/>
                </a:solidFill>
                <a:cs typeface="Calibri"/>
              </a:rPr>
              <a:t> </a:t>
            </a:r>
            <a:r>
              <a:rPr sz="2400" i="1" kern="0" dirty="0">
                <a:solidFill>
                  <a:srgbClr val="FF0000"/>
                </a:solidFill>
                <a:cs typeface="Calibri"/>
              </a:rPr>
              <a:t>Advising</a:t>
            </a:r>
            <a:r>
              <a:rPr sz="2400" i="1" kern="0" spc="295" dirty="0">
                <a:solidFill>
                  <a:srgbClr val="FF0000"/>
                </a:solidFill>
                <a:cs typeface="Calibri"/>
              </a:rPr>
              <a:t> </a:t>
            </a:r>
            <a:r>
              <a:rPr sz="2400" i="1" kern="0" spc="-25" dirty="0">
                <a:solidFill>
                  <a:srgbClr val="FF0000"/>
                </a:solidFill>
                <a:cs typeface="Calibri"/>
              </a:rPr>
              <a:t>and </a:t>
            </a:r>
            <a:r>
              <a:rPr sz="2400" i="1" kern="0" dirty="0">
                <a:solidFill>
                  <a:srgbClr val="FF0000"/>
                </a:solidFill>
                <a:cs typeface="Calibri"/>
              </a:rPr>
              <a:t>Representing</a:t>
            </a:r>
            <a:r>
              <a:rPr sz="2400" i="1" kern="0" spc="155" dirty="0">
                <a:solidFill>
                  <a:srgbClr val="FF0000"/>
                </a:solidFill>
                <a:cs typeface="Calibri"/>
              </a:rPr>
              <a:t> </a:t>
            </a:r>
            <a:r>
              <a:rPr sz="2400" i="1" kern="0" dirty="0">
                <a:solidFill>
                  <a:srgbClr val="FF0000"/>
                </a:solidFill>
                <a:cs typeface="Calibri"/>
              </a:rPr>
              <a:t>Clients</a:t>
            </a:r>
            <a:r>
              <a:rPr sz="2400" i="1" kern="0" spc="145" dirty="0">
                <a:solidFill>
                  <a:srgbClr val="FF0000"/>
                </a:solidFill>
                <a:cs typeface="Calibri"/>
              </a:rPr>
              <a:t> </a:t>
            </a:r>
            <a:r>
              <a:rPr sz="2400" i="1" kern="0" dirty="0">
                <a:solidFill>
                  <a:srgbClr val="FF0000"/>
                </a:solidFill>
                <a:cs typeface="Calibri"/>
              </a:rPr>
              <a:t>at</a:t>
            </a:r>
            <a:r>
              <a:rPr sz="2400" i="1" kern="0" spc="160" dirty="0">
                <a:solidFill>
                  <a:srgbClr val="FF0000"/>
                </a:solidFill>
                <a:cs typeface="Calibri"/>
              </a:rPr>
              <a:t> </a:t>
            </a:r>
            <a:r>
              <a:rPr sz="2400" i="1" kern="0" spc="-10" dirty="0">
                <a:solidFill>
                  <a:srgbClr val="FF0000"/>
                </a:solidFill>
                <a:cs typeface="Calibri"/>
              </a:rPr>
              <a:t>Mediation</a:t>
            </a:r>
            <a:endParaRPr sz="2400" kern="0" dirty="0">
              <a:solidFill>
                <a:srgbClr val="FF0000"/>
              </a:solidFill>
              <a:cs typeface="Calibri"/>
            </a:endParaRPr>
          </a:p>
        </p:txBody>
      </p:sp>
    </p:spTree>
    <p:extLst>
      <p:ext uri="{BB962C8B-B14F-4D97-AF65-F5344CB8AC3E}">
        <p14:creationId xmlns:p14="http://schemas.microsoft.com/office/powerpoint/2010/main" val="2771298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13AF9612-0614-42EC-A0AA-2402DF958F53}"/>
              </a:ext>
            </a:extLst>
          </p:cNvPr>
          <p:cNvSpPr txBox="1"/>
          <p:nvPr/>
        </p:nvSpPr>
        <p:spPr>
          <a:xfrm>
            <a:off x="548741" y="667667"/>
            <a:ext cx="9916160" cy="5522666"/>
          </a:xfrm>
          <a:prstGeom prst="rect">
            <a:avLst/>
          </a:prstGeom>
        </p:spPr>
        <p:txBody>
          <a:bodyPr vert="horz" wrap="square" lIns="0" tIns="13335" rIns="0" bIns="0" rtlCol="0">
            <a:spAutoFit/>
          </a:bodyPr>
          <a:lstStyle/>
          <a:p>
            <a:pPr marL="299085" marR="14604" indent="-287020" algn="ctr">
              <a:spcBef>
                <a:spcPts val="105"/>
              </a:spcBef>
              <a:buClr>
                <a:srgbClr val="838894"/>
              </a:buClr>
              <a:buFont typeface="Microsoft Sans Serif"/>
              <a:buChar char="•"/>
              <a:tabLst>
                <a:tab pos="299085" algn="l"/>
              </a:tabLst>
            </a:pPr>
            <a:r>
              <a:rPr lang="en-GB" sz="2800" kern="0" dirty="0">
                <a:latin typeface="Calibri" panose="020F0502020204030204" pitchFamily="34" charset="0"/>
                <a:cs typeface="Calibri" panose="020F0502020204030204" pitchFamily="34" charset="0"/>
              </a:rPr>
              <a:t>Principles of Mediation</a:t>
            </a:r>
          </a:p>
          <a:p>
            <a:pPr marL="299085" marR="82550" indent="-287020" algn="ctr">
              <a:spcBef>
                <a:spcPts val="1200"/>
              </a:spcBef>
              <a:buClr>
                <a:srgbClr val="838894"/>
              </a:buClr>
              <a:buFont typeface="Microsoft Sans Serif"/>
              <a:buChar char="•"/>
              <a:tabLst>
                <a:tab pos="299085" algn="l"/>
              </a:tabLst>
            </a:pPr>
            <a:r>
              <a:rPr lang="en-GB" sz="2000" kern="0" dirty="0">
                <a:latin typeface="Calibri" panose="020F0502020204030204" pitchFamily="34" charset="0"/>
                <a:cs typeface="Calibri" panose="020F0502020204030204" pitchFamily="34" charset="0"/>
              </a:rPr>
              <a:t>Party Autonomy</a:t>
            </a:r>
          </a:p>
          <a:p>
            <a:pPr marL="299085" marR="82550" indent="-287020" algn="ctr">
              <a:spcBef>
                <a:spcPts val="1200"/>
              </a:spcBef>
              <a:buClr>
                <a:srgbClr val="838894"/>
              </a:buClr>
              <a:buFont typeface="Microsoft Sans Serif"/>
              <a:buChar char="•"/>
              <a:tabLst>
                <a:tab pos="299085" algn="l"/>
              </a:tabLst>
            </a:pPr>
            <a:endParaRPr lang="en-GB" sz="2000" kern="0" dirty="0">
              <a:latin typeface="Calibri" panose="020F0502020204030204" pitchFamily="34" charset="0"/>
              <a:cs typeface="Calibri" panose="020F0502020204030204" pitchFamily="34" charset="0"/>
            </a:endParaRPr>
          </a:p>
          <a:p>
            <a:pPr marL="299085" marR="54610" indent="-287020" algn="ctr">
              <a:spcBef>
                <a:spcPts val="1200"/>
              </a:spcBef>
              <a:buClr>
                <a:srgbClr val="838894"/>
              </a:buClr>
              <a:buFont typeface="Microsoft Sans Serif"/>
              <a:buChar char="•"/>
              <a:tabLst>
                <a:tab pos="299085" algn="l"/>
              </a:tabLst>
            </a:pPr>
            <a:r>
              <a:rPr lang="en-GB" sz="2000" kern="0" dirty="0">
                <a:latin typeface="Calibri" panose="020F0502020204030204" pitchFamily="34" charset="0"/>
                <a:cs typeface="Calibri" panose="020F0502020204030204" pitchFamily="34" charset="0"/>
              </a:rPr>
              <a:t>Confidentiality</a:t>
            </a:r>
          </a:p>
          <a:p>
            <a:pPr marL="299085" marR="54610" indent="-287020" algn="ctr">
              <a:spcBef>
                <a:spcPts val="1200"/>
              </a:spcBef>
              <a:buClr>
                <a:srgbClr val="838894"/>
              </a:buClr>
              <a:buFont typeface="Microsoft Sans Serif"/>
              <a:buChar char="•"/>
              <a:tabLst>
                <a:tab pos="299085" algn="l"/>
              </a:tabLst>
            </a:pPr>
            <a:endParaRPr lang="en-GB" sz="2000" kern="0" dirty="0">
              <a:latin typeface="Calibri" panose="020F0502020204030204" pitchFamily="34" charset="0"/>
              <a:cs typeface="Calibri" panose="020F0502020204030204" pitchFamily="34" charset="0"/>
            </a:endParaRPr>
          </a:p>
          <a:p>
            <a:pPr marL="299085" indent="-286385" algn="ctr">
              <a:spcBef>
                <a:spcPts val="1205"/>
              </a:spcBef>
              <a:buClr>
                <a:srgbClr val="838894"/>
              </a:buClr>
              <a:buFont typeface="Microsoft Sans Serif"/>
              <a:buChar char="•"/>
              <a:tabLst>
                <a:tab pos="299085" algn="l"/>
              </a:tabLst>
            </a:pPr>
            <a:r>
              <a:rPr lang="en-GB" sz="2000" kern="0" dirty="0">
                <a:latin typeface="Calibri" panose="020F0502020204030204" pitchFamily="34" charset="0"/>
                <a:cs typeface="Calibri" panose="020F0502020204030204" pitchFamily="34" charset="0"/>
              </a:rPr>
              <a:t>Flexibility</a:t>
            </a:r>
          </a:p>
          <a:p>
            <a:pPr marL="299085" indent="-286385" algn="ctr">
              <a:spcBef>
                <a:spcPts val="1205"/>
              </a:spcBef>
              <a:buClr>
                <a:srgbClr val="838894"/>
              </a:buClr>
              <a:buFont typeface="Microsoft Sans Serif"/>
              <a:buChar char="•"/>
              <a:tabLst>
                <a:tab pos="299085" algn="l"/>
              </a:tabLst>
            </a:pPr>
            <a:endParaRPr lang="en-GB" sz="2000" kern="0" dirty="0">
              <a:latin typeface="Calibri" panose="020F0502020204030204" pitchFamily="34" charset="0"/>
              <a:cs typeface="Calibri" panose="020F0502020204030204" pitchFamily="34" charset="0"/>
            </a:endParaRPr>
          </a:p>
          <a:p>
            <a:pPr marL="299085" indent="-286385" algn="ctr">
              <a:spcBef>
                <a:spcPts val="1205"/>
              </a:spcBef>
              <a:buClr>
                <a:srgbClr val="838894"/>
              </a:buClr>
              <a:buFont typeface="Microsoft Sans Serif"/>
              <a:buChar char="•"/>
              <a:tabLst>
                <a:tab pos="299085" algn="l"/>
              </a:tabLst>
            </a:pPr>
            <a:r>
              <a:rPr lang="en-GB" sz="2000" kern="0" dirty="0">
                <a:latin typeface="Calibri" panose="020F0502020204030204" pitchFamily="34" charset="0"/>
                <a:cs typeface="Calibri" panose="020F0502020204030204" pitchFamily="34" charset="0"/>
              </a:rPr>
              <a:t>Legal Privilege</a:t>
            </a:r>
          </a:p>
          <a:p>
            <a:pPr marL="299085" indent="-286385" algn="ctr">
              <a:spcBef>
                <a:spcPts val="1205"/>
              </a:spcBef>
              <a:buClr>
                <a:srgbClr val="838894"/>
              </a:buClr>
              <a:buFont typeface="Microsoft Sans Serif"/>
              <a:buChar char="•"/>
              <a:tabLst>
                <a:tab pos="299085" algn="l"/>
              </a:tabLst>
            </a:pPr>
            <a:endParaRPr lang="en-GB" sz="2000" kern="0" dirty="0">
              <a:latin typeface="Calibri" panose="020F0502020204030204" pitchFamily="34" charset="0"/>
              <a:cs typeface="Calibri" panose="020F0502020204030204" pitchFamily="34" charset="0"/>
            </a:endParaRPr>
          </a:p>
          <a:p>
            <a:pPr marL="299085" indent="-286385" algn="ctr">
              <a:spcBef>
                <a:spcPts val="1205"/>
              </a:spcBef>
              <a:buClr>
                <a:srgbClr val="838894"/>
              </a:buClr>
              <a:buFont typeface="Microsoft Sans Serif"/>
              <a:buChar char="•"/>
              <a:tabLst>
                <a:tab pos="299085" algn="l"/>
              </a:tabLst>
            </a:pPr>
            <a:r>
              <a:rPr lang="en-GB" sz="2000" kern="0" dirty="0">
                <a:latin typeface="Calibri" panose="020F0502020204030204" pitchFamily="34" charset="0"/>
                <a:cs typeface="Calibri" panose="020F0502020204030204" pitchFamily="34" charset="0"/>
              </a:rPr>
              <a:t>Neutrality &amp; Impartiality</a:t>
            </a:r>
          </a:p>
          <a:p>
            <a:pPr marL="299085" indent="-286385" algn="ctr">
              <a:spcBef>
                <a:spcPts val="1205"/>
              </a:spcBef>
              <a:buClr>
                <a:srgbClr val="838894"/>
              </a:buClr>
              <a:buFont typeface="Microsoft Sans Serif"/>
              <a:buChar char="•"/>
              <a:tabLst>
                <a:tab pos="299085" algn="l"/>
              </a:tabLst>
            </a:pPr>
            <a:endParaRPr lang="en-GB" sz="2000" kern="0" dirty="0">
              <a:latin typeface="Calibri" panose="020F0502020204030204" pitchFamily="34" charset="0"/>
              <a:cs typeface="Calibri" panose="020F0502020204030204" pitchFamily="34" charset="0"/>
            </a:endParaRPr>
          </a:p>
          <a:p>
            <a:pPr marL="299085" indent="-286385" algn="ctr">
              <a:spcBef>
                <a:spcPts val="1205"/>
              </a:spcBef>
              <a:buClr>
                <a:srgbClr val="838894"/>
              </a:buClr>
              <a:buFont typeface="Microsoft Sans Serif"/>
              <a:buChar char="•"/>
              <a:tabLst>
                <a:tab pos="299085" algn="l"/>
              </a:tabLst>
            </a:pPr>
            <a:r>
              <a:rPr lang="en-GB" sz="2000" kern="0" dirty="0">
                <a:latin typeface="Calibri" panose="020F0502020204030204" pitchFamily="34" charset="0"/>
                <a:cs typeface="Calibri" panose="020F0502020204030204" pitchFamily="34" charset="0"/>
              </a:rPr>
              <a:t>Fairness</a:t>
            </a:r>
          </a:p>
        </p:txBody>
      </p:sp>
    </p:spTree>
    <p:extLst>
      <p:ext uri="{BB962C8B-B14F-4D97-AF65-F5344CB8AC3E}">
        <p14:creationId xmlns:p14="http://schemas.microsoft.com/office/powerpoint/2010/main" val="8598006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0827020-8417-4dc4-955e-28d3d58f0a55">
      <Terms xmlns="http://schemas.microsoft.com/office/infopath/2007/PartnerControls"/>
    </lcf76f155ced4ddcb4097134ff3c332f>
    <TaxCatchAll xmlns="a678c424-7f6e-404b-bf51-6b8c8be41f1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0BCB084D4020048B85D11ED90D5FAD4" ma:contentTypeVersion="12" ma:contentTypeDescription="Create a new document." ma:contentTypeScope="" ma:versionID="233b949c17a8655632b9a182ec4dd08a">
  <xsd:schema xmlns:xsd="http://www.w3.org/2001/XMLSchema" xmlns:xs="http://www.w3.org/2001/XMLSchema" xmlns:p="http://schemas.microsoft.com/office/2006/metadata/properties" xmlns:ns2="d0827020-8417-4dc4-955e-28d3d58f0a55" xmlns:ns3="a678c424-7f6e-404b-bf51-6b8c8be41f19" targetNamespace="http://schemas.microsoft.com/office/2006/metadata/properties" ma:root="true" ma:fieldsID="a94096a932007c579c9bb05b72e9c640" ns2:_="" ns3:_="">
    <xsd:import namespace="d0827020-8417-4dc4-955e-28d3d58f0a55"/>
    <xsd:import namespace="a678c424-7f6e-404b-bf51-6b8c8be41f1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827020-8417-4dc4-955e-28d3d58f0a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3cadede-44fa-4585-a5c7-ad30a8f9d87e"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78c424-7f6e-404b-bf51-6b8c8be41f1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25d21e90-f0c4-4025-b900-c136da2d2730}" ma:internalName="TaxCatchAll" ma:showField="CatchAllData" ma:web="a678c424-7f6e-404b-bf51-6b8c8be41f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EDB2EB4-B560-41E1-847F-C9B6D62E4524}">
  <ds:schemaRefs>
    <ds:schemaRef ds:uri="http://schemas.microsoft.com/sharepoint/v3/contenttype/forms"/>
  </ds:schemaRefs>
</ds:datastoreItem>
</file>

<file path=customXml/itemProps2.xml><?xml version="1.0" encoding="utf-8"?>
<ds:datastoreItem xmlns:ds="http://schemas.openxmlformats.org/officeDocument/2006/customXml" ds:itemID="{276902EE-02FE-41E4-91F8-9BA37E2EE24A}">
  <ds:schemaRefs>
    <ds:schemaRef ds:uri="a678c424-7f6e-404b-bf51-6b8c8be41f19"/>
    <ds:schemaRef ds:uri="http://purl.org/dc/dcmitype/"/>
    <ds:schemaRef ds:uri="http://schemas.microsoft.com/office/2006/documentManagement/types"/>
    <ds:schemaRef ds:uri="http://purl.org/dc/term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d0827020-8417-4dc4-955e-28d3d58f0a55"/>
    <ds:schemaRef ds:uri="http://www.w3.org/XML/1998/namespace"/>
  </ds:schemaRefs>
</ds:datastoreItem>
</file>

<file path=customXml/itemProps3.xml><?xml version="1.0" encoding="utf-8"?>
<ds:datastoreItem xmlns:ds="http://schemas.openxmlformats.org/officeDocument/2006/customXml" ds:itemID="{8D3667F6-0075-40BE-9B67-5BDEDFDACD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827020-8417-4dc4-955e-28d3d58f0a55"/>
    <ds:schemaRef ds:uri="a678c424-7f6e-404b-bf51-6b8c8be41f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7646</TotalTime>
  <Words>2401</Words>
  <Application>Microsoft Office PowerPoint</Application>
  <PresentationFormat>Widescreen</PresentationFormat>
  <Paragraphs>300</Paragraphs>
  <Slides>41</Slides>
  <Notes>39</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41</vt:i4>
      </vt:variant>
    </vt:vector>
  </HeadingPairs>
  <TitlesOfParts>
    <vt:vector size="55" baseType="lpstr">
      <vt:lpstr>Aptos</vt:lpstr>
      <vt:lpstr>Arial</vt:lpstr>
      <vt:lpstr>Calibri</vt:lpstr>
      <vt:lpstr>Calibri Light</vt:lpstr>
      <vt:lpstr>Cambria</vt:lpstr>
      <vt:lpstr>Century Gothic</vt:lpstr>
      <vt:lpstr>Corbel</vt:lpstr>
      <vt:lpstr>Lucida Sans Unicode</vt:lpstr>
      <vt:lpstr>Microsoft Sans Serif</vt:lpstr>
      <vt:lpstr>Poppins</vt:lpstr>
      <vt:lpstr>Times New Roman</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HP</cp:lastModifiedBy>
  <cp:revision>112</cp:revision>
  <dcterms:created xsi:type="dcterms:W3CDTF">2022-07-11T16:28:00Z</dcterms:created>
  <dcterms:modified xsi:type="dcterms:W3CDTF">2024-09-06T07:18:22Z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0x010100D0BCB084D4020048B85D11ED90D5FAD4</vt:lpwstr>
  </property>
</Properties>
</file>