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0"/>
  </p:notesMasterIdLst>
  <p:sldIdLst>
    <p:sldId id="277" r:id="rId5"/>
    <p:sldId id="260" r:id="rId6"/>
    <p:sldId id="332" r:id="rId7"/>
    <p:sldId id="284" r:id="rId8"/>
    <p:sldId id="285" r:id="rId9"/>
    <p:sldId id="286" r:id="rId10"/>
    <p:sldId id="287" r:id="rId11"/>
    <p:sldId id="291" r:id="rId12"/>
    <p:sldId id="290" r:id="rId13"/>
    <p:sldId id="289" r:id="rId14"/>
    <p:sldId id="288" r:id="rId15"/>
    <p:sldId id="292" r:id="rId16"/>
    <p:sldId id="293" r:id="rId17"/>
    <p:sldId id="294" r:id="rId18"/>
    <p:sldId id="295" r:id="rId19"/>
    <p:sldId id="273" r:id="rId20"/>
    <p:sldId id="279" r:id="rId21"/>
    <p:sldId id="281" r:id="rId22"/>
    <p:sldId id="314" r:id="rId23"/>
    <p:sldId id="282" r:id="rId24"/>
    <p:sldId id="315" r:id="rId25"/>
    <p:sldId id="265" r:id="rId26"/>
    <p:sldId id="344" r:id="rId27"/>
    <p:sldId id="342" r:id="rId28"/>
    <p:sldId id="340" r:id="rId29"/>
    <p:sldId id="341" r:id="rId30"/>
    <p:sldId id="298" r:id="rId31"/>
    <p:sldId id="323" r:id="rId32"/>
    <p:sldId id="324" r:id="rId33"/>
    <p:sldId id="327" r:id="rId34"/>
    <p:sldId id="328" r:id="rId35"/>
    <p:sldId id="329" r:id="rId36"/>
    <p:sldId id="325" r:id="rId37"/>
    <p:sldId id="351" r:id="rId38"/>
    <p:sldId id="330" r:id="rId39"/>
    <p:sldId id="331" r:id="rId40"/>
    <p:sldId id="333" r:id="rId41"/>
    <p:sldId id="343" r:id="rId42"/>
    <p:sldId id="259" r:id="rId43"/>
    <p:sldId id="302" r:id="rId44"/>
    <p:sldId id="300" r:id="rId45"/>
    <p:sldId id="305" r:id="rId46"/>
    <p:sldId id="306" r:id="rId47"/>
    <p:sldId id="307" r:id="rId48"/>
    <p:sldId id="308" r:id="rId49"/>
    <p:sldId id="309" r:id="rId50"/>
    <p:sldId id="310" r:id="rId51"/>
    <p:sldId id="311" r:id="rId52"/>
    <p:sldId id="312" r:id="rId53"/>
    <p:sldId id="313" r:id="rId54"/>
    <p:sldId id="316" r:id="rId55"/>
    <p:sldId id="317" r:id="rId56"/>
    <p:sldId id="318" r:id="rId57"/>
    <p:sldId id="320" r:id="rId58"/>
    <p:sldId id="297" r:id="rId59"/>
    <p:sldId id="321" r:id="rId60"/>
    <p:sldId id="322" r:id="rId61"/>
    <p:sldId id="355" r:id="rId62"/>
    <p:sldId id="356" r:id="rId63"/>
    <p:sldId id="334" r:id="rId64"/>
    <p:sldId id="274" r:id="rId65"/>
    <p:sldId id="335" r:id="rId66"/>
    <p:sldId id="337" r:id="rId67"/>
    <p:sldId id="336" r:id="rId68"/>
    <p:sldId id="262" r:id="rId69"/>
    <p:sldId id="354" r:id="rId70"/>
    <p:sldId id="339" r:id="rId71"/>
    <p:sldId id="346" r:id="rId72"/>
    <p:sldId id="347" r:id="rId73"/>
    <p:sldId id="348" r:id="rId74"/>
    <p:sldId id="345" r:id="rId75"/>
    <p:sldId id="352" r:id="rId76"/>
    <p:sldId id="353" r:id="rId77"/>
    <p:sldId id="350" r:id="rId78"/>
    <p:sldId id="278"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4EFF7A7-3A03-4212-9956-8BF4E5DD8F3D}">
          <p14:sldIdLst>
            <p14:sldId id="277"/>
            <p14:sldId id="260"/>
            <p14:sldId id="332"/>
            <p14:sldId id="284"/>
            <p14:sldId id="285"/>
            <p14:sldId id="286"/>
            <p14:sldId id="287"/>
            <p14:sldId id="291"/>
            <p14:sldId id="290"/>
            <p14:sldId id="289"/>
            <p14:sldId id="288"/>
            <p14:sldId id="292"/>
            <p14:sldId id="293"/>
            <p14:sldId id="294"/>
            <p14:sldId id="295"/>
            <p14:sldId id="273"/>
            <p14:sldId id="279"/>
            <p14:sldId id="281"/>
            <p14:sldId id="314"/>
            <p14:sldId id="282"/>
            <p14:sldId id="315"/>
            <p14:sldId id="265"/>
            <p14:sldId id="344"/>
            <p14:sldId id="342"/>
            <p14:sldId id="340"/>
            <p14:sldId id="341"/>
            <p14:sldId id="298"/>
            <p14:sldId id="323"/>
            <p14:sldId id="324"/>
            <p14:sldId id="327"/>
            <p14:sldId id="328"/>
            <p14:sldId id="329"/>
            <p14:sldId id="325"/>
            <p14:sldId id="351"/>
            <p14:sldId id="330"/>
            <p14:sldId id="331"/>
            <p14:sldId id="333"/>
            <p14:sldId id="343"/>
            <p14:sldId id="259"/>
            <p14:sldId id="302"/>
            <p14:sldId id="300"/>
            <p14:sldId id="305"/>
            <p14:sldId id="306"/>
            <p14:sldId id="307"/>
            <p14:sldId id="308"/>
            <p14:sldId id="309"/>
            <p14:sldId id="310"/>
            <p14:sldId id="311"/>
            <p14:sldId id="312"/>
            <p14:sldId id="313"/>
            <p14:sldId id="316"/>
            <p14:sldId id="317"/>
            <p14:sldId id="318"/>
            <p14:sldId id="320"/>
            <p14:sldId id="297"/>
            <p14:sldId id="321"/>
            <p14:sldId id="322"/>
            <p14:sldId id="355"/>
            <p14:sldId id="356"/>
            <p14:sldId id="334"/>
            <p14:sldId id="274"/>
            <p14:sldId id="335"/>
            <p14:sldId id="337"/>
            <p14:sldId id="336"/>
            <p14:sldId id="262"/>
            <p14:sldId id="354"/>
            <p14:sldId id="339"/>
            <p14:sldId id="346"/>
          </p14:sldIdLst>
        </p14:section>
        <p14:section name="Untitled Section" id="{A9A3AAA8-4BBC-46F9-9EE9-C297E863CE03}">
          <p14:sldIdLst>
            <p14:sldId id="347"/>
            <p14:sldId id="348"/>
            <p14:sldId id="345"/>
            <p14:sldId id="352"/>
            <p14:sldId id="353"/>
            <p14:sldId id="350"/>
            <p14:sldId id="278"/>
          </p14:sldIdLst>
        </p14:section>
      </p14:sectionLst>
    </p:ext>
    <p:ext uri="{EFAFB233-063F-42B5-8137-9DF3F51BA10A}">
      <p15:sldGuideLst xmlns:p15="http://schemas.microsoft.com/office/powerpoint/2012/main">
        <p15:guide id="1" orient="horz" pos="255" userDrawn="1">
          <p15:clr>
            <a:srgbClr val="A4A3A4"/>
          </p15:clr>
        </p15:guide>
        <p15:guide id="2" pos="25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6509"/>
    <a:srgbClr val="7D1213"/>
    <a:srgbClr val="BE1900"/>
    <a:srgbClr val="FAA500"/>
    <a:srgbClr val="AB252A"/>
    <a:srgbClr val="C01900"/>
    <a:srgbClr val="FF2623"/>
    <a:srgbClr val="3C3C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37" autoAdjust="0"/>
    <p:restoredTop sz="94524" autoAdjust="0"/>
  </p:normalViewPr>
  <p:slideViewPr>
    <p:cSldViewPr snapToGrid="0" snapToObjects="1" showGuides="1">
      <p:cViewPr varScale="1">
        <p:scale>
          <a:sx n="88" d="100"/>
          <a:sy n="88" d="100"/>
        </p:scale>
        <p:origin x="60" y="234"/>
      </p:cViewPr>
      <p:guideLst>
        <p:guide orient="horz" pos="255"/>
        <p:guide pos="257"/>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tableStyles" Target="tableStyles.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B51147-D01B-AC4D-B216-CFA99F9961FB}" type="datetimeFigureOut">
              <a:rPr lang="en-US" smtClean="0"/>
              <a:t>11/20/2024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CAE6B3-D0AF-2D42-BDEA-5ADDA78B9B37}" type="slidenum">
              <a:rPr lang="en-US" smtClean="0"/>
              <a:t>‹#›</a:t>
            </a:fld>
            <a:endParaRPr lang="en-US" dirty="0"/>
          </a:p>
        </p:txBody>
      </p:sp>
    </p:spTree>
    <p:extLst>
      <p:ext uri="{BB962C8B-B14F-4D97-AF65-F5344CB8AC3E}">
        <p14:creationId xmlns:p14="http://schemas.microsoft.com/office/powerpoint/2010/main" val="1643931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2</a:t>
            </a:fld>
            <a:endParaRPr lang="en-US" dirty="0"/>
          </a:p>
        </p:txBody>
      </p:sp>
    </p:spTree>
    <p:extLst>
      <p:ext uri="{BB962C8B-B14F-4D97-AF65-F5344CB8AC3E}">
        <p14:creationId xmlns:p14="http://schemas.microsoft.com/office/powerpoint/2010/main" val="1290777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65</a:t>
            </a:fld>
            <a:endParaRPr lang="en-US" dirty="0"/>
          </a:p>
        </p:txBody>
      </p:sp>
    </p:spTree>
    <p:extLst>
      <p:ext uri="{BB962C8B-B14F-4D97-AF65-F5344CB8AC3E}">
        <p14:creationId xmlns:p14="http://schemas.microsoft.com/office/powerpoint/2010/main" val="1867695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1D9E8-429A-10A8-FB6A-9FA664604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EF4E7-7726-0742-4B23-729D71C889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B89BCD-4A55-F0F9-1785-BB4976F791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9CF500-B0A3-F351-90E5-9CE773308A3A}"/>
              </a:ext>
            </a:extLst>
          </p:cNvPr>
          <p:cNvSpPr>
            <a:spLocks noGrp="1"/>
          </p:cNvSpPr>
          <p:nvPr>
            <p:ph type="sldNum" sz="quarter" idx="10"/>
          </p:nvPr>
        </p:nvSpPr>
        <p:spPr/>
        <p:txBody>
          <a:bodyPr/>
          <a:lstStyle/>
          <a:p>
            <a:fld id="{1DCAE6B3-D0AF-2D42-BDEA-5ADDA78B9B37}" type="slidenum">
              <a:rPr lang="en-US" smtClean="0"/>
              <a:t>71</a:t>
            </a:fld>
            <a:endParaRPr lang="en-US" dirty="0"/>
          </a:p>
        </p:txBody>
      </p:sp>
    </p:spTree>
    <p:extLst>
      <p:ext uri="{BB962C8B-B14F-4D97-AF65-F5344CB8AC3E}">
        <p14:creationId xmlns:p14="http://schemas.microsoft.com/office/powerpoint/2010/main" val="228378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CAE6B3-D0AF-2D42-BDEA-5ADDA78B9B37}" type="slidenum">
              <a:rPr lang="en-US" smtClean="0"/>
              <a:t>4</a:t>
            </a:fld>
            <a:endParaRPr lang="en-US" dirty="0"/>
          </a:p>
        </p:txBody>
      </p:sp>
    </p:spTree>
    <p:extLst>
      <p:ext uri="{BB962C8B-B14F-4D97-AF65-F5344CB8AC3E}">
        <p14:creationId xmlns:p14="http://schemas.microsoft.com/office/powerpoint/2010/main" val="872722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3D8964-A316-4E68-87C1-6908BDB1507F}" type="slidenum">
              <a:rPr lang="en-GB" smtClean="0"/>
              <a:t>16</a:t>
            </a:fld>
            <a:endParaRPr lang="en-GB" dirty="0"/>
          </a:p>
        </p:txBody>
      </p:sp>
    </p:spTree>
    <p:extLst>
      <p:ext uri="{BB962C8B-B14F-4D97-AF65-F5344CB8AC3E}">
        <p14:creationId xmlns:p14="http://schemas.microsoft.com/office/powerpoint/2010/main" val="2458593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ea typeface="ＭＳ Ｐゴシック" pitchFamily="34" charset="-128"/>
              </a:rPr>
              <a:t>Notes on sections 33 and 40 and the mandatory provisions</a:t>
            </a: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ea typeface="ＭＳ Ｐゴシック" pitchFamily="34" charset="-128"/>
              </a:defRPr>
            </a:lvl1pPr>
            <a:lvl2pPr marL="742913" indent="-285736">
              <a:defRPr>
                <a:solidFill>
                  <a:schemeClr val="tx1"/>
                </a:solidFill>
                <a:latin typeface="Garamond" pitchFamily="18" charset="0"/>
                <a:ea typeface="ＭＳ Ｐゴシック" pitchFamily="34" charset="-128"/>
              </a:defRPr>
            </a:lvl2pPr>
            <a:lvl3pPr marL="1142944" indent="-228589">
              <a:defRPr>
                <a:solidFill>
                  <a:schemeClr val="tx1"/>
                </a:solidFill>
                <a:latin typeface="Garamond" pitchFamily="18" charset="0"/>
                <a:ea typeface="ＭＳ Ｐゴシック" pitchFamily="34" charset="-128"/>
              </a:defRPr>
            </a:lvl3pPr>
            <a:lvl4pPr marL="1600122" indent="-228589">
              <a:defRPr>
                <a:solidFill>
                  <a:schemeClr val="tx1"/>
                </a:solidFill>
                <a:latin typeface="Garamond" pitchFamily="18" charset="0"/>
                <a:ea typeface="ＭＳ Ｐゴシック" pitchFamily="34" charset="-128"/>
              </a:defRPr>
            </a:lvl4pPr>
            <a:lvl5pPr marL="2057299" indent="-228589">
              <a:defRPr>
                <a:solidFill>
                  <a:schemeClr val="tx1"/>
                </a:solidFill>
                <a:latin typeface="Garamond" pitchFamily="18" charset="0"/>
                <a:ea typeface="ＭＳ Ｐゴシック" pitchFamily="34" charset="-128"/>
              </a:defRPr>
            </a:lvl5pPr>
            <a:lvl6pPr marL="2514476" indent="-228589" eaLnBrk="0" fontAlgn="base" hangingPunct="0">
              <a:spcBef>
                <a:spcPct val="0"/>
              </a:spcBef>
              <a:spcAft>
                <a:spcPct val="0"/>
              </a:spcAft>
              <a:defRPr>
                <a:solidFill>
                  <a:schemeClr val="tx1"/>
                </a:solidFill>
                <a:latin typeface="Garamond" pitchFamily="18" charset="0"/>
                <a:ea typeface="ＭＳ Ｐゴシック" pitchFamily="34" charset="-128"/>
              </a:defRPr>
            </a:lvl6pPr>
            <a:lvl7pPr marL="2971654" indent="-228589" eaLnBrk="0" fontAlgn="base" hangingPunct="0">
              <a:spcBef>
                <a:spcPct val="0"/>
              </a:spcBef>
              <a:spcAft>
                <a:spcPct val="0"/>
              </a:spcAft>
              <a:defRPr>
                <a:solidFill>
                  <a:schemeClr val="tx1"/>
                </a:solidFill>
                <a:latin typeface="Garamond" pitchFamily="18" charset="0"/>
                <a:ea typeface="ＭＳ Ｐゴシック" pitchFamily="34" charset="-128"/>
              </a:defRPr>
            </a:lvl7pPr>
            <a:lvl8pPr marL="3428831" indent="-228589" eaLnBrk="0" fontAlgn="base" hangingPunct="0">
              <a:spcBef>
                <a:spcPct val="0"/>
              </a:spcBef>
              <a:spcAft>
                <a:spcPct val="0"/>
              </a:spcAft>
              <a:defRPr>
                <a:solidFill>
                  <a:schemeClr val="tx1"/>
                </a:solidFill>
                <a:latin typeface="Garamond" pitchFamily="18" charset="0"/>
                <a:ea typeface="ＭＳ Ｐゴシック" pitchFamily="34" charset="-128"/>
              </a:defRPr>
            </a:lvl8pPr>
            <a:lvl9pPr marL="3886009" indent="-228589" eaLnBrk="0" fontAlgn="base" hangingPunct="0">
              <a:spcBef>
                <a:spcPct val="0"/>
              </a:spcBef>
              <a:spcAft>
                <a:spcPct val="0"/>
              </a:spcAft>
              <a:defRPr>
                <a:solidFill>
                  <a:schemeClr val="tx1"/>
                </a:solidFill>
                <a:latin typeface="Garamond" pitchFamily="18" charset="0"/>
                <a:ea typeface="ＭＳ Ｐゴシック" pitchFamily="34" charset="-128"/>
              </a:defRPr>
            </a:lvl9pPr>
          </a:lstStyle>
          <a:p>
            <a:fld id="{582E3CEE-5D72-4C0B-B66D-375EFFCF958F}" type="slidenum">
              <a:rPr lang="en-US" altLang="en-US" smtClean="0"/>
              <a:pPr/>
              <a:t>22</a:t>
            </a:fld>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7EB55-6C73-AF49-633C-4999F7BDE1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992E3-BE3E-4614-1B60-36A13E7327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898BAC-E8ED-2902-EE52-3C10132B01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39AF47-7C0E-3A8C-32FB-6D5F6E5C19AB}"/>
              </a:ext>
            </a:extLst>
          </p:cNvPr>
          <p:cNvSpPr>
            <a:spLocks noGrp="1"/>
          </p:cNvSpPr>
          <p:nvPr>
            <p:ph type="sldNum" sz="quarter" idx="10"/>
          </p:nvPr>
        </p:nvSpPr>
        <p:spPr/>
        <p:txBody>
          <a:bodyPr/>
          <a:lstStyle/>
          <a:p>
            <a:fld id="{1DCAE6B3-D0AF-2D42-BDEA-5ADDA78B9B37}" type="slidenum">
              <a:rPr lang="en-US" smtClean="0"/>
              <a:t>23</a:t>
            </a:fld>
            <a:endParaRPr lang="en-US" dirty="0"/>
          </a:p>
        </p:txBody>
      </p:sp>
    </p:spTree>
    <p:extLst>
      <p:ext uri="{BB962C8B-B14F-4D97-AF65-F5344CB8AC3E}">
        <p14:creationId xmlns:p14="http://schemas.microsoft.com/office/powerpoint/2010/main" val="1276653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39</a:t>
            </a:fld>
            <a:endParaRPr lang="en-US" dirty="0"/>
          </a:p>
        </p:txBody>
      </p:sp>
    </p:spTree>
    <p:extLst>
      <p:ext uri="{BB962C8B-B14F-4D97-AF65-F5344CB8AC3E}">
        <p14:creationId xmlns:p14="http://schemas.microsoft.com/office/powerpoint/2010/main" val="1855067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C470FB1-5867-40B6-A25F-F0DAA39A8A6D}" type="slidenum">
              <a:rPr lang="en-GB" smtClean="0"/>
              <a:t>55</a:t>
            </a:fld>
            <a:endParaRPr lang="en-GB" dirty="0"/>
          </a:p>
        </p:txBody>
      </p:sp>
    </p:spTree>
    <p:extLst>
      <p:ext uri="{BB962C8B-B14F-4D97-AF65-F5344CB8AC3E}">
        <p14:creationId xmlns:p14="http://schemas.microsoft.com/office/powerpoint/2010/main" val="3522340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099CF-0BCD-8FD4-5433-CDD3ACBFC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160BA4-F6E6-0E63-44D2-1C2A2661A0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B0D939-D098-A7CB-E7DF-46B7383CB2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D00040-5C63-5889-A405-65F3B6C7E227}"/>
              </a:ext>
            </a:extLst>
          </p:cNvPr>
          <p:cNvSpPr>
            <a:spLocks noGrp="1"/>
          </p:cNvSpPr>
          <p:nvPr>
            <p:ph type="sldNum" sz="quarter" idx="10"/>
          </p:nvPr>
        </p:nvSpPr>
        <p:spPr/>
        <p:txBody>
          <a:bodyPr/>
          <a:lstStyle/>
          <a:p>
            <a:fld id="{1DCAE6B3-D0AF-2D42-BDEA-5ADDA78B9B37}" type="slidenum">
              <a:rPr lang="en-US" smtClean="0"/>
              <a:t>58</a:t>
            </a:fld>
            <a:endParaRPr lang="en-US" dirty="0"/>
          </a:p>
        </p:txBody>
      </p:sp>
    </p:spTree>
    <p:extLst>
      <p:ext uri="{BB962C8B-B14F-4D97-AF65-F5344CB8AC3E}">
        <p14:creationId xmlns:p14="http://schemas.microsoft.com/office/powerpoint/2010/main" val="2249387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12BB8-ECFF-02A4-95F6-01FE192CF7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BA59A5-FFC8-63B9-9F70-41304513BA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CCC674-516E-BFE6-6AB4-37443E2CC3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B0CE4C-4A02-C190-E2ED-F116A7E9B8D4}"/>
              </a:ext>
            </a:extLst>
          </p:cNvPr>
          <p:cNvSpPr>
            <a:spLocks noGrp="1"/>
          </p:cNvSpPr>
          <p:nvPr>
            <p:ph type="sldNum" sz="quarter" idx="10"/>
          </p:nvPr>
        </p:nvSpPr>
        <p:spPr/>
        <p:txBody>
          <a:bodyPr/>
          <a:lstStyle/>
          <a:p>
            <a:fld id="{1DCAE6B3-D0AF-2D42-BDEA-5ADDA78B9B37}" type="slidenum">
              <a:rPr lang="en-US" smtClean="0"/>
              <a:t>60</a:t>
            </a:fld>
            <a:endParaRPr lang="en-US" dirty="0"/>
          </a:p>
        </p:txBody>
      </p:sp>
    </p:spTree>
    <p:extLst>
      <p:ext uri="{BB962C8B-B14F-4D97-AF65-F5344CB8AC3E}">
        <p14:creationId xmlns:p14="http://schemas.microsoft.com/office/powerpoint/2010/main" val="1342092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866490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1136546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69245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435513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1056167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2056914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363747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1770563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173679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606996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E2154F-C1A9-CC4C-B498-89EE72ADF7BA}" type="datetimeFigureOut">
              <a:rPr lang="en-US" smtClean="0"/>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C830E9-FECC-474A-95CB-E7C692364B07}" type="slidenum">
              <a:rPr lang="en-US" smtClean="0"/>
              <a:t>‹#›</a:t>
            </a:fld>
            <a:endParaRPr lang="en-US" dirty="0"/>
          </a:p>
        </p:txBody>
      </p:sp>
    </p:spTree>
    <p:extLst>
      <p:ext uri="{BB962C8B-B14F-4D97-AF65-F5344CB8AC3E}">
        <p14:creationId xmlns:p14="http://schemas.microsoft.com/office/powerpoint/2010/main" val="1239339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2154F-C1A9-CC4C-B498-89EE72ADF7BA}" type="datetimeFigureOut">
              <a:rPr lang="en-US" smtClean="0"/>
              <a:t>11/20/2024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830E9-FECC-474A-95CB-E7C692364B07}" type="slidenum">
              <a:rPr lang="en-US" smtClean="0"/>
              <a:t>‹#›</a:t>
            </a:fld>
            <a:endParaRPr lang="en-US" dirty="0"/>
          </a:p>
        </p:txBody>
      </p:sp>
    </p:spTree>
    <p:extLst>
      <p:ext uri="{BB962C8B-B14F-4D97-AF65-F5344CB8AC3E}">
        <p14:creationId xmlns:p14="http://schemas.microsoft.com/office/powerpoint/2010/main" val="1006904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gwinkler@su.co.lawyers" TargetMode="External"/><Relationship Id="rId2" Type="http://schemas.openxmlformats.org/officeDocument/2006/relationships/hyperlink" Target="mailto:zug@su.co.neutral" TargetMode="External"/><Relationship Id="rId1" Type="http://schemas.openxmlformats.org/officeDocument/2006/relationships/slideLayout" Target="../slideLayouts/slideLayout4.xml"/><Relationship Id="rId5" Type="http://schemas.openxmlformats.org/officeDocument/2006/relationships/hyperlink" Target="mailto:paulobarella@andeslegal.co.org" TargetMode="External"/><Relationship Id="rId4" Type="http://schemas.openxmlformats.org/officeDocument/2006/relationships/hyperlink" Target="mailto:santiagoweavingco@chile.org"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mailto:info@ciarbuganda.org" TargetMode="External"/><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www.ciarb.or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14" y="-92528"/>
            <a:ext cx="12192000" cy="6858000"/>
          </a:xfrm>
          <a:prstGeom prst="rect">
            <a:avLst/>
          </a:prstGeom>
        </p:spPr>
      </p:pic>
      <p:sp>
        <p:nvSpPr>
          <p:cNvPr id="4" name="TextBox 3"/>
          <p:cNvSpPr txBox="1"/>
          <p:nvPr/>
        </p:nvSpPr>
        <p:spPr>
          <a:xfrm>
            <a:off x="167368" y="5979636"/>
            <a:ext cx="3886200" cy="461665"/>
          </a:xfrm>
          <a:prstGeom prst="rect">
            <a:avLst/>
          </a:prstGeom>
          <a:noFill/>
        </p:spPr>
        <p:txBody>
          <a:bodyPr wrap="square" rtlCol="0">
            <a:spAutoFit/>
          </a:bodyPr>
          <a:lstStyle/>
          <a:p>
            <a:r>
              <a:rPr lang="en-US" sz="2400" b="1" dirty="0">
                <a:solidFill>
                  <a:srgbClr val="BE1900"/>
                </a:solidFill>
                <a:latin typeface="Poppins" charset="0"/>
                <a:ea typeface="Poppins" charset="0"/>
                <a:cs typeface="Poppins" charset="0"/>
              </a:rPr>
              <a:t>21 &amp; 22 November 2024</a:t>
            </a:r>
          </a:p>
        </p:txBody>
      </p:sp>
      <p:sp>
        <p:nvSpPr>
          <p:cNvPr id="5" name="TextBox 4"/>
          <p:cNvSpPr txBox="1"/>
          <p:nvPr/>
        </p:nvSpPr>
        <p:spPr>
          <a:xfrm>
            <a:off x="111906" y="2333394"/>
            <a:ext cx="5053365" cy="1631216"/>
          </a:xfrm>
          <a:prstGeom prst="rect">
            <a:avLst/>
          </a:prstGeom>
          <a:noFill/>
        </p:spPr>
        <p:txBody>
          <a:bodyPr wrap="square" rtlCol="0">
            <a:spAutoFit/>
          </a:bodyPr>
          <a:lstStyle/>
          <a:p>
            <a:r>
              <a:rPr lang="en-US" sz="3600" b="1" dirty="0">
                <a:solidFill>
                  <a:srgbClr val="7D1213"/>
                </a:solidFill>
                <a:latin typeface="Poppins" charset="0"/>
                <a:ea typeface="Poppins" charset="0"/>
                <a:cs typeface="Poppins" charset="0"/>
              </a:rPr>
              <a:t>The Art of Writing Arbitral Awards</a:t>
            </a:r>
          </a:p>
          <a:p>
            <a:r>
              <a:rPr lang="en-US" sz="2800" dirty="0">
                <a:solidFill>
                  <a:srgbClr val="7D1213"/>
                </a:solidFill>
                <a:latin typeface="Poppins" charset="0"/>
                <a:ea typeface="Poppins" charset="0"/>
                <a:cs typeface="Poppins" charset="0"/>
              </a:rPr>
              <a:t>Phillip Aliker, FCIArb, C. Arb</a:t>
            </a:r>
          </a:p>
        </p:txBody>
      </p:sp>
      <p:pic>
        <p:nvPicPr>
          <p:cNvPr id="1027" name="Picture 3" descr="C:\ME\Sioux 2.0\CIARB\CIARB CLI PPT\CIARB-logo-p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362" y="416699"/>
            <a:ext cx="2206082" cy="1032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5931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0F9F1-5FA3-CFD2-69CC-4F476C70BF1C}"/>
              </a:ext>
            </a:extLst>
          </p:cNvPr>
          <p:cNvSpPr>
            <a:spLocks noGrp="1"/>
          </p:cNvSpPr>
          <p:nvPr>
            <p:ph type="title"/>
          </p:nvPr>
        </p:nvSpPr>
        <p:spPr/>
        <p:txBody>
          <a:bodyPr/>
          <a:lstStyle/>
          <a:p>
            <a:pPr algn="ctr"/>
            <a:r>
              <a:rPr lang="en-GB" b="1" dirty="0">
                <a:latin typeface="Garamond" panose="02020404030301010803" pitchFamily="18" charset="0"/>
              </a:rPr>
              <a:t>Refusal of Recognition &amp; Enforcement</a:t>
            </a:r>
            <a:br>
              <a:rPr lang="en-GB" b="1" dirty="0">
                <a:latin typeface="Garamond" panose="02020404030301010803" pitchFamily="18" charset="0"/>
              </a:rPr>
            </a:br>
            <a:r>
              <a:rPr lang="en-GB" b="1" dirty="0">
                <a:latin typeface="Garamond" panose="02020404030301010803" pitchFamily="18" charset="0"/>
              </a:rPr>
              <a:t>NYC Article V(1)(c)</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9D4DDB99-480B-427B-ADAF-452B7412855C}"/>
              </a:ext>
            </a:extLst>
          </p:cNvPr>
          <p:cNvSpPr>
            <a:spLocks noGrp="1"/>
          </p:cNvSpPr>
          <p:nvPr>
            <p:ph idx="1"/>
          </p:nvPr>
        </p:nvSpPr>
        <p:spPr>
          <a:xfrm>
            <a:off x="838200" y="1825624"/>
            <a:ext cx="10515600" cy="4482811"/>
          </a:xfrm>
        </p:spPr>
        <p:txBody>
          <a:bodyPr>
            <a:noAutofit/>
          </a:bodyPr>
          <a:lstStyle/>
          <a:p>
            <a:pPr marL="0" indent="0">
              <a:buNone/>
            </a:pPr>
            <a:r>
              <a:rPr lang="en-US" sz="3600" b="0" i="0" u="none" strike="noStrike" baseline="0" dirty="0">
                <a:latin typeface="Times-Roman"/>
              </a:rPr>
              <a:t>(c) The award deals with a difference not contemplated by or not falling within the terms of the submission to arbitration, or it contains decisions on matters beyond the scope of the submission to arbitration, provided that, if the decisions on matters submitted to arbitration can be separated from those not so submitted, that part of the award which contains decisions on matters submitted to arbitration may be recognized and enforced; or</a:t>
            </a:r>
            <a:endParaRPr lang="en-GB" sz="3600" dirty="0"/>
          </a:p>
        </p:txBody>
      </p:sp>
    </p:spTree>
    <p:extLst>
      <p:ext uri="{BB962C8B-B14F-4D97-AF65-F5344CB8AC3E}">
        <p14:creationId xmlns:p14="http://schemas.microsoft.com/office/powerpoint/2010/main" val="228351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227CA-EFB4-040A-D7EA-F90EFEBD6AFA}"/>
              </a:ext>
            </a:extLst>
          </p:cNvPr>
          <p:cNvSpPr>
            <a:spLocks noGrp="1"/>
          </p:cNvSpPr>
          <p:nvPr>
            <p:ph type="title"/>
          </p:nvPr>
        </p:nvSpPr>
        <p:spPr/>
        <p:txBody>
          <a:bodyPr>
            <a:normAutofit fontScale="90000"/>
          </a:bodyPr>
          <a:lstStyle/>
          <a:p>
            <a:pPr algn="ctr"/>
            <a:br>
              <a:rPr lang="en-GB" b="1" dirty="0"/>
            </a:br>
            <a:r>
              <a:rPr lang="en-GB" b="1" dirty="0">
                <a:latin typeface="Garamond" panose="02020404030301010803" pitchFamily="18" charset="0"/>
              </a:rPr>
              <a:t>Refusal of Recognition &amp; Enforcement</a:t>
            </a:r>
            <a:br>
              <a:rPr lang="en-GB" b="1" dirty="0">
                <a:latin typeface="Garamond" panose="02020404030301010803" pitchFamily="18" charset="0"/>
              </a:rPr>
            </a:br>
            <a:r>
              <a:rPr lang="en-GB" b="1" dirty="0">
                <a:latin typeface="Garamond" panose="02020404030301010803" pitchFamily="18" charset="0"/>
              </a:rPr>
              <a:t>NYC Article V(1)(d)</a:t>
            </a:r>
            <a:br>
              <a:rPr lang="en-GB" b="1" dirty="0">
                <a:latin typeface="Garamond" panose="02020404030301010803" pitchFamily="18" charset="0"/>
              </a:rPr>
            </a:b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47DB0E18-A834-75E1-631A-F68FCF824B83}"/>
              </a:ext>
            </a:extLst>
          </p:cNvPr>
          <p:cNvSpPr>
            <a:spLocks noGrp="1"/>
          </p:cNvSpPr>
          <p:nvPr>
            <p:ph idx="1"/>
          </p:nvPr>
        </p:nvSpPr>
        <p:spPr>
          <a:xfrm>
            <a:off x="701964" y="1825625"/>
            <a:ext cx="10762672" cy="4351338"/>
          </a:xfrm>
        </p:spPr>
        <p:txBody>
          <a:bodyPr>
            <a:normAutofit/>
          </a:bodyPr>
          <a:lstStyle/>
          <a:p>
            <a:pPr marL="0" indent="0" algn="l">
              <a:buNone/>
            </a:pPr>
            <a:r>
              <a:rPr lang="en-US" sz="4400" b="0" i="0" u="none" strike="noStrike" baseline="0" dirty="0">
                <a:latin typeface="Garamond" panose="02020404030301010803" pitchFamily="18" charset="0"/>
              </a:rPr>
              <a:t>(d) The composition of the arbitral authority or the arbitral procedure was not in accordance with the agreement of the parties, or, failing such agreement, was not in accordance with the law of the country where the </a:t>
            </a:r>
            <a:r>
              <a:rPr lang="en-GB" sz="4400" b="0" i="0" u="none" strike="noStrike" baseline="0" dirty="0">
                <a:latin typeface="Garamond" panose="02020404030301010803" pitchFamily="18" charset="0"/>
              </a:rPr>
              <a:t>arbitration took place; or</a:t>
            </a:r>
          </a:p>
        </p:txBody>
      </p:sp>
    </p:spTree>
    <p:extLst>
      <p:ext uri="{BB962C8B-B14F-4D97-AF65-F5344CB8AC3E}">
        <p14:creationId xmlns:p14="http://schemas.microsoft.com/office/powerpoint/2010/main" val="982101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32614-3B95-C01C-82DA-AB58FB6F004C}"/>
              </a:ext>
            </a:extLst>
          </p:cNvPr>
          <p:cNvSpPr>
            <a:spLocks noGrp="1"/>
          </p:cNvSpPr>
          <p:nvPr>
            <p:ph type="title"/>
          </p:nvPr>
        </p:nvSpPr>
        <p:spPr/>
        <p:txBody>
          <a:bodyPr>
            <a:normAutofit fontScale="90000"/>
          </a:bodyPr>
          <a:lstStyle/>
          <a:p>
            <a:pPr algn="ctr"/>
            <a:br>
              <a:rPr lang="en-GB" b="1" dirty="0"/>
            </a:br>
            <a:r>
              <a:rPr lang="en-GB" b="1" dirty="0">
                <a:latin typeface="Garamond" panose="02020404030301010803" pitchFamily="18" charset="0"/>
              </a:rPr>
              <a:t>Refusal of Recognition &amp; Enforcement</a:t>
            </a:r>
            <a:br>
              <a:rPr lang="en-GB" b="1" dirty="0">
                <a:latin typeface="Garamond" panose="02020404030301010803" pitchFamily="18" charset="0"/>
              </a:rPr>
            </a:br>
            <a:r>
              <a:rPr lang="en-GB" b="1" dirty="0">
                <a:latin typeface="Garamond" panose="02020404030301010803" pitchFamily="18" charset="0"/>
              </a:rPr>
              <a:t>NYC Article V(1)(e)</a:t>
            </a:r>
            <a:br>
              <a:rPr lang="en-GB" b="1" dirty="0">
                <a:latin typeface="Garamond" panose="02020404030301010803" pitchFamily="18" charset="0"/>
              </a:rPr>
            </a:b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0FCBF155-E8F9-A416-A11E-0DE01B2D7680}"/>
              </a:ext>
            </a:extLst>
          </p:cNvPr>
          <p:cNvSpPr>
            <a:spLocks noGrp="1"/>
          </p:cNvSpPr>
          <p:nvPr>
            <p:ph idx="1"/>
          </p:nvPr>
        </p:nvSpPr>
        <p:spPr>
          <a:xfrm>
            <a:off x="616527" y="1613189"/>
            <a:ext cx="10515600" cy="4351338"/>
          </a:xfrm>
        </p:spPr>
        <p:txBody>
          <a:bodyPr/>
          <a:lstStyle/>
          <a:p>
            <a:pPr marL="0" indent="0">
              <a:buNone/>
            </a:pPr>
            <a:r>
              <a:rPr lang="en-US" sz="4400" b="0" u="none" strike="noStrike" baseline="0" dirty="0">
                <a:latin typeface="Garamond" panose="02020404030301010803" pitchFamily="18" charset="0"/>
              </a:rPr>
              <a:t>(</a:t>
            </a:r>
            <a:r>
              <a:rPr lang="en-US" sz="4400" dirty="0">
                <a:latin typeface="Garamond" panose="02020404030301010803" pitchFamily="18" charset="0"/>
              </a:rPr>
              <a:t>e)</a:t>
            </a:r>
            <a:r>
              <a:rPr lang="en-US" sz="4400" b="0" u="none" strike="noStrike" baseline="0" dirty="0">
                <a:latin typeface="Garamond" panose="02020404030301010803" pitchFamily="18" charset="0"/>
              </a:rPr>
              <a:t> The </a:t>
            </a:r>
            <a:r>
              <a:rPr lang="en-US" sz="4400" b="0" i="0" u="none" strike="noStrike" baseline="0" dirty="0">
                <a:latin typeface="Garamond" panose="02020404030301010803" pitchFamily="18" charset="0"/>
              </a:rPr>
              <a:t>award has not yet become binding on the parties, or has been set aside or suspended by a competent authority of the country in which, or under the law of which, that award was made.</a:t>
            </a:r>
            <a:endParaRPr lang="en-GB" sz="4400" dirty="0">
              <a:latin typeface="Garamond" panose="02020404030301010803" pitchFamily="18" charset="0"/>
            </a:endParaRPr>
          </a:p>
          <a:p>
            <a:pPr marL="0" indent="0">
              <a:buNone/>
            </a:pPr>
            <a:endParaRPr lang="en-GB" dirty="0"/>
          </a:p>
        </p:txBody>
      </p:sp>
    </p:spTree>
    <p:extLst>
      <p:ext uri="{BB962C8B-B14F-4D97-AF65-F5344CB8AC3E}">
        <p14:creationId xmlns:p14="http://schemas.microsoft.com/office/powerpoint/2010/main" val="3153174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98499-2553-7B95-FCD6-188A2FEE05AC}"/>
              </a:ext>
            </a:extLst>
          </p:cNvPr>
          <p:cNvSpPr>
            <a:spLocks noGrp="1"/>
          </p:cNvSpPr>
          <p:nvPr>
            <p:ph type="title"/>
          </p:nvPr>
        </p:nvSpPr>
        <p:spPr/>
        <p:txBody>
          <a:bodyPr>
            <a:normAutofit fontScale="90000"/>
          </a:bodyPr>
          <a:lstStyle/>
          <a:p>
            <a:pPr algn="ctr"/>
            <a:br>
              <a:rPr lang="en-GB" b="1" dirty="0"/>
            </a:br>
            <a:r>
              <a:rPr lang="en-GB" b="1" dirty="0">
                <a:latin typeface="Garamond" panose="02020404030301010803" pitchFamily="18" charset="0"/>
              </a:rPr>
              <a:t>Refusal of Recognition &amp; Enforcement</a:t>
            </a:r>
            <a:br>
              <a:rPr lang="en-GB" b="1" dirty="0">
                <a:latin typeface="Garamond" panose="02020404030301010803" pitchFamily="18" charset="0"/>
              </a:rPr>
            </a:br>
            <a:r>
              <a:rPr lang="en-GB" b="1" dirty="0">
                <a:latin typeface="Garamond" panose="02020404030301010803" pitchFamily="18" charset="0"/>
              </a:rPr>
              <a:t>NYC Article V(2)</a:t>
            </a:r>
            <a:br>
              <a:rPr lang="en-GB" b="1" dirty="0">
                <a:latin typeface="Garamond" panose="02020404030301010803" pitchFamily="18" charset="0"/>
              </a:rPr>
            </a:b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5A4B0772-32B0-0999-F314-9F17141CD651}"/>
              </a:ext>
            </a:extLst>
          </p:cNvPr>
          <p:cNvSpPr>
            <a:spLocks noGrp="1"/>
          </p:cNvSpPr>
          <p:nvPr>
            <p:ph idx="1"/>
          </p:nvPr>
        </p:nvSpPr>
        <p:spPr>
          <a:xfrm>
            <a:off x="1403926" y="1690688"/>
            <a:ext cx="9340273" cy="4351338"/>
          </a:xfrm>
        </p:spPr>
        <p:txBody>
          <a:bodyPr>
            <a:normAutofit/>
          </a:bodyPr>
          <a:lstStyle/>
          <a:p>
            <a:pPr marL="0" indent="0" algn="l">
              <a:buNone/>
            </a:pPr>
            <a:r>
              <a:rPr lang="en-US" sz="4400" b="0" i="0" u="none" strike="noStrike" baseline="0" dirty="0">
                <a:latin typeface="Garamond" panose="02020404030301010803" pitchFamily="18" charset="0"/>
              </a:rPr>
              <a:t>Recognition and enforcement of an arbitral award may also be refused if the competent authority in the country where recognition and enforcement is sought finds that:</a:t>
            </a:r>
            <a:endParaRPr lang="en-GB" sz="4400" dirty="0">
              <a:latin typeface="Garamond" panose="02020404030301010803" pitchFamily="18" charset="0"/>
            </a:endParaRPr>
          </a:p>
        </p:txBody>
      </p:sp>
    </p:spTree>
    <p:extLst>
      <p:ext uri="{BB962C8B-B14F-4D97-AF65-F5344CB8AC3E}">
        <p14:creationId xmlns:p14="http://schemas.microsoft.com/office/powerpoint/2010/main" val="1436710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4B1F4-AED2-9BBB-41C8-DC36438CD96B}"/>
              </a:ext>
            </a:extLst>
          </p:cNvPr>
          <p:cNvSpPr>
            <a:spLocks noGrp="1"/>
          </p:cNvSpPr>
          <p:nvPr>
            <p:ph type="title"/>
          </p:nvPr>
        </p:nvSpPr>
        <p:spPr>
          <a:xfrm>
            <a:off x="838200" y="365125"/>
            <a:ext cx="10515600" cy="1551810"/>
          </a:xfrm>
        </p:spPr>
        <p:txBody>
          <a:bodyPr>
            <a:normAutofit fontScale="90000"/>
          </a:bodyPr>
          <a:lstStyle/>
          <a:p>
            <a:pPr algn="ctr"/>
            <a:r>
              <a:rPr lang="en-US" b="1" dirty="0">
                <a:latin typeface="Garamond" panose="02020404030301010803" pitchFamily="18" charset="0"/>
              </a:rPr>
              <a:t>REFUSAL OF RECOGNITION &amp; ENFORCEMENT</a:t>
            </a:r>
            <a:br>
              <a:rPr lang="en-US" b="1" dirty="0">
                <a:latin typeface="Garamond" panose="02020404030301010803" pitchFamily="18" charset="0"/>
              </a:rPr>
            </a:br>
            <a:r>
              <a:rPr lang="en-US" b="1" dirty="0">
                <a:latin typeface="Garamond" panose="02020404030301010803" pitchFamily="18" charset="0"/>
              </a:rPr>
              <a:t>NYC ARTICLE V(2)(a)</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F281221F-7705-FA69-11AA-51AAA520B7DC}"/>
              </a:ext>
            </a:extLst>
          </p:cNvPr>
          <p:cNvSpPr>
            <a:spLocks noGrp="1"/>
          </p:cNvSpPr>
          <p:nvPr>
            <p:ph idx="1"/>
          </p:nvPr>
        </p:nvSpPr>
        <p:spPr>
          <a:xfrm>
            <a:off x="838200" y="2489811"/>
            <a:ext cx="10515600" cy="3687151"/>
          </a:xfrm>
        </p:spPr>
        <p:txBody>
          <a:bodyPr>
            <a:normAutofit/>
          </a:bodyPr>
          <a:lstStyle/>
          <a:p>
            <a:pPr marL="0" indent="0" algn="l">
              <a:buNone/>
            </a:pPr>
            <a:r>
              <a:rPr lang="en-US" sz="4400" dirty="0">
                <a:latin typeface="Garamond" panose="02020404030301010803" pitchFamily="18" charset="0"/>
              </a:rPr>
              <a:t>(a)</a:t>
            </a:r>
            <a:r>
              <a:rPr lang="en-US" sz="4400" b="0" u="none" strike="noStrike" baseline="0" dirty="0">
                <a:latin typeface="Garamond" panose="02020404030301010803" pitchFamily="18" charset="0"/>
              </a:rPr>
              <a:t> The </a:t>
            </a:r>
            <a:r>
              <a:rPr lang="en-US" sz="4400" b="0" i="0" u="none" strike="noStrike" baseline="0" dirty="0">
                <a:latin typeface="Garamond" panose="02020404030301010803" pitchFamily="18" charset="0"/>
              </a:rPr>
              <a:t>subject matter of the difference is not capable of settlement by arbitration under the law of that country; or</a:t>
            </a:r>
          </a:p>
        </p:txBody>
      </p:sp>
    </p:spTree>
    <p:extLst>
      <p:ext uri="{BB962C8B-B14F-4D97-AF65-F5344CB8AC3E}">
        <p14:creationId xmlns:p14="http://schemas.microsoft.com/office/powerpoint/2010/main" val="2174165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2BD2-04AB-CD67-DAE9-9236FCBB95D8}"/>
              </a:ext>
            </a:extLst>
          </p:cNvPr>
          <p:cNvSpPr>
            <a:spLocks noGrp="1"/>
          </p:cNvSpPr>
          <p:nvPr>
            <p:ph type="title"/>
          </p:nvPr>
        </p:nvSpPr>
        <p:spPr/>
        <p:txBody>
          <a:bodyPr/>
          <a:lstStyle/>
          <a:p>
            <a:pPr algn="ctr"/>
            <a:r>
              <a:rPr lang="en-US" b="1" dirty="0">
                <a:latin typeface="Garamond" panose="02020404030301010803" pitchFamily="18" charset="0"/>
              </a:rPr>
              <a:t>Refusal of Recognition &amp; Enforcement</a:t>
            </a:r>
            <a:br>
              <a:rPr lang="en-US" b="1" dirty="0">
                <a:latin typeface="Garamond" panose="02020404030301010803" pitchFamily="18" charset="0"/>
              </a:rPr>
            </a:br>
            <a:r>
              <a:rPr lang="en-US" b="1" dirty="0">
                <a:latin typeface="Garamond" panose="02020404030301010803" pitchFamily="18" charset="0"/>
              </a:rPr>
              <a:t>NYC Article V(2)(b)</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20E567F5-8DCD-4CC3-D50E-76459E7B1547}"/>
              </a:ext>
            </a:extLst>
          </p:cNvPr>
          <p:cNvSpPr>
            <a:spLocks noGrp="1"/>
          </p:cNvSpPr>
          <p:nvPr>
            <p:ph idx="1"/>
          </p:nvPr>
        </p:nvSpPr>
        <p:spPr/>
        <p:txBody>
          <a:bodyPr>
            <a:normAutofit/>
          </a:bodyPr>
          <a:lstStyle/>
          <a:p>
            <a:pPr marL="0" indent="0" algn="l">
              <a:buNone/>
            </a:pPr>
            <a:r>
              <a:rPr lang="en-US" sz="4400" dirty="0">
                <a:latin typeface="Garamond" panose="02020404030301010803" pitchFamily="18" charset="0"/>
              </a:rPr>
              <a:t>(b) </a:t>
            </a:r>
            <a:r>
              <a:rPr lang="en-US" sz="4400" b="0" i="0" u="none" strike="noStrike" baseline="0" dirty="0">
                <a:latin typeface="Garamond" panose="02020404030301010803" pitchFamily="18" charset="0"/>
              </a:rPr>
              <a:t>The recognition or enforcement of the award would be contrary to the public policy of that country.</a:t>
            </a:r>
            <a:endParaRPr lang="en-GB" sz="4400" dirty="0">
              <a:latin typeface="Garamond" panose="02020404030301010803" pitchFamily="18" charset="0"/>
            </a:endParaRPr>
          </a:p>
        </p:txBody>
      </p:sp>
    </p:spTree>
    <p:extLst>
      <p:ext uri="{BB962C8B-B14F-4D97-AF65-F5344CB8AC3E}">
        <p14:creationId xmlns:p14="http://schemas.microsoft.com/office/powerpoint/2010/main" val="676090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Garamond" panose="02020404030301010803" pitchFamily="18" charset="0"/>
              </a:rPr>
              <a:t>NYC IN ENGLAND &amp; MALAYSIA</a:t>
            </a:r>
            <a:endParaRPr lang="en-GB" b="1" dirty="0">
              <a:latin typeface="Garamond" panose="02020404030301010803" pitchFamily="18" charset="0"/>
            </a:endParaRPr>
          </a:p>
        </p:txBody>
      </p:sp>
      <p:graphicFrame>
        <p:nvGraphicFramePr>
          <p:cNvPr id="12" name="Content Placeholder 11"/>
          <p:cNvGraphicFramePr>
            <a:graphicFrameLocks noGrp="1"/>
          </p:cNvGraphicFramePr>
          <p:nvPr>
            <p:ph idx="4294967295"/>
            <p:extLst>
              <p:ext uri="{D42A27DB-BD31-4B8C-83A1-F6EECF244321}">
                <p14:modId xmlns:p14="http://schemas.microsoft.com/office/powerpoint/2010/main" val="779240181"/>
              </p:ext>
            </p:extLst>
          </p:nvPr>
        </p:nvGraphicFramePr>
        <p:xfrm>
          <a:off x="1246909" y="1856509"/>
          <a:ext cx="9827491" cy="4394842"/>
        </p:xfrm>
        <a:graphic>
          <a:graphicData uri="http://schemas.openxmlformats.org/drawingml/2006/table">
            <a:tbl>
              <a:tblPr firstRow="1" bandRow="1">
                <a:tableStyleId>{5940675A-B579-460E-94D1-54222C63F5DA}</a:tableStyleId>
              </a:tblPr>
              <a:tblGrid>
                <a:gridCol w="3419873">
                  <a:extLst>
                    <a:ext uri="{9D8B030D-6E8A-4147-A177-3AD203B41FA5}">
                      <a16:colId xmlns:a16="http://schemas.microsoft.com/office/drawing/2014/main" val="20000"/>
                    </a:ext>
                  </a:extLst>
                </a:gridCol>
                <a:gridCol w="1516335">
                  <a:extLst>
                    <a:ext uri="{9D8B030D-6E8A-4147-A177-3AD203B41FA5}">
                      <a16:colId xmlns:a16="http://schemas.microsoft.com/office/drawing/2014/main" val="20001"/>
                    </a:ext>
                  </a:extLst>
                </a:gridCol>
                <a:gridCol w="1699092">
                  <a:extLst>
                    <a:ext uri="{9D8B030D-6E8A-4147-A177-3AD203B41FA5}">
                      <a16:colId xmlns:a16="http://schemas.microsoft.com/office/drawing/2014/main" val="20002"/>
                    </a:ext>
                  </a:extLst>
                </a:gridCol>
                <a:gridCol w="3192191">
                  <a:extLst>
                    <a:ext uri="{9D8B030D-6E8A-4147-A177-3AD203B41FA5}">
                      <a16:colId xmlns:a16="http://schemas.microsoft.com/office/drawing/2014/main" val="20003"/>
                    </a:ext>
                  </a:extLst>
                </a:gridCol>
              </a:tblGrid>
              <a:tr h="805885">
                <a:tc>
                  <a:txBody>
                    <a:bodyPr/>
                    <a:lstStyle/>
                    <a:p>
                      <a:r>
                        <a:rPr lang="en-GB" b="1" dirty="0">
                          <a:latin typeface="Garamond" panose="02020404030301010803" pitchFamily="18" charset="0"/>
                        </a:rPr>
                        <a:t>Basis of Set Aside &amp;</a:t>
                      </a:r>
                    </a:p>
                    <a:p>
                      <a:r>
                        <a:rPr lang="en-GB" b="1" dirty="0">
                          <a:latin typeface="Garamond" panose="02020404030301010803" pitchFamily="18" charset="0"/>
                        </a:rPr>
                        <a:t>Refusal of Recognition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a:latin typeface="Garamond" panose="02020404030301010803" pitchFamily="18" charset="0"/>
                        </a:rPr>
                        <a:t>MAA 2005</a:t>
                      </a:r>
                    </a:p>
                    <a:p>
                      <a:r>
                        <a:rPr lang="en-GB" b="1" dirty="0">
                          <a:latin typeface="Garamond" panose="02020404030301010803" pitchFamily="18" charset="0"/>
                        </a:rPr>
                        <a:t>Set Aside</a:t>
                      </a:r>
                    </a:p>
                  </a:txBody>
                  <a:tcPr/>
                </a:tc>
                <a:tc>
                  <a:txBody>
                    <a:bodyPr/>
                    <a:lstStyle/>
                    <a:p>
                      <a:r>
                        <a:rPr lang="en-GB" b="1" dirty="0">
                          <a:latin typeface="Garamond" panose="02020404030301010803" pitchFamily="18" charset="0"/>
                        </a:rPr>
                        <a:t>EAA 1996 Recognition</a:t>
                      </a:r>
                    </a:p>
                  </a:txBody>
                  <a:tcPr/>
                </a:tc>
                <a:tc>
                  <a:txBody>
                    <a:bodyPr/>
                    <a:lstStyle/>
                    <a:p>
                      <a:r>
                        <a:rPr lang="en-GB" b="1" dirty="0">
                          <a:latin typeface="Garamond" panose="02020404030301010803" pitchFamily="18" charset="0"/>
                        </a:rPr>
                        <a:t>NYC</a:t>
                      </a:r>
                    </a:p>
                  </a:txBody>
                  <a:tcPr/>
                </a:tc>
                <a:extLst>
                  <a:ext uri="{0D108BD9-81ED-4DB2-BD59-A6C34878D82A}">
                    <a16:rowId xmlns:a16="http://schemas.microsoft.com/office/drawing/2014/main" val="10000"/>
                  </a:ext>
                </a:extLst>
              </a:tr>
              <a:tr h="398773">
                <a:tc>
                  <a:txBody>
                    <a:bodyPr/>
                    <a:lstStyle/>
                    <a:p>
                      <a:r>
                        <a:rPr lang="en-GB" dirty="0">
                          <a:latin typeface="Garamond" panose="02020404030301010803" pitchFamily="18" charset="0"/>
                        </a:rPr>
                        <a:t>Incapacity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latin typeface="Garamond" panose="02020404030301010803" pitchFamily="18" charset="0"/>
                        </a:rPr>
                        <a:t>37(1)(a)(i)</a:t>
                      </a:r>
                    </a:p>
                  </a:txBody>
                  <a:tcPr/>
                </a:tc>
                <a:tc>
                  <a:txBody>
                    <a:bodyPr/>
                    <a:lstStyle/>
                    <a:p>
                      <a:r>
                        <a:rPr lang="en-GB" dirty="0">
                          <a:latin typeface="Garamond" panose="02020404030301010803" pitchFamily="18" charset="0"/>
                        </a:rPr>
                        <a:t>103(2)(a)</a:t>
                      </a:r>
                    </a:p>
                  </a:txBody>
                  <a:tcPr/>
                </a:tc>
                <a:tc>
                  <a:txBody>
                    <a:bodyPr/>
                    <a:lstStyle/>
                    <a:p>
                      <a:r>
                        <a:rPr lang="en-GB" dirty="0">
                          <a:latin typeface="Garamond" panose="02020404030301010803" pitchFamily="18" charset="0"/>
                        </a:rPr>
                        <a:t>V.1(a)</a:t>
                      </a:r>
                    </a:p>
                  </a:txBody>
                  <a:tcPr/>
                </a:tc>
                <a:extLst>
                  <a:ext uri="{0D108BD9-81ED-4DB2-BD59-A6C34878D82A}">
                    <a16:rowId xmlns:a16="http://schemas.microsoft.com/office/drawing/2014/main" val="10001"/>
                  </a:ext>
                </a:extLst>
              </a:tr>
              <a:tr h="398773">
                <a:tc>
                  <a:txBody>
                    <a:bodyPr/>
                    <a:lstStyle/>
                    <a:p>
                      <a:r>
                        <a:rPr lang="en-GB" dirty="0">
                          <a:latin typeface="Garamond" panose="02020404030301010803" pitchFamily="18" charset="0"/>
                        </a:rPr>
                        <a:t>Invalidity under law</a:t>
                      </a:r>
                    </a:p>
                  </a:txBody>
                  <a:tcPr/>
                </a:tc>
                <a:tc>
                  <a:txBody>
                    <a:bodyPr/>
                    <a:lstStyle/>
                    <a:p>
                      <a:r>
                        <a:rPr lang="en-GB" dirty="0">
                          <a:latin typeface="Garamond" panose="02020404030301010803" pitchFamily="18" charset="0"/>
                        </a:rPr>
                        <a:t>37(1)(a)(ii)</a:t>
                      </a:r>
                    </a:p>
                  </a:txBody>
                  <a:tcPr/>
                </a:tc>
                <a:tc>
                  <a:txBody>
                    <a:bodyPr/>
                    <a:lstStyle/>
                    <a:p>
                      <a:r>
                        <a:rPr lang="en-GB" dirty="0">
                          <a:latin typeface="Garamond" panose="02020404030301010803" pitchFamily="18" charset="0"/>
                        </a:rPr>
                        <a:t>103(2)(b)</a:t>
                      </a:r>
                    </a:p>
                  </a:txBody>
                  <a:tcPr/>
                </a:tc>
                <a:tc>
                  <a:txBody>
                    <a:bodyPr/>
                    <a:lstStyle/>
                    <a:p>
                      <a:r>
                        <a:rPr lang="en-GB" dirty="0">
                          <a:latin typeface="Garamond" panose="02020404030301010803" pitchFamily="18" charset="0"/>
                        </a:rPr>
                        <a:t>V.1(a)</a:t>
                      </a:r>
                    </a:p>
                  </a:txBody>
                  <a:tcPr/>
                </a:tc>
                <a:extLst>
                  <a:ext uri="{0D108BD9-81ED-4DB2-BD59-A6C34878D82A}">
                    <a16:rowId xmlns:a16="http://schemas.microsoft.com/office/drawing/2014/main" val="10002"/>
                  </a:ext>
                </a:extLst>
              </a:tr>
              <a:tr h="398773">
                <a:tc>
                  <a:txBody>
                    <a:bodyPr/>
                    <a:lstStyle/>
                    <a:p>
                      <a:r>
                        <a:rPr lang="en-GB" dirty="0">
                          <a:latin typeface="Garamond" panose="02020404030301010803" pitchFamily="18" charset="0"/>
                        </a:rPr>
                        <a:t>Notice &amp; unable to present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latin typeface="Garamond" panose="02020404030301010803" pitchFamily="18" charset="0"/>
                        </a:rPr>
                        <a:t>37(1)(a)(iii)</a:t>
                      </a:r>
                    </a:p>
                  </a:txBody>
                  <a:tcPr/>
                </a:tc>
                <a:tc>
                  <a:txBody>
                    <a:bodyPr/>
                    <a:lstStyle/>
                    <a:p>
                      <a:r>
                        <a:rPr lang="en-GB" dirty="0">
                          <a:latin typeface="Garamond" panose="02020404030301010803" pitchFamily="18" charset="0"/>
                        </a:rPr>
                        <a:t>103(2)(c)</a:t>
                      </a:r>
                    </a:p>
                  </a:txBody>
                  <a:tcPr/>
                </a:tc>
                <a:tc>
                  <a:txBody>
                    <a:bodyPr/>
                    <a:lstStyle/>
                    <a:p>
                      <a:r>
                        <a:rPr lang="en-GB" dirty="0">
                          <a:latin typeface="Garamond" panose="02020404030301010803" pitchFamily="18" charset="0"/>
                        </a:rPr>
                        <a:t>V.1(b)</a:t>
                      </a:r>
                    </a:p>
                  </a:txBody>
                  <a:tcPr/>
                </a:tc>
                <a:extLst>
                  <a:ext uri="{0D108BD9-81ED-4DB2-BD59-A6C34878D82A}">
                    <a16:rowId xmlns:a16="http://schemas.microsoft.com/office/drawing/2014/main" val="10003"/>
                  </a:ext>
                </a:extLst>
              </a:tr>
              <a:tr h="398773">
                <a:tc>
                  <a:txBody>
                    <a:bodyPr/>
                    <a:lstStyle/>
                    <a:p>
                      <a:r>
                        <a:rPr lang="en-GB" dirty="0">
                          <a:latin typeface="Garamond" panose="02020404030301010803" pitchFamily="18" charset="0"/>
                        </a:rPr>
                        <a:t>Dispute not contemplated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latin typeface="Garamond" panose="02020404030301010803" pitchFamily="18" charset="0"/>
                        </a:rPr>
                        <a:t>37(1)(a)(iv)</a:t>
                      </a:r>
                    </a:p>
                  </a:txBody>
                  <a:tcPr/>
                </a:tc>
                <a:tc>
                  <a:txBody>
                    <a:bodyPr/>
                    <a:lstStyle/>
                    <a:p>
                      <a:r>
                        <a:rPr lang="en-GB" dirty="0">
                          <a:latin typeface="Garamond" panose="02020404030301010803" pitchFamily="18" charset="0"/>
                        </a:rPr>
                        <a:t>103(2)(d)</a:t>
                      </a:r>
                    </a:p>
                  </a:txBody>
                  <a:tcPr/>
                </a:tc>
                <a:tc>
                  <a:txBody>
                    <a:bodyPr/>
                    <a:lstStyle/>
                    <a:p>
                      <a:r>
                        <a:rPr lang="en-GB" dirty="0">
                          <a:latin typeface="Garamond" panose="02020404030301010803" pitchFamily="18" charset="0"/>
                        </a:rPr>
                        <a:t>V.</a:t>
                      </a:r>
                      <a:r>
                        <a:rPr lang="en-GB" baseline="0" dirty="0">
                          <a:latin typeface="Garamond" panose="02020404030301010803" pitchFamily="18" charset="0"/>
                        </a:rPr>
                        <a:t> 1</a:t>
                      </a:r>
                      <a:r>
                        <a:rPr lang="en-GB" dirty="0">
                          <a:latin typeface="Garamond" panose="02020404030301010803" pitchFamily="18" charset="0"/>
                        </a:rPr>
                        <a:t>(c)</a:t>
                      </a:r>
                    </a:p>
                  </a:txBody>
                  <a:tcPr/>
                </a:tc>
                <a:extLst>
                  <a:ext uri="{0D108BD9-81ED-4DB2-BD59-A6C34878D82A}">
                    <a16:rowId xmlns:a16="http://schemas.microsoft.com/office/drawing/2014/main" val="10004"/>
                  </a:ext>
                </a:extLst>
              </a:tr>
              <a:tr h="398773">
                <a:tc>
                  <a:txBody>
                    <a:bodyPr/>
                    <a:lstStyle/>
                    <a:p>
                      <a:r>
                        <a:rPr lang="en-GB" dirty="0">
                          <a:latin typeface="Garamond" panose="02020404030301010803" pitchFamily="18" charset="0"/>
                        </a:rPr>
                        <a:t>Exceed jurisdiction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latin typeface="Garamond" panose="02020404030301010803" pitchFamily="18" charset="0"/>
                        </a:rPr>
                        <a:t>37(1)(a)(v)</a:t>
                      </a:r>
                    </a:p>
                  </a:txBody>
                  <a:tcPr/>
                </a:tc>
                <a:tc>
                  <a:txBody>
                    <a:bodyPr/>
                    <a:lstStyle/>
                    <a:p>
                      <a:r>
                        <a:rPr lang="en-GB" dirty="0">
                          <a:latin typeface="Garamond" panose="02020404030301010803" pitchFamily="18" charset="0"/>
                        </a:rPr>
                        <a:t>103(2)(d)</a:t>
                      </a:r>
                    </a:p>
                  </a:txBody>
                  <a:tcPr/>
                </a:tc>
                <a:tc>
                  <a:txBody>
                    <a:bodyPr/>
                    <a:lstStyle/>
                    <a:p>
                      <a:r>
                        <a:rPr lang="en-GB" dirty="0">
                          <a:latin typeface="Garamond" panose="02020404030301010803" pitchFamily="18" charset="0"/>
                        </a:rPr>
                        <a:t>V. 1(c)</a:t>
                      </a:r>
                    </a:p>
                  </a:txBody>
                  <a:tcPr/>
                </a:tc>
                <a:extLst>
                  <a:ext uri="{0D108BD9-81ED-4DB2-BD59-A6C34878D82A}">
                    <a16:rowId xmlns:a16="http://schemas.microsoft.com/office/drawing/2014/main" val="10005"/>
                  </a:ext>
                </a:extLst>
              </a:tr>
              <a:tr h="398773">
                <a:tc>
                  <a:txBody>
                    <a:bodyPr/>
                    <a:lstStyle/>
                    <a:p>
                      <a:r>
                        <a:rPr lang="en-GB" dirty="0">
                          <a:latin typeface="Garamond" panose="02020404030301010803" pitchFamily="18" charset="0"/>
                        </a:rPr>
                        <a:t>Composition &amp;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latin typeface="Garamond" panose="02020404030301010803" pitchFamily="18" charset="0"/>
                        </a:rPr>
                        <a:t>37(1)(a)(vi)</a:t>
                      </a:r>
                    </a:p>
                  </a:txBody>
                  <a:tcPr/>
                </a:tc>
                <a:tc>
                  <a:txBody>
                    <a:bodyPr/>
                    <a:lstStyle/>
                    <a:p>
                      <a:r>
                        <a:rPr lang="en-GB" dirty="0">
                          <a:latin typeface="Garamond" panose="02020404030301010803" pitchFamily="18" charset="0"/>
                        </a:rPr>
                        <a:t>103(2)(e)</a:t>
                      </a:r>
                    </a:p>
                  </a:txBody>
                  <a:tcPr/>
                </a:tc>
                <a:tc>
                  <a:txBody>
                    <a:bodyPr/>
                    <a:lstStyle/>
                    <a:p>
                      <a:r>
                        <a:rPr lang="en-GB" dirty="0">
                          <a:latin typeface="Garamond" panose="02020404030301010803" pitchFamily="18" charset="0"/>
                        </a:rPr>
                        <a:t>V. 1(d)</a:t>
                      </a:r>
                    </a:p>
                  </a:txBody>
                  <a:tcPr/>
                </a:tc>
                <a:extLst>
                  <a:ext uri="{0D108BD9-81ED-4DB2-BD59-A6C34878D82A}">
                    <a16:rowId xmlns:a16="http://schemas.microsoft.com/office/drawing/2014/main" val="10006"/>
                  </a:ext>
                </a:extLst>
              </a:tr>
              <a:tr h="398773">
                <a:tc>
                  <a:txBody>
                    <a:bodyPr/>
                    <a:lstStyle/>
                    <a:p>
                      <a:r>
                        <a:rPr lang="en-GB" dirty="0">
                          <a:latin typeface="Garamond" panose="02020404030301010803" pitchFamily="18" charset="0"/>
                        </a:rPr>
                        <a:t>Not binding yet</a:t>
                      </a:r>
                    </a:p>
                  </a:txBody>
                  <a:tcPr/>
                </a:tc>
                <a:tc>
                  <a:txBody>
                    <a:bodyPr/>
                    <a:lstStyle/>
                    <a:p>
                      <a:r>
                        <a:rPr lang="en-GB" dirty="0">
                          <a:latin typeface="Garamond" panose="02020404030301010803" pitchFamily="18" charset="0"/>
                        </a:rPr>
                        <a:t>39(1)(a)(vii)</a:t>
                      </a:r>
                    </a:p>
                  </a:txBody>
                  <a:tcPr/>
                </a:tc>
                <a:tc>
                  <a:txBody>
                    <a:bodyPr/>
                    <a:lstStyle/>
                    <a:p>
                      <a:r>
                        <a:rPr lang="en-GB" dirty="0">
                          <a:latin typeface="Garamond" panose="02020404030301010803" pitchFamily="18" charset="0"/>
                        </a:rPr>
                        <a:t>103(2)(f)</a:t>
                      </a:r>
                    </a:p>
                  </a:txBody>
                  <a:tcPr/>
                </a:tc>
                <a:tc>
                  <a:txBody>
                    <a:bodyPr/>
                    <a:lstStyle/>
                    <a:p>
                      <a:r>
                        <a:rPr lang="en-GB" dirty="0">
                          <a:latin typeface="Garamond" panose="02020404030301010803" pitchFamily="18" charset="0"/>
                        </a:rPr>
                        <a:t>V.1(e)</a:t>
                      </a:r>
                    </a:p>
                  </a:txBody>
                  <a:tcPr/>
                </a:tc>
                <a:extLst>
                  <a:ext uri="{0D108BD9-81ED-4DB2-BD59-A6C34878D82A}">
                    <a16:rowId xmlns:a16="http://schemas.microsoft.com/office/drawing/2014/main" val="1146753571"/>
                  </a:ext>
                </a:extLst>
              </a:tr>
              <a:tr h="398773">
                <a:tc>
                  <a:txBody>
                    <a:bodyPr/>
                    <a:lstStyle/>
                    <a:p>
                      <a:r>
                        <a:rPr lang="en-GB" dirty="0">
                          <a:latin typeface="Garamond" panose="02020404030301010803" pitchFamily="18" charset="0"/>
                        </a:rPr>
                        <a:t>Arbitrability</a:t>
                      </a:r>
                      <a:r>
                        <a:rPr lang="en-GB" baseline="0" dirty="0">
                          <a:latin typeface="Garamond" panose="02020404030301010803" pitchFamily="18" charset="0"/>
                        </a:rPr>
                        <a:t> policy</a:t>
                      </a:r>
                      <a:endParaRPr lang="en-GB" dirty="0">
                        <a:latin typeface="Garamond" panose="02020404030301010803" pitchFamily="18" charset="0"/>
                      </a:endParaRPr>
                    </a:p>
                  </a:txBody>
                  <a:tcPr/>
                </a:tc>
                <a:tc>
                  <a:txBody>
                    <a:bodyPr/>
                    <a:lstStyle/>
                    <a:p>
                      <a:r>
                        <a:rPr lang="en-GB" dirty="0">
                          <a:latin typeface="Garamond" panose="02020404030301010803" pitchFamily="18" charset="0"/>
                        </a:rPr>
                        <a:t>37(1)(b)(i)</a:t>
                      </a:r>
                    </a:p>
                  </a:txBody>
                  <a:tcPr/>
                </a:tc>
                <a:tc>
                  <a:txBody>
                    <a:bodyPr/>
                    <a:lstStyle/>
                    <a:p>
                      <a:r>
                        <a:rPr lang="en-GB" dirty="0">
                          <a:latin typeface="Garamond" panose="02020404030301010803" pitchFamily="18" charset="0"/>
                        </a:rPr>
                        <a:t>103(3)</a:t>
                      </a:r>
                    </a:p>
                  </a:txBody>
                  <a:tcPr/>
                </a:tc>
                <a:tc>
                  <a:txBody>
                    <a:bodyPr/>
                    <a:lstStyle/>
                    <a:p>
                      <a:r>
                        <a:rPr lang="en-GB" dirty="0">
                          <a:latin typeface="Garamond" panose="02020404030301010803" pitchFamily="18" charset="0"/>
                        </a:rPr>
                        <a:t>V.2(a)</a:t>
                      </a:r>
                    </a:p>
                  </a:txBody>
                  <a:tcPr/>
                </a:tc>
                <a:extLst>
                  <a:ext uri="{0D108BD9-81ED-4DB2-BD59-A6C34878D82A}">
                    <a16:rowId xmlns:a16="http://schemas.microsoft.com/office/drawing/2014/main" val="10008"/>
                  </a:ext>
                </a:extLst>
              </a:tr>
              <a:tr h="398773">
                <a:tc>
                  <a:txBody>
                    <a:bodyPr/>
                    <a:lstStyle/>
                    <a:p>
                      <a:r>
                        <a:rPr lang="en-GB" dirty="0">
                          <a:latin typeface="Garamond" panose="02020404030301010803" pitchFamily="18" charset="0"/>
                        </a:rPr>
                        <a:t>Public policy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latin typeface="Garamond" panose="02020404030301010803" pitchFamily="18" charset="0"/>
                        </a:rPr>
                        <a:t>37(1)(b)(ii)</a:t>
                      </a:r>
                    </a:p>
                  </a:txBody>
                  <a:tcPr/>
                </a:tc>
                <a:tc>
                  <a:txBody>
                    <a:bodyPr/>
                    <a:lstStyle/>
                    <a:p>
                      <a:r>
                        <a:rPr lang="en-GB" dirty="0">
                          <a:latin typeface="Garamond" panose="02020404030301010803" pitchFamily="18" charset="0"/>
                        </a:rPr>
                        <a:t>103(3)</a:t>
                      </a:r>
                    </a:p>
                  </a:txBody>
                  <a:tcPr/>
                </a:tc>
                <a:tc>
                  <a:txBody>
                    <a:bodyPr/>
                    <a:lstStyle/>
                    <a:p>
                      <a:r>
                        <a:rPr lang="en-GB" dirty="0">
                          <a:latin typeface="Garamond" panose="02020404030301010803" pitchFamily="18" charset="0"/>
                        </a:rPr>
                        <a:t>V(2)(b)</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794513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8C586-12FC-BAA4-B262-DAA28ECAEA6A}"/>
              </a:ext>
            </a:extLst>
          </p:cNvPr>
          <p:cNvSpPr>
            <a:spLocks noGrp="1"/>
          </p:cNvSpPr>
          <p:nvPr>
            <p:ph type="title"/>
          </p:nvPr>
        </p:nvSpPr>
        <p:spPr/>
        <p:txBody>
          <a:bodyPr>
            <a:normAutofit/>
          </a:bodyPr>
          <a:lstStyle/>
          <a:p>
            <a:pPr algn="ctr"/>
            <a:r>
              <a:rPr lang="en-GB" sz="3200" b="1" dirty="0">
                <a:latin typeface="Garamond" panose="02020404030301010803" pitchFamily="18" charset="0"/>
              </a:rPr>
              <a:t>Uganda Arbitration And Conciliation Act 2000 </a:t>
            </a:r>
            <a:br>
              <a:rPr lang="en-GB" sz="3200" b="1" dirty="0">
                <a:latin typeface="Garamond" panose="02020404030301010803" pitchFamily="18" charset="0"/>
              </a:rPr>
            </a:br>
            <a:r>
              <a:rPr lang="en-GB" sz="3200" b="1" dirty="0">
                <a:latin typeface="Garamond" panose="02020404030301010803" pitchFamily="18" charset="0"/>
              </a:rPr>
              <a:t>Sections 1 &amp; 2</a:t>
            </a:r>
          </a:p>
        </p:txBody>
      </p:sp>
      <p:sp>
        <p:nvSpPr>
          <p:cNvPr id="3" name="Content Placeholder 2">
            <a:extLst>
              <a:ext uri="{FF2B5EF4-FFF2-40B4-BE49-F238E27FC236}">
                <a16:creationId xmlns:a16="http://schemas.microsoft.com/office/drawing/2014/main" id="{21D906B7-C6CE-FAC5-DEDE-F95FF93130E3}"/>
              </a:ext>
            </a:extLst>
          </p:cNvPr>
          <p:cNvSpPr>
            <a:spLocks noGrp="1"/>
          </p:cNvSpPr>
          <p:nvPr>
            <p:ph idx="4294967295"/>
          </p:nvPr>
        </p:nvSpPr>
        <p:spPr>
          <a:xfrm>
            <a:off x="1191490" y="1825625"/>
            <a:ext cx="9864437" cy="4351338"/>
          </a:xfrm>
        </p:spPr>
        <p:txBody>
          <a:bodyPr>
            <a:normAutofit fontScale="92500" lnSpcReduction="20000"/>
          </a:bodyPr>
          <a:lstStyle/>
          <a:p>
            <a:pPr marL="0" indent="0">
              <a:buNone/>
            </a:pPr>
            <a:r>
              <a:rPr lang="en-US" b="1" dirty="0">
                <a:latin typeface="Garamond" panose="02020404030301010803" pitchFamily="18" charset="0"/>
              </a:rPr>
              <a:t>An Act to amend the law relating to domestic arbitration, international commercial arbitration and enforcement of foreign arbitral awards, to define the law relating to conciliation of disputes and to make other provision relating to the foregoing</a:t>
            </a:r>
            <a:r>
              <a:rPr lang="en-US" dirty="0">
                <a:latin typeface="Garamond" panose="02020404030301010803" pitchFamily="18" charset="0"/>
              </a:rPr>
              <a:t>.</a:t>
            </a:r>
          </a:p>
          <a:p>
            <a:pPr marL="514350" indent="-514350">
              <a:buAutoNum type="arabicPeriod"/>
            </a:pPr>
            <a:r>
              <a:rPr lang="en-US" b="1" dirty="0">
                <a:latin typeface="Garamond" panose="02020404030301010803" pitchFamily="18" charset="0"/>
              </a:rPr>
              <a:t>Application</a:t>
            </a:r>
            <a:r>
              <a:rPr lang="en-US" dirty="0">
                <a:latin typeface="Garamond" panose="02020404030301010803" pitchFamily="18" charset="0"/>
              </a:rPr>
              <a:t> </a:t>
            </a:r>
          </a:p>
          <a:p>
            <a:pPr marL="0" indent="0">
              <a:buNone/>
            </a:pPr>
            <a:r>
              <a:rPr lang="en-US" dirty="0">
                <a:latin typeface="Garamond" panose="02020404030301010803" pitchFamily="18" charset="0"/>
              </a:rPr>
              <a:t>Except as otherwise provided in any particular case, the provisions of this Act shall apply to domestic arbitration and international arbitration. </a:t>
            </a:r>
          </a:p>
          <a:p>
            <a:pPr marL="0" indent="0">
              <a:buNone/>
            </a:pPr>
            <a:r>
              <a:rPr lang="en-US" b="1" dirty="0">
                <a:latin typeface="Garamond" panose="02020404030301010803" pitchFamily="18" charset="0"/>
              </a:rPr>
              <a:t>2</a:t>
            </a:r>
            <a:r>
              <a:rPr lang="en-US" dirty="0">
                <a:latin typeface="Garamond" panose="02020404030301010803" pitchFamily="18" charset="0"/>
              </a:rPr>
              <a:t>. </a:t>
            </a:r>
            <a:r>
              <a:rPr lang="en-US" b="1" dirty="0">
                <a:latin typeface="Garamond" panose="02020404030301010803" pitchFamily="18" charset="0"/>
              </a:rPr>
              <a:t>Interpretation</a:t>
            </a:r>
            <a:r>
              <a:rPr lang="en-US" dirty="0">
                <a:latin typeface="Garamond" panose="02020404030301010803" pitchFamily="18" charset="0"/>
              </a:rPr>
              <a:t> </a:t>
            </a:r>
          </a:p>
          <a:p>
            <a:pPr marL="514350" indent="-514350">
              <a:buAutoNum type="arabicParenBoth"/>
            </a:pPr>
            <a:r>
              <a:rPr lang="en-US" dirty="0">
                <a:latin typeface="Garamond" panose="02020404030301010803" pitchFamily="18" charset="0"/>
              </a:rPr>
              <a:t>In this Act, unless the context otherwise requires— </a:t>
            </a:r>
          </a:p>
          <a:p>
            <a:pPr marL="0" indent="0">
              <a:buNone/>
            </a:pPr>
            <a:r>
              <a:rPr lang="en-US" dirty="0">
                <a:latin typeface="Garamond" panose="02020404030301010803" pitchFamily="18" charset="0"/>
              </a:rPr>
              <a:t>(b) “arbitration” means any arbitration whether or not administered by a domestic or international institution where there is an arbitration agreement;</a:t>
            </a:r>
            <a:endParaRPr lang="en-GB" dirty="0">
              <a:latin typeface="Garamond" panose="02020404030301010803" pitchFamily="18" charset="0"/>
            </a:endParaRPr>
          </a:p>
        </p:txBody>
      </p:sp>
    </p:spTree>
    <p:extLst>
      <p:ext uri="{BB962C8B-B14F-4D97-AF65-F5344CB8AC3E}">
        <p14:creationId xmlns:p14="http://schemas.microsoft.com/office/powerpoint/2010/main" val="3347641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20439-FBFA-C4DE-05C0-770B9D9CD7F5}"/>
              </a:ext>
            </a:extLst>
          </p:cNvPr>
          <p:cNvSpPr>
            <a:spLocks noGrp="1"/>
          </p:cNvSpPr>
          <p:nvPr>
            <p:ph type="title"/>
          </p:nvPr>
        </p:nvSpPr>
        <p:spPr/>
        <p:txBody>
          <a:bodyPr/>
          <a:lstStyle/>
          <a:p>
            <a:r>
              <a:rPr lang="en-US" b="1" dirty="0">
                <a:latin typeface="Garamond" panose="02020404030301010803" pitchFamily="18" charset="0"/>
              </a:rPr>
              <a:t>Enforcement of New York Convention awards under Uganda ACA, Section 39</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ADDFEC7E-B7AC-D8AA-8283-7BA229B0F49C}"/>
              </a:ext>
            </a:extLst>
          </p:cNvPr>
          <p:cNvSpPr>
            <a:spLocks noGrp="1"/>
          </p:cNvSpPr>
          <p:nvPr>
            <p:ph idx="1"/>
          </p:nvPr>
        </p:nvSpPr>
        <p:spPr/>
        <p:txBody>
          <a:bodyPr/>
          <a:lstStyle/>
          <a:p>
            <a:pPr marL="0" indent="0">
              <a:buNone/>
            </a:pPr>
            <a:r>
              <a:rPr lang="en-US" sz="3200" dirty="0">
                <a:latin typeface="Garamond" panose="02020404030301010803" pitchFamily="18" charset="0"/>
              </a:rPr>
              <a:t>(1) A “New York Convention award” means an arbitral award made, in pursuance of an arbitration agreement, in the territory of a State (other than Uganda) which is a party to the Convention on the Recognition and Enforcement of Foreign Arbitral Awards (the “New York Convention”) adopted by the United Nations Conference on International Commercial Arbitration on 10th June, 1958. (2) An award shall be treated as made at the seat of the arbitration, regardless of where it was signed, dispatched or delivered to any of the parties.</a:t>
            </a:r>
            <a:endParaRPr lang="en-GB" sz="3200" dirty="0">
              <a:latin typeface="Garamond" panose="02020404030301010803" pitchFamily="18" charset="0"/>
            </a:endParaRPr>
          </a:p>
        </p:txBody>
      </p:sp>
    </p:spTree>
    <p:extLst>
      <p:ext uri="{BB962C8B-B14F-4D97-AF65-F5344CB8AC3E}">
        <p14:creationId xmlns:p14="http://schemas.microsoft.com/office/powerpoint/2010/main" val="4027742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CC49E-2521-E4A1-FED2-7101757D8B92}"/>
              </a:ext>
            </a:extLst>
          </p:cNvPr>
          <p:cNvSpPr>
            <a:spLocks noGrp="1"/>
          </p:cNvSpPr>
          <p:nvPr>
            <p:ph type="title"/>
          </p:nvPr>
        </p:nvSpPr>
        <p:spPr/>
        <p:txBody>
          <a:bodyPr/>
          <a:lstStyle/>
          <a:p>
            <a:pPr algn="ctr"/>
            <a:r>
              <a:rPr lang="en-GB" b="1" dirty="0">
                <a:latin typeface="Garamond" panose="02020404030301010803" pitchFamily="18" charset="0"/>
              </a:rPr>
              <a:t>Uganda ACA, section 42</a:t>
            </a:r>
          </a:p>
        </p:txBody>
      </p:sp>
      <p:sp>
        <p:nvSpPr>
          <p:cNvPr id="3" name="Content Placeholder 2">
            <a:extLst>
              <a:ext uri="{FF2B5EF4-FFF2-40B4-BE49-F238E27FC236}">
                <a16:creationId xmlns:a16="http://schemas.microsoft.com/office/drawing/2014/main" id="{15250491-3A49-95E8-025F-3ED88007368E}"/>
              </a:ext>
            </a:extLst>
          </p:cNvPr>
          <p:cNvSpPr>
            <a:spLocks noGrp="1"/>
          </p:cNvSpPr>
          <p:nvPr>
            <p:ph idx="1"/>
          </p:nvPr>
        </p:nvSpPr>
        <p:spPr/>
        <p:txBody>
          <a:bodyPr>
            <a:normAutofit/>
          </a:bodyPr>
          <a:lstStyle/>
          <a:p>
            <a:pPr marL="0" indent="0">
              <a:buNone/>
            </a:pPr>
            <a:r>
              <a:rPr lang="en-US" sz="4400" dirty="0">
                <a:latin typeface="Garamond" panose="02020404030301010803" pitchFamily="18" charset="0"/>
              </a:rPr>
              <a:t>A New York Convention award shall be recognised and enforced pursuant to section 35 .</a:t>
            </a:r>
            <a:endParaRPr lang="en-GB" sz="4400" dirty="0">
              <a:latin typeface="Garamond" panose="02020404030301010803" pitchFamily="18" charset="0"/>
            </a:endParaRPr>
          </a:p>
        </p:txBody>
      </p:sp>
    </p:spTree>
    <p:extLst>
      <p:ext uri="{BB962C8B-B14F-4D97-AF65-F5344CB8AC3E}">
        <p14:creationId xmlns:p14="http://schemas.microsoft.com/office/powerpoint/2010/main" val="4087099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42913" y="2587654"/>
            <a:ext cx="9839599" cy="923330"/>
          </a:xfrm>
          <a:prstGeom prst="rect">
            <a:avLst/>
          </a:prstGeom>
          <a:noFill/>
        </p:spPr>
        <p:txBody>
          <a:bodyPr wrap="square" rtlCol="0">
            <a:spAutoFit/>
          </a:bodyPr>
          <a:lstStyle/>
          <a:p>
            <a:pPr algn="ctr"/>
            <a:r>
              <a:rPr lang="en-US" sz="5400" b="1" dirty="0">
                <a:solidFill>
                  <a:schemeClr val="bg1"/>
                </a:solidFill>
                <a:latin typeface="Garamond" panose="02020404030301010803" pitchFamily="18" charset="0"/>
                <a:ea typeface="Poppins" charset="0"/>
                <a:cs typeface="Poppins" charset="0"/>
              </a:rPr>
              <a:t>INTRODUCTION</a:t>
            </a:r>
          </a:p>
        </p:txBody>
      </p:sp>
    </p:spTree>
    <p:extLst>
      <p:ext uri="{BB962C8B-B14F-4D97-AF65-F5344CB8AC3E}">
        <p14:creationId xmlns:p14="http://schemas.microsoft.com/office/powerpoint/2010/main" val="1119241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17282-CBDC-9A63-E079-6B7A7FBBA39D}"/>
              </a:ext>
            </a:extLst>
          </p:cNvPr>
          <p:cNvSpPr>
            <a:spLocks noGrp="1"/>
          </p:cNvSpPr>
          <p:nvPr>
            <p:ph type="title"/>
          </p:nvPr>
        </p:nvSpPr>
        <p:spPr/>
        <p:txBody>
          <a:bodyPr/>
          <a:lstStyle/>
          <a:p>
            <a:pPr algn="ctr"/>
            <a:r>
              <a:rPr lang="en-GB" b="1" dirty="0">
                <a:latin typeface="Garamond" panose="02020404030301010803" pitchFamily="18" charset="0"/>
              </a:rPr>
              <a:t>English Arbitration Act 1996, section 100</a:t>
            </a:r>
          </a:p>
        </p:txBody>
      </p:sp>
      <p:sp>
        <p:nvSpPr>
          <p:cNvPr id="3" name="Content Placeholder 2">
            <a:extLst>
              <a:ext uri="{FF2B5EF4-FFF2-40B4-BE49-F238E27FC236}">
                <a16:creationId xmlns:a16="http://schemas.microsoft.com/office/drawing/2014/main" id="{BE93A755-29B1-F037-0FF1-A562DE6CC10F}"/>
              </a:ext>
            </a:extLst>
          </p:cNvPr>
          <p:cNvSpPr>
            <a:spLocks noGrp="1"/>
          </p:cNvSpPr>
          <p:nvPr>
            <p:ph idx="1"/>
          </p:nvPr>
        </p:nvSpPr>
        <p:spPr/>
        <p:txBody>
          <a:bodyPr>
            <a:normAutofit fontScale="77500" lnSpcReduction="20000"/>
          </a:bodyPr>
          <a:lstStyle/>
          <a:p>
            <a:pPr marL="0" indent="0">
              <a:buNone/>
            </a:pPr>
            <a:r>
              <a:rPr lang="en-US" dirty="0">
                <a:latin typeface="Garamond" panose="02020404030301010803" pitchFamily="18" charset="0"/>
              </a:rPr>
              <a:t>New York Convention awards. </a:t>
            </a:r>
          </a:p>
          <a:p>
            <a:pPr marL="0" indent="0">
              <a:buNone/>
            </a:pPr>
            <a:r>
              <a:rPr lang="en-US" dirty="0">
                <a:latin typeface="Garamond" panose="02020404030301010803" pitchFamily="18" charset="0"/>
              </a:rPr>
              <a:t>(1) In this Part a “New York Convention award” means an award made, in pursuance of an arbitration agreement, in the territory of a state (other than the United Kingdom) which is a party to the New York Convention. </a:t>
            </a:r>
          </a:p>
          <a:p>
            <a:pPr marL="0" indent="0">
              <a:buNone/>
            </a:pPr>
            <a:r>
              <a:rPr lang="en-US" dirty="0">
                <a:latin typeface="Garamond" panose="02020404030301010803" pitchFamily="18" charset="0"/>
              </a:rPr>
              <a:t>(2) For the purposes of subsection (1) and of the provisions of this Part relating to such awards— </a:t>
            </a:r>
          </a:p>
          <a:p>
            <a:pPr marL="0" indent="0">
              <a:buNone/>
            </a:pPr>
            <a:r>
              <a:rPr lang="en-US" dirty="0">
                <a:latin typeface="Garamond" panose="02020404030301010803" pitchFamily="18" charset="0"/>
              </a:rPr>
              <a:t>(a) “arbitration agreement” means an arbitration agreement in writing, and </a:t>
            </a:r>
          </a:p>
          <a:p>
            <a:pPr marL="0" indent="0">
              <a:buNone/>
            </a:pPr>
            <a:r>
              <a:rPr lang="en-US" dirty="0">
                <a:latin typeface="Garamond" panose="02020404030301010803" pitchFamily="18" charset="0"/>
              </a:rPr>
              <a:t>(b) an award shall be treated as made at the seat of the arbitration, regardless of where it was signed, despatched or delivered to any of the parties. In this subsection “agreement in writing” and “seat of the arbitration” have the same meaning as in Part I. </a:t>
            </a:r>
          </a:p>
          <a:p>
            <a:pPr marL="0" indent="0">
              <a:buNone/>
            </a:pPr>
            <a:endParaRPr lang="en-US" dirty="0">
              <a:latin typeface="Garamond" panose="02020404030301010803" pitchFamily="18" charset="0"/>
            </a:endParaRPr>
          </a:p>
          <a:p>
            <a:pPr marL="0" indent="0">
              <a:buNone/>
            </a:pPr>
            <a:r>
              <a:rPr lang="en-US" dirty="0">
                <a:latin typeface="Garamond" panose="02020404030301010803" pitchFamily="18" charset="0"/>
              </a:rPr>
              <a:t>(4) In this section “the New York Convention” means the Convention on the Recognition and Enforcement of Foreign Arbitral Awards adopted by the United Nations Conference on International Commercial Arbitration on 10th June 1958.</a:t>
            </a:r>
            <a:endParaRPr lang="en-GB" dirty="0">
              <a:latin typeface="Garamond" panose="02020404030301010803" pitchFamily="18" charset="0"/>
            </a:endParaRPr>
          </a:p>
        </p:txBody>
      </p:sp>
    </p:spTree>
    <p:extLst>
      <p:ext uri="{BB962C8B-B14F-4D97-AF65-F5344CB8AC3E}">
        <p14:creationId xmlns:p14="http://schemas.microsoft.com/office/powerpoint/2010/main" val="2176499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59CF6-07D1-AFC6-CECD-3962AC942786}"/>
              </a:ext>
            </a:extLst>
          </p:cNvPr>
          <p:cNvSpPr>
            <a:spLocks noGrp="1"/>
          </p:cNvSpPr>
          <p:nvPr>
            <p:ph type="title"/>
          </p:nvPr>
        </p:nvSpPr>
        <p:spPr/>
        <p:txBody>
          <a:bodyPr/>
          <a:lstStyle/>
          <a:p>
            <a:pPr algn="ctr"/>
            <a:r>
              <a:rPr lang="en-GB" b="1" dirty="0">
                <a:latin typeface="Garamond" panose="02020404030301010803" pitchFamily="18" charset="0"/>
              </a:rPr>
              <a:t>English Arbitration Act 1996, section 101</a:t>
            </a:r>
          </a:p>
        </p:txBody>
      </p:sp>
      <p:sp>
        <p:nvSpPr>
          <p:cNvPr id="3" name="Content Placeholder 2">
            <a:extLst>
              <a:ext uri="{FF2B5EF4-FFF2-40B4-BE49-F238E27FC236}">
                <a16:creationId xmlns:a16="http://schemas.microsoft.com/office/drawing/2014/main" id="{EBFDD34A-065D-BB32-2D03-8B2FE9DDC008}"/>
              </a:ext>
            </a:extLst>
          </p:cNvPr>
          <p:cNvSpPr>
            <a:spLocks noGrp="1"/>
          </p:cNvSpPr>
          <p:nvPr>
            <p:ph idx="1"/>
          </p:nvPr>
        </p:nvSpPr>
        <p:spPr>
          <a:xfrm>
            <a:off x="838200" y="1825625"/>
            <a:ext cx="10515600" cy="4667250"/>
          </a:xfrm>
        </p:spPr>
        <p:txBody>
          <a:bodyPr>
            <a:noAutofit/>
          </a:bodyPr>
          <a:lstStyle/>
          <a:p>
            <a:pPr marL="0" indent="0">
              <a:buNone/>
            </a:pPr>
            <a:r>
              <a:rPr lang="en-US" sz="3600" dirty="0">
                <a:latin typeface="Garamond" panose="02020404030301010803" pitchFamily="18" charset="0"/>
              </a:rPr>
              <a:t>(1) A New York Convention award shall be recognised as binding on the persons as between whom it was made, and may accordingly be relied on by those persons by way of defence, set-off or otherwise in any legal proceedings in England and Wales or Northern Ireland. (2) A New York Convention award may, by leave of the court, be enforced in the same manner as a judgment or order of the court to the same effect. As to the meaning of “the court” see section 105</a:t>
            </a:r>
            <a:endParaRPr lang="en-GB" sz="3600" dirty="0">
              <a:latin typeface="Garamond" panose="02020404030301010803" pitchFamily="18" charset="0"/>
            </a:endParaRPr>
          </a:p>
        </p:txBody>
      </p:sp>
    </p:spTree>
    <p:extLst>
      <p:ext uri="{BB962C8B-B14F-4D97-AF65-F5344CB8AC3E}">
        <p14:creationId xmlns:p14="http://schemas.microsoft.com/office/powerpoint/2010/main" val="609175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6"/>
          <p:cNvSpPr>
            <a:spLocks noGrp="1" noRot="1" noChangeArrowheads="1"/>
          </p:cNvSpPr>
          <p:nvPr>
            <p:ph type="title"/>
          </p:nvPr>
        </p:nvSpPr>
        <p:spPr>
          <a:xfrm>
            <a:off x="2063750" y="250825"/>
            <a:ext cx="8147050" cy="706437"/>
          </a:xfrm>
        </p:spPr>
        <p:txBody>
          <a:bodyPr>
            <a:normAutofit fontScale="90000"/>
          </a:bodyPr>
          <a:lstStyle/>
          <a:p>
            <a:pPr algn="ctr" eaLnBrk="1" hangingPunct="1"/>
            <a:r>
              <a:rPr lang="en-GB" altLang="en-US" sz="2400" b="1" dirty="0">
                <a:latin typeface="Garamond" panose="02020404030301010803" pitchFamily="18" charset="0"/>
                <a:ea typeface="ＭＳ Ｐゴシック" pitchFamily="34" charset="-128"/>
              </a:rPr>
              <a:t>ENGLISH ARBITRATION ACT INSPIRED CHANGES TO UNCITRAL MODEL LAW</a:t>
            </a:r>
            <a:endParaRPr lang="en-US" altLang="en-US" sz="2400" b="1" dirty="0">
              <a:latin typeface="Garamond" panose="02020404030301010803" pitchFamily="18" charset="0"/>
              <a:ea typeface="ＭＳ Ｐゴシック" pitchFamily="34" charset="-128"/>
            </a:endParaRPr>
          </a:p>
        </p:txBody>
      </p:sp>
      <p:graphicFrame>
        <p:nvGraphicFramePr>
          <p:cNvPr id="85061" name="Group 69"/>
          <p:cNvGraphicFramePr>
            <a:graphicFrameLocks noGrp="1"/>
          </p:cNvGraphicFramePr>
          <p:nvPr>
            <p:ph idx="1"/>
            <p:extLst>
              <p:ext uri="{D42A27DB-BD31-4B8C-83A1-F6EECF244321}">
                <p14:modId xmlns:p14="http://schemas.microsoft.com/office/powerpoint/2010/main" val="466215550"/>
              </p:ext>
            </p:extLst>
          </p:nvPr>
        </p:nvGraphicFramePr>
        <p:xfrm>
          <a:off x="1422400" y="1196975"/>
          <a:ext cx="9066214" cy="5410200"/>
        </p:xfrm>
        <a:graphic>
          <a:graphicData uri="http://schemas.openxmlformats.org/drawingml/2006/table">
            <a:tbl>
              <a:tblPr>
                <a:tableStyleId>{3B4B98B0-60AC-42C2-AFA5-B58CD77FA1E5}</a:tableStyleId>
              </a:tblPr>
              <a:tblGrid>
                <a:gridCol w="1487566">
                  <a:extLst>
                    <a:ext uri="{9D8B030D-6E8A-4147-A177-3AD203B41FA5}">
                      <a16:colId xmlns:a16="http://schemas.microsoft.com/office/drawing/2014/main" val="20000"/>
                    </a:ext>
                  </a:extLst>
                </a:gridCol>
                <a:gridCol w="1478208">
                  <a:extLst>
                    <a:ext uri="{9D8B030D-6E8A-4147-A177-3AD203B41FA5}">
                      <a16:colId xmlns:a16="http://schemas.microsoft.com/office/drawing/2014/main" val="20001"/>
                    </a:ext>
                  </a:extLst>
                </a:gridCol>
                <a:gridCol w="2033480">
                  <a:extLst>
                    <a:ext uri="{9D8B030D-6E8A-4147-A177-3AD203B41FA5}">
                      <a16:colId xmlns:a16="http://schemas.microsoft.com/office/drawing/2014/main" val="20002"/>
                    </a:ext>
                  </a:extLst>
                </a:gridCol>
                <a:gridCol w="1506282">
                  <a:extLst>
                    <a:ext uri="{9D8B030D-6E8A-4147-A177-3AD203B41FA5}">
                      <a16:colId xmlns:a16="http://schemas.microsoft.com/office/drawing/2014/main" val="20003"/>
                    </a:ext>
                  </a:extLst>
                </a:gridCol>
                <a:gridCol w="1355653">
                  <a:extLst>
                    <a:ext uri="{9D8B030D-6E8A-4147-A177-3AD203B41FA5}">
                      <a16:colId xmlns:a16="http://schemas.microsoft.com/office/drawing/2014/main" val="20004"/>
                    </a:ext>
                  </a:extLst>
                </a:gridCol>
                <a:gridCol w="1205025">
                  <a:extLst>
                    <a:ext uri="{9D8B030D-6E8A-4147-A177-3AD203B41FA5}">
                      <a16:colId xmlns:a16="http://schemas.microsoft.com/office/drawing/2014/main" val="20005"/>
                    </a:ext>
                  </a:extLst>
                </a:gridCol>
              </a:tblGrid>
              <a:tr h="1871849">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endParaRPr kumimoji="0" lang="en-GB" altLang="en-US" sz="1600" b="1" u="none" strike="noStrike" cap="none" normalizeH="0" baseline="0" dirty="0">
                        <a:ln>
                          <a:noFill/>
                        </a:ln>
                        <a:solidFill>
                          <a:srgbClr val="000000"/>
                        </a:solidFill>
                        <a:effectLst/>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endParaRPr kumimoji="0" lang="en-GB" altLang="en-US" sz="1600" b="1" i="0" u="none" strike="noStrike" cap="none" normalizeH="0" baseline="0" dirty="0">
                        <a:ln>
                          <a:noFill/>
                        </a:ln>
                        <a:solidFill>
                          <a:srgbClr val="000000"/>
                        </a:solidFill>
                        <a:effectLst/>
                        <a:latin typeface="Garamond"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400" b="1" u="none" strike="noStrike" cap="none" normalizeH="0" baseline="0" dirty="0">
                          <a:ln>
                            <a:noFill/>
                          </a:ln>
                          <a:solidFill>
                            <a:srgbClr val="000000"/>
                          </a:solidFill>
                          <a:effectLst/>
                        </a:rPr>
                        <a:t>APPLICATION FOR RELIEF OF LIABILITY ON RESIGNATION OF ARBITRATOR</a:t>
                      </a:r>
                      <a:r>
                        <a:rPr kumimoji="0" lang="en-US" altLang="en-US" sz="1600" b="1" u="none" strike="noStrike" cap="none" normalizeH="0" baseline="0" dirty="0">
                          <a:ln>
                            <a:noFill/>
                          </a:ln>
                          <a:solidFill>
                            <a:srgbClr val="000000"/>
                          </a:solidFill>
                          <a:effectLst/>
                        </a:rPr>
                        <a:t> </a:t>
                      </a:r>
                      <a:endParaRPr kumimoji="0" lang="en-US" altLang="en-US" sz="1600" b="1" i="0" u="none" strike="noStrike" cap="none" normalizeH="0" baseline="0" dirty="0">
                        <a:ln>
                          <a:noFill/>
                        </a:ln>
                        <a:solidFill>
                          <a:srgbClr val="000000"/>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400" b="1" u="none" strike="noStrike" cap="none" normalizeH="0" baseline="0" dirty="0">
                          <a:ln>
                            <a:noFill/>
                          </a:ln>
                          <a:solidFill>
                            <a:srgbClr val="000000"/>
                          </a:solidFill>
                          <a:effectLst/>
                        </a:rPr>
                        <a:t>COURT ORDERS ON RESIGNATION OF ARBITRATOR INCLUDING FEES</a:t>
                      </a:r>
                      <a:r>
                        <a:rPr kumimoji="0" lang="en-US" altLang="en-US" sz="1400" b="1" u="none" strike="noStrike" cap="none" normalizeH="0" baseline="0" dirty="0">
                          <a:ln>
                            <a:noFill/>
                          </a:ln>
                          <a:solidFill>
                            <a:srgbClr val="000000"/>
                          </a:solidFill>
                          <a:effectLst/>
                        </a:rPr>
                        <a:t> </a:t>
                      </a:r>
                      <a:endParaRPr kumimoji="0" lang="en-US" altLang="en-US" sz="1400" b="1" i="0" u="none" strike="noStrike" cap="none" normalizeH="0" baseline="0" dirty="0">
                        <a:ln>
                          <a:noFill/>
                        </a:ln>
                        <a:solidFill>
                          <a:srgbClr val="000000"/>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400" b="1" u="none" strike="noStrike" cap="none" normalizeH="0" baseline="0" dirty="0">
                          <a:ln>
                            <a:noFill/>
                          </a:ln>
                          <a:solidFill>
                            <a:srgbClr val="000000"/>
                          </a:solidFill>
                          <a:effectLst/>
                        </a:rPr>
                        <a:t>IMMUNITY OF ARBITRATOR</a:t>
                      </a:r>
                      <a:r>
                        <a:rPr kumimoji="0" lang="en-US" altLang="en-US" sz="1400" b="1" u="none" strike="noStrike" cap="none" normalizeH="0" baseline="0" dirty="0">
                          <a:ln>
                            <a:noFill/>
                          </a:ln>
                          <a:solidFill>
                            <a:srgbClr val="000000"/>
                          </a:solidFill>
                          <a:effectLst/>
                        </a:rPr>
                        <a:t> </a:t>
                      </a:r>
                      <a:endParaRPr kumimoji="0" lang="en-US" altLang="en-US" sz="1400" b="1" i="0" u="none" strike="noStrike" cap="none" normalizeH="0" baseline="0" dirty="0">
                        <a:ln>
                          <a:noFill/>
                        </a:ln>
                        <a:solidFill>
                          <a:srgbClr val="000000"/>
                        </a:solidFill>
                        <a:effectLst/>
                        <a:latin typeface="Garamond" panose="02020404030301010803" pitchFamily="18" charset="0"/>
                        <a:ea typeface="ＭＳ Ｐゴシック" charset="-128"/>
                      </a:endParaRPr>
                    </a:p>
                  </a:txBody>
                  <a:tcPr marL="91449" marR="91449" marT="45718" marB="45718" horzOverflow="overflow"/>
                </a:tc>
                <a:tc>
                  <a:txBody>
                    <a:bodyPr/>
                    <a:lstStyle/>
                    <a:p>
                      <a:r>
                        <a:rPr lang="en-GB" sz="1400" b="1" dirty="0">
                          <a:solidFill>
                            <a:schemeClr val="tx1"/>
                          </a:solidFill>
                        </a:rPr>
                        <a:t>GENERAL DUTY OF THE TRIBUNAL</a:t>
                      </a:r>
                      <a:endParaRPr lang="en-GB" sz="1400" b="1" dirty="0">
                        <a:solidFill>
                          <a:schemeClr val="tx1"/>
                        </a:solidFill>
                        <a:latin typeface="Garamond" panose="02020404030301010803" pitchFamily="18" charset="0"/>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400" b="1" u="none" strike="noStrike" cap="none" normalizeH="0" baseline="0" dirty="0">
                          <a:ln>
                            <a:noFill/>
                          </a:ln>
                          <a:solidFill>
                            <a:srgbClr val="000000"/>
                          </a:solidFill>
                          <a:effectLst/>
                        </a:rPr>
                        <a:t>GENERAL DUTY OF PARTIES</a:t>
                      </a:r>
                      <a:r>
                        <a:rPr kumimoji="0" lang="en-US" altLang="en-US" sz="1600" b="1" u="none" strike="noStrike" cap="none" normalizeH="0" baseline="0" dirty="0">
                          <a:ln>
                            <a:noFill/>
                          </a:ln>
                          <a:solidFill>
                            <a:srgbClr val="000000"/>
                          </a:solidFill>
                          <a:effectLst/>
                        </a:rPr>
                        <a:t> </a:t>
                      </a:r>
                      <a:endParaRPr kumimoji="0" lang="en-US" altLang="en-US" sz="1600" b="1" i="0" u="none" strike="noStrike" cap="none" normalizeH="0" baseline="0" dirty="0">
                        <a:ln>
                          <a:noFill/>
                        </a:ln>
                        <a:solidFill>
                          <a:srgbClr val="000000"/>
                        </a:solidFill>
                        <a:effectLst/>
                        <a:latin typeface="Garamond" panose="02020404030301010803" pitchFamily="18" charset="0"/>
                        <a:ea typeface="ＭＳ Ｐゴシック" charset="-128"/>
                      </a:endParaRPr>
                    </a:p>
                  </a:txBody>
                  <a:tcPr marL="91449" marR="91449" marT="45718" marB="45718" horzOverflow="overflow"/>
                </a:tc>
                <a:extLst>
                  <a:ext uri="{0D108BD9-81ED-4DB2-BD59-A6C34878D82A}">
                    <a16:rowId xmlns:a16="http://schemas.microsoft.com/office/drawing/2014/main" val="10000"/>
                  </a:ext>
                </a:extLst>
              </a:tr>
              <a:tr h="885778">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ENGLAND</a:t>
                      </a:r>
                      <a:r>
                        <a:rPr kumimoji="0" lang="en-US" altLang="en-US" sz="1600" b="1" u="none" strike="noStrike" cap="none" normalizeH="0" baseline="0" dirty="0">
                          <a:ln>
                            <a:noFill/>
                          </a:ln>
                          <a:solidFill>
                            <a:schemeClr val="tx1"/>
                          </a:solidFill>
                          <a:effectLst/>
                        </a:rPr>
                        <a:t> 1996</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25(3)(a)</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25(3)(b)</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29</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p>
                      <a:r>
                        <a:rPr lang="en-GB" sz="1600" b="1" dirty="0"/>
                        <a:t>S 33</a:t>
                      </a:r>
                      <a:endParaRPr lang="en-GB" sz="1600" b="1" dirty="0">
                        <a:latin typeface="Garamond" panose="02020404030301010803" pitchFamily="18" charset="0"/>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40, 41</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extLst>
                  <a:ext uri="{0D108BD9-81ED-4DB2-BD59-A6C34878D82A}">
                    <a16:rowId xmlns:a16="http://schemas.microsoft.com/office/drawing/2014/main" val="10001"/>
                  </a:ext>
                </a:extLst>
              </a:tr>
              <a:tr h="884191">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MAURITIUS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2008</a:t>
                      </a:r>
                      <a:r>
                        <a:rPr kumimoji="0" lang="en-US" altLang="en-US" sz="1600" b="1" u="none" strike="noStrike" cap="none" normalizeH="0" baseline="0" dirty="0">
                          <a:ln>
                            <a:noFill/>
                          </a:ln>
                          <a:solidFill>
                            <a:schemeClr val="tx1"/>
                          </a:solidFill>
                          <a:effectLst/>
                        </a:rPr>
                        <a:t> </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u="none" strike="noStrike" cap="none" normalizeH="0" baseline="0" dirty="0">
                          <a:ln>
                            <a:noFill/>
                          </a:ln>
                          <a:solidFill>
                            <a:schemeClr val="tx1"/>
                          </a:solidFill>
                          <a:effectLst/>
                        </a:rPr>
                        <a:t>S15(2)</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u="none" strike="noStrike" cap="none" normalizeH="0" baseline="0" dirty="0">
                          <a:ln>
                            <a:noFill/>
                          </a:ln>
                          <a:solidFill>
                            <a:schemeClr val="tx1"/>
                          </a:solidFill>
                          <a:effectLst/>
                        </a:rPr>
                        <a:t>SS16, 18</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19</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u="none" strike="noStrike" cap="none" normalizeH="0" baseline="0" dirty="0">
                          <a:ln>
                            <a:noFill/>
                          </a:ln>
                          <a:solidFill>
                            <a:schemeClr val="tx1"/>
                          </a:solidFill>
                          <a:effectLst/>
                        </a:rPr>
                        <a:t>S24</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0" u="none" strike="noStrike" cap="none" normalizeH="0" baseline="0" dirty="0">
                          <a:ln>
                            <a:noFill/>
                          </a:ln>
                          <a:solidFill>
                            <a:schemeClr val="tx1"/>
                          </a:solidFill>
                          <a:effectLst>
                            <a:outerShdw blurRad="38100" dist="38100" dir="2700000" algn="tl">
                              <a:srgbClr val="000000"/>
                            </a:outerShdw>
                          </a:effectLst>
                        </a:rPr>
                        <a:t>S27</a:t>
                      </a:r>
                      <a:endParaRPr kumimoji="0" lang="en-US" altLang="en-US" sz="1600" b="0" i="0" u="none" strike="noStrike" cap="none" normalizeH="0" baseline="0" dirty="0">
                        <a:ln>
                          <a:noFill/>
                        </a:ln>
                        <a:solidFill>
                          <a:schemeClr val="tx1"/>
                        </a:solidFill>
                        <a:effectLst>
                          <a:outerShdw blurRad="38100" dist="38100" dir="2700000" algn="tl">
                            <a:srgbClr val="000000"/>
                          </a:outerShdw>
                        </a:effectLst>
                        <a:latin typeface="Garamond" panose="02020404030301010803" pitchFamily="18" charset="0"/>
                        <a:ea typeface="ＭＳ Ｐゴシック" charset="-128"/>
                      </a:endParaRPr>
                    </a:p>
                  </a:txBody>
                  <a:tcPr marL="91449" marR="91449" marT="45718" marB="45718" horzOverflow="overflow"/>
                </a:tc>
                <a:extLst>
                  <a:ext uri="{0D108BD9-81ED-4DB2-BD59-A6C34878D82A}">
                    <a16:rowId xmlns:a16="http://schemas.microsoft.com/office/drawing/2014/main" val="10002"/>
                  </a:ext>
                </a:extLst>
              </a:tr>
              <a:tr h="884191">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KENYA</a:t>
                      </a:r>
                      <a:r>
                        <a:rPr kumimoji="0" lang="en-US" altLang="en-US" sz="1600" b="1" u="none" strike="noStrike" cap="none" normalizeH="0" baseline="0" dirty="0">
                          <a:ln>
                            <a:noFill/>
                          </a:ln>
                          <a:solidFill>
                            <a:schemeClr val="tx1"/>
                          </a:solidFill>
                          <a:effectLst/>
                        </a:rPr>
                        <a:t>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u="none" strike="noStrike" cap="none" normalizeH="0" baseline="0" dirty="0">
                          <a:ln>
                            <a:noFill/>
                          </a:ln>
                          <a:solidFill>
                            <a:schemeClr val="tx1"/>
                          </a:solidFill>
                          <a:effectLst/>
                        </a:rPr>
                        <a:t>2009</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16A(1)(a)</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16A(1)(b)</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16B</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p>
                      <a:r>
                        <a:rPr lang="en-GB" sz="1600" b="1" dirty="0">
                          <a:solidFill>
                            <a:schemeClr val="tx1"/>
                          </a:solidFill>
                        </a:rPr>
                        <a:t>S19</a:t>
                      </a:r>
                      <a:endParaRPr lang="en-GB" sz="1600" b="1" dirty="0">
                        <a:solidFill>
                          <a:schemeClr val="tx1"/>
                        </a:solidFill>
                        <a:latin typeface="Garamond" panose="02020404030301010803" pitchFamily="18" charset="0"/>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SS 19A, 20, 26</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extLst>
                  <a:ext uri="{0D108BD9-81ED-4DB2-BD59-A6C34878D82A}">
                    <a16:rowId xmlns:a16="http://schemas.microsoft.com/office/drawing/2014/main" val="10003"/>
                  </a:ext>
                </a:extLst>
              </a:tr>
              <a:tr h="884191">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GHANA</a:t>
                      </a:r>
                      <a:r>
                        <a:rPr kumimoji="0" lang="en-US" altLang="en-US" sz="1600" b="1" u="none" strike="noStrike" cap="none" normalizeH="0" baseline="0" dirty="0">
                          <a:ln>
                            <a:noFill/>
                          </a:ln>
                          <a:solidFill>
                            <a:schemeClr val="tx1"/>
                          </a:solidFill>
                          <a:effectLst/>
                        </a:rPr>
                        <a:t>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u="none" strike="noStrike" cap="none" normalizeH="0" baseline="0" dirty="0">
                          <a:ln>
                            <a:noFill/>
                          </a:ln>
                          <a:solidFill>
                            <a:schemeClr val="tx1"/>
                          </a:solidFill>
                          <a:effectLst/>
                        </a:rPr>
                        <a:t>2010</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19(2)(a)</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19(2)(b)</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GB" altLang="en-US" sz="1600" b="1" u="none" strike="noStrike" cap="none" normalizeH="0" baseline="0" dirty="0">
                          <a:ln>
                            <a:noFill/>
                          </a:ln>
                          <a:solidFill>
                            <a:schemeClr val="tx1"/>
                          </a:solidFill>
                          <a:effectLst/>
                        </a:rPr>
                        <a:t>S 23</a:t>
                      </a: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37931725" indent="-37474525">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a:spcBef>
                          <a:spcPct val="20000"/>
                        </a:spcBef>
                        <a:defRPr sz="2000">
                          <a:solidFill>
                            <a:schemeClr val="tx1"/>
                          </a:solidFill>
                          <a:latin typeface="Garamond" charset="0"/>
                          <a:ea typeface="ＭＳ Ｐゴシック" charset="-128"/>
                        </a:defRPr>
                      </a:lvl3pPr>
                      <a:lvl4pPr>
                        <a:spcBef>
                          <a:spcPct val="20000"/>
                        </a:spcBef>
                        <a:defRPr>
                          <a:solidFill>
                            <a:schemeClr val="tx1"/>
                          </a:solidFill>
                          <a:latin typeface="Garamond" charset="0"/>
                          <a:ea typeface="ＭＳ Ｐゴシック" charset="-128"/>
                        </a:defRPr>
                      </a:lvl4pPr>
                      <a:lvl5pPr>
                        <a:spcBef>
                          <a:spcPct val="20000"/>
                        </a:spcBef>
                        <a:defRPr>
                          <a:solidFill>
                            <a:schemeClr val="tx1"/>
                          </a:solidFill>
                          <a:latin typeface="Garamond" charset="0"/>
                          <a:ea typeface="ＭＳ Ｐゴシック" charset="-128"/>
                        </a:defRPr>
                      </a:lvl5pPr>
                      <a:lvl6pPr marL="457200" eaLnBrk="0" fontAlgn="base" hangingPunct="0">
                        <a:spcBef>
                          <a:spcPct val="20000"/>
                        </a:spcBef>
                        <a:spcAft>
                          <a:spcPct val="0"/>
                        </a:spcAft>
                        <a:defRPr>
                          <a:solidFill>
                            <a:schemeClr val="tx1"/>
                          </a:solidFill>
                          <a:latin typeface="Garamond" charset="0"/>
                          <a:ea typeface="ＭＳ Ｐゴシック" charset="-128"/>
                        </a:defRPr>
                      </a:lvl6pPr>
                      <a:lvl7pPr marL="914400" eaLnBrk="0" fontAlgn="base" hangingPunct="0">
                        <a:spcBef>
                          <a:spcPct val="20000"/>
                        </a:spcBef>
                        <a:spcAft>
                          <a:spcPct val="0"/>
                        </a:spcAft>
                        <a:defRPr>
                          <a:solidFill>
                            <a:schemeClr val="tx1"/>
                          </a:solidFill>
                          <a:latin typeface="Garamond" charset="0"/>
                          <a:ea typeface="ＭＳ Ｐゴシック" charset="-128"/>
                        </a:defRPr>
                      </a:lvl7pPr>
                      <a:lvl8pPr marL="1371600" eaLnBrk="0" fontAlgn="base" hangingPunct="0">
                        <a:spcBef>
                          <a:spcPct val="20000"/>
                        </a:spcBef>
                        <a:spcAft>
                          <a:spcPct val="0"/>
                        </a:spcAft>
                        <a:defRPr>
                          <a:solidFill>
                            <a:schemeClr val="tx1"/>
                          </a:solidFill>
                          <a:latin typeface="Garamond" charset="0"/>
                          <a:ea typeface="ＭＳ Ｐゴシック" charset="-128"/>
                        </a:defRPr>
                      </a:lvl8pPr>
                      <a:lvl9pPr marL="1828800" eaLnBrk="0" fontAlgn="base" hangingPunct="0">
                        <a:spcBef>
                          <a:spcPct val="20000"/>
                        </a:spcBef>
                        <a:spcAft>
                          <a:spcPct val="0"/>
                        </a:spcAft>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0" lang="en-US" altLang="en-US" sz="1600" b="1" u="none" strike="noStrike" cap="none" normalizeH="0" baseline="0" dirty="0">
                          <a:ln>
                            <a:noFill/>
                          </a:ln>
                          <a:solidFill>
                            <a:schemeClr val="tx1"/>
                          </a:solidFill>
                          <a:effectLst/>
                        </a:rPr>
                        <a:t>SS 31, 44(3)</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endParaRPr kumimoji="0" lang="en-US" altLang="en-US" sz="1600" b="1" i="0" u="none" strike="noStrike" cap="none" normalizeH="0" baseline="0" dirty="0">
                        <a:ln>
                          <a:noFill/>
                        </a:ln>
                        <a:solidFill>
                          <a:schemeClr val="tx1"/>
                        </a:solidFill>
                        <a:effectLst/>
                        <a:latin typeface="Garamond" panose="02020404030301010803" pitchFamily="18" charset="0"/>
                        <a:ea typeface="ＭＳ Ｐゴシック" charset="-128"/>
                      </a:endParaRPr>
                    </a:p>
                  </a:txBody>
                  <a:tcPr marL="91449" marR="91449" marT="45718" marB="45718"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0" u="none" strike="noStrike" cap="none" normalizeH="0" baseline="0" dirty="0">
                          <a:ln>
                            <a:noFill/>
                          </a:ln>
                          <a:solidFill>
                            <a:schemeClr val="tx1"/>
                          </a:solidFill>
                          <a:effectLst>
                            <a:outerShdw blurRad="38100" dist="38100" dir="2700000" algn="tl">
                              <a:srgbClr val="000000"/>
                            </a:outerShdw>
                          </a:effectLst>
                        </a:rPr>
                        <a:t>S 29</a:t>
                      </a:r>
                      <a:endParaRPr kumimoji="0" lang="en-US" altLang="en-US" sz="1600" b="0" i="0" u="none" strike="noStrike" cap="none" normalizeH="0" baseline="0" dirty="0">
                        <a:ln>
                          <a:noFill/>
                        </a:ln>
                        <a:solidFill>
                          <a:schemeClr val="tx1"/>
                        </a:solidFill>
                        <a:effectLst>
                          <a:outerShdw blurRad="38100" dist="38100" dir="2700000" algn="tl">
                            <a:srgbClr val="000000"/>
                          </a:outerShdw>
                        </a:effectLst>
                        <a:latin typeface="Garamond" panose="02020404030301010803" pitchFamily="18" charset="0"/>
                        <a:ea typeface="ＭＳ Ｐゴシック" charset="-128"/>
                      </a:endParaRPr>
                    </a:p>
                  </a:txBody>
                  <a:tcPr marL="91449" marR="91449" marT="45718" marB="45718" horzOverflow="overflow"/>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950310941"/>
      </p:ext>
    </p:extLst>
  </p:cSld>
  <p:clrMapOvr>
    <a:masterClrMapping/>
  </p:clrMapOvr>
  <p:transition spd="slow">
    <p:split orient="vert"/>
  </p:transition>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FE3633A-E37F-91AD-37C8-7A58F592FF9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AC24313-4CDE-A4B6-3BE0-6DD0268062FE}"/>
              </a:ext>
            </a:extLst>
          </p:cNvPr>
          <p:cNvSpPr txBox="1"/>
          <p:nvPr/>
        </p:nvSpPr>
        <p:spPr>
          <a:xfrm>
            <a:off x="442913" y="2587654"/>
            <a:ext cx="9839599" cy="923330"/>
          </a:xfrm>
          <a:prstGeom prst="rect">
            <a:avLst/>
          </a:prstGeom>
          <a:noFill/>
        </p:spPr>
        <p:txBody>
          <a:bodyPr wrap="square" rtlCol="0">
            <a:spAutoFit/>
          </a:bodyPr>
          <a:lstStyle/>
          <a:p>
            <a:pPr algn="ctr"/>
            <a:r>
              <a:rPr lang="en-US" sz="5400" b="1" dirty="0">
                <a:latin typeface="Garamond" panose="02020404030301010803" pitchFamily="18" charset="0"/>
                <a:ea typeface="Poppins" charset="0"/>
                <a:cs typeface="Poppins" charset="0"/>
              </a:rPr>
              <a:t>CHOICE OF LAW</a:t>
            </a:r>
          </a:p>
        </p:txBody>
      </p:sp>
    </p:spTree>
    <p:extLst>
      <p:ext uri="{BB962C8B-B14F-4D97-AF65-F5344CB8AC3E}">
        <p14:creationId xmlns:p14="http://schemas.microsoft.com/office/powerpoint/2010/main" val="3379750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9B372-14AE-E8A7-6C5B-63C949777F7E}"/>
              </a:ext>
            </a:extLst>
          </p:cNvPr>
          <p:cNvSpPr>
            <a:spLocks noGrp="1"/>
          </p:cNvSpPr>
          <p:nvPr>
            <p:ph type="title"/>
          </p:nvPr>
        </p:nvSpPr>
        <p:spPr/>
        <p:txBody>
          <a:bodyPr/>
          <a:lstStyle/>
          <a:p>
            <a:pPr algn="ctr"/>
            <a:r>
              <a:rPr lang="en-GB" dirty="0">
                <a:latin typeface="Garamond" panose="02020404030301010803" pitchFamily="18" charset="0"/>
              </a:rPr>
              <a:t>UNCITRAL MODEL LAW, Article 28</a:t>
            </a:r>
          </a:p>
        </p:txBody>
      </p:sp>
      <p:sp>
        <p:nvSpPr>
          <p:cNvPr id="3" name="Content Placeholder 2">
            <a:extLst>
              <a:ext uri="{FF2B5EF4-FFF2-40B4-BE49-F238E27FC236}">
                <a16:creationId xmlns:a16="http://schemas.microsoft.com/office/drawing/2014/main" id="{6DEC4A1E-C6D8-1D4F-DA0F-16092E9C98E3}"/>
              </a:ext>
            </a:extLst>
          </p:cNvPr>
          <p:cNvSpPr>
            <a:spLocks noGrp="1"/>
          </p:cNvSpPr>
          <p:nvPr>
            <p:ph idx="1"/>
          </p:nvPr>
        </p:nvSpPr>
        <p:spPr/>
        <p:txBody>
          <a:bodyPr/>
          <a:lstStyle/>
          <a:p>
            <a:pPr marL="514350" indent="-514350">
              <a:buAutoNum type="arabicParenBoth"/>
            </a:pPr>
            <a:r>
              <a:rPr lang="en-US" dirty="0">
                <a:latin typeface="Garamond" panose="02020404030301010803" pitchFamily="18" charset="0"/>
              </a:rPr>
              <a:t>The arbitral tribunal shall decide the dispute in accordance with such rules of law as are chosen by the parties as applicable to the substance of the dispute. Any designation of the law or legal system of a given State shall be construed, unless otherwise expressed, as directly referring to the substantive law of that State and not to its conflict of laws rules. </a:t>
            </a:r>
          </a:p>
          <a:p>
            <a:pPr marL="514350" indent="-514350">
              <a:buAutoNum type="arabicParenBoth"/>
            </a:pPr>
            <a:r>
              <a:rPr lang="en-US" dirty="0">
                <a:latin typeface="Garamond" panose="02020404030301010803" pitchFamily="18" charset="0"/>
              </a:rPr>
              <a:t>Failing any designation by the parties, the arbitral tribunal shall apply the law determined by the conflict of laws rules which it considers applicable</a:t>
            </a:r>
            <a:r>
              <a:rPr lang="en-US" dirty="0"/>
              <a:t>. </a:t>
            </a:r>
            <a:endParaRPr lang="en-GB" dirty="0"/>
          </a:p>
        </p:txBody>
      </p:sp>
    </p:spTree>
    <p:extLst>
      <p:ext uri="{BB962C8B-B14F-4D97-AF65-F5344CB8AC3E}">
        <p14:creationId xmlns:p14="http://schemas.microsoft.com/office/powerpoint/2010/main" val="518562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A2772-9B79-28A7-E1E9-7FE703943D6C}"/>
              </a:ext>
            </a:extLst>
          </p:cNvPr>
          <p:cNvSpPr>
            <a:spLocks noGrp="1"/>
          </p:cNvSpPr>
          <p:nvPr>
            <p:ph type="title"/>
          </p:nvPr>
        </p:nvSpPr>
        <p:spPr/>
        <p:txBody>
          <a:bodyPr/>
          <a:lstStyle/>
          <a:p>
            <a:pPr algn="ctr"/>
            <a:r>
              <a:rPr lang="en-GB" b="1" dirty="0">
                <a:latin typeface="Garamond" panose="02020404030301010803" pitchFamily="18" charset="0"/>
              </a:rPr>
              <a:t>ACA, Section 28</a:t>
            </a:r>
          </a:p>
        </p:txBody>
      </p:sp>
      <p:sp>
        <p:nvSpPr>
          <p:cNvPr id="3" name="Content Placeholder 2">
            <a:extLst>
              <a:ext uri="{FF2B5EF4-FFF2-40B4-BE49-F238E27FC236}">
                <a16:creationId xmlns:a16="http://schemas.microsoft.com/office/drawing/2014/main" id="{3D67114B-669B-7537-BDF6-F19765EE4544}"/>
              </a:ext>
            </a:extLst>
          </p:cNvPr>
          <p:cNvSpPr>
            <a:spLocks noGrp="1"/>
          </p:cNvSpPr>
          <p:nvPr>
            <p:ph idx="1"/>
          </p:nvPr>
        </p:nvSpPr>
        <p:spPr>
          <a:xfrm>
            <a:off x="838200" y="1696460"/>
            <a:ext cx="10702636" cy="4454957"/>
          </a:xfrm>
        </p:spPr>
        <p:txBody>
          <a:bodyPr/>
          <a:lstStyle/>
          <a:p>
            <a:pPr marL="0" indent="0">
              <a:buNone/>
            </a:pPr>
            <a:r>
              <a:rPr lang="en-US" dirty="0">
                <a:latin typeface="Garamond" panose="02020404030301010803" pitchFamily="18" charset="0"/>
              </a:rPr>
              <a:t>(1) The arbitral tribunal shall decide the dispute in accordance with the rules of law chosen by the parties as applicable to the substance of the dispute. </a:t>
            </a:r>
          </a:p>
          <a:p>
            <a:pPr marL="0" indent="0">
              <a:buNone/>
            </a:pPr>
            <a:r>
              <a:rPr lang="en-US" dirty="0">
                <a:latin typeface="Garamond" panose="02020404030301010803" pitchFamily="18" charset="0"/>
              </a:rPr>
              <a:t>(2) The choice of the law or the legal system of any designated State shall be construed, unless otherwise agreed by the parties, as directly referring to the substantive law of that State and not to its conflict of laws rules. </a:t>
            </a:r>
          </a:p>
          <a:p>
            <a:pPr marL="0" indent="0">
              <a:buNone/>
            </a:pPr>
            <a:r>
              <a:rPr lang="en-US" dirty="0">
                <a:latin typeface="Garamond" panose="02020404030301010803" pitchFamily="18" charset="0"/>
              </a:rPr>
              <a:t>(3) If there is no choice of the law under subsection (1) by the parties, the arbitral tribunal shall apply the rules of law it considers to be appropriate given all the circumstances of the dispute.</a:t>
            </a:r>
            <a:endParaRPr lang="en-GB" dirty="0">
              <a:latin typeface="Garamond" panose="02020404030301010803" pitchFamily="18" charset="0"/>
            </a:endParaRPr>
          </a:p>
        </p:txBody>
      </p:sp>
    </p:spTree>
    <p:extLst>
      <p:ext uri="{BB962C8B-B14F-4D97-AF65-F5344CB8AC3E}">
        <p14:creationId xmlns:p14="http://schemas.microsoft.com/office/powerpoint/2010/main" val="1318199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34BA0-9D46-1958-55F4-F456C8B17138}"/>
              </a:ext>
            </a:extLst>
          </p:cNvPr>
          <p:cNvSpPr>
            <a:spLocks noGrp="1"/>
          </p:cNvSpPr>
          <p:nvPr>
            <p:ph type="title"/>
          </p:nvPr>
        </p:nvSpPr>
        <p:spPr/>
        <p:txBody>
          <a:bodyPr/>
          <a:lstStyle/>
          <a:p>
            <a:pPr algn="ctr"/>
            <a:r>
              <a:rPr lang="en-GB" b="1" dirty="0">
                <a:latin typeface="Garamond" panose="02020404030301010803" pitchFamily="18" charset="0"/>
              </a:rPr>
              <a:t>English Arbitration Act, section 46</a:t>
            </a:r>
          </a:p>
        </p:txBody>
      </p:sp>
      <p:sp>
        <p:nvSpPr>
          <p:cNvPr id="3" name="Content Placeholder 2">
            <a:extLst>
              <a:ext uri="{FF2B5EF4-FFF2-40B4-BE49-F238E27FC236}">
                <a16:creationId xmlns:a16="http://schemas.microsoft.com/office/drawing/2014/main" id="{E1E31BE5-C7F9-DB44-3A18-A8D7672C7BEE}"/>
              </a:ext>
            </a:extLst>
          </p:cNvPr>
          <p:cNvSpPr>
            <a:spLocks noGrp="1"/>
          </p:cNvSpPr>
          <p:nvPr>
            <p:ph idx="1"/>
          </p:nvPr>
        </p:nvSpPr>
        <p:spPr/>
        <p:txBody>
          <a:bodyPr>
            <a:normAutofit fontScale="92500" lnSpcReduction="10000"/>
          </a:bodyPr>
          <a:lstStyle/>
          <a:p>
            <a:pPr marL="0" indent="0">
              <a:buNone/>
            </a:pPr>
            <a:r>
              <a:rPr lang="en-US" dirty="0"/>
              <a:t>The arbitral tribunal shall decide the dispute— </a:t>
            </a:r>
          </a:p>
          <a:p>
            <a:pPr marL="514350" indent="-514350">
              <a:buAutoNum type="alphaLcParenBoth"/>
            </a:pPr>
            <a:r>
              <a:rPr lang="en-US" dirty="0"/>
              <a:t>in accordance with the law chosen by the parties as applicable to the substance of the dispute, or </a:t>
            </a:r>
          </a:p>
          <a:p>
            <a:pPr marL="514350" indent="-514350">
              <a:buAutoNum type="alphaLcParenBoth"/>
            </a:pPr>
            <a:r>
              <a:rPr lang="en-US" dirty="0"/>
              <a:t>if the parties so agree, in accordance with such other considerations as are agreed by them or determined by the tribunal. </a:t>
            </a:r>
          </a:p>
          <a:p>
            <a:pPr marL="0" indent="0">
              <a:buNone/>
            </a:pPr>
            <a:r>
              <a:rPr lang="en-US" dirty="0"/>
              <a:t>(2) For this purpose the choice of the laws of a country shall be understood to refer to the substantive laws of that country and not its conflict of laws rules. </a:t>
            </a:r>
          </a:p>
          <a:p>
            <a:pPr marL="0" indent="0">
              <a:buNone/>
            </a:pPr>
            <a:r>
              <a:rPr lang="en-US" dirty="0"/>
              <a:t>(3) If or to the extent that there is no such choice or agreement, the tribunal shall apply the law determined by the conflict of laws rules which it considers applicable.</a:t>
            </a:r>
            <a:endParaRPr lang="en-GB" dirty="0"/>
          </a:p>
        </p:txBody>
      </p:sp>
    </p:spTree>
    <p:extLst>
      <p:ext uri="{BB962C8B-B14F-4D97-AF65-F5344CB8AC3E}">
        <p14:creationId xmlns:p14="http://schemas.microsoft.com/office/powerpoint/2010/main" val="31196915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55E1-6B40-F0F3-429B-D0D2ED00577E}"/>
              </a:ext>
            </a:extLst>
          </p:cNvPr>
          <p:cNvSpPr>
            <a:spLocks noGrp="1"/>
          </p:cNvSpPr>
          <p:nvPr>
            <p:ph type="title"/>
          </p:nvPr>
        </p:nvSpPr>
        <p:spPr/>
        <p:txBody>
          <a:bodyPr/>
          <a:lstStyle/>
          <a:p>
            <a:pPr algn="ctr"/>
            <a:r>
              <a:rPr lang="en-US" b="1" dirty="0">
                <a:latin typeface="Garamond" panose="02020404030301010803" pitchFamily="18" charset="0"/>
              </a:rPr>
              <a:t>CHOICE OF LAW</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94F3D46D-23F3-A72F-0A6E-861A70A037D4}"/>
              </a:ext>
            </a:extLst>
          </p:cNvPr>
          <p:cNvSpPr>
            <a:spLocks noGrp="1"/>
          </p:cNvSpPr>
          <p:nvPr>
            <p:ph idx="1"/>
          </p:nvPr>
        </p:nvSpPr>
        <p:spPr/>
        <p:txBody>
          <a:bodyPr/>
          <a:lstStyle/>
          <a:p>
            <a:pPr marL="0" indent="0">
              <a:buNone/>
            </a:pPr>
            <a:r>
              <a:rPr lang="en-GB" dirty="0">
                <a:latin typeface="Garamond" panose="02020404030301010803" pitchFamily="18" charset="0"/>
              </a:rPr>
              <a:t>The choice of law is a matter of private international law:</a:t>
            </a:r>
          </a:p>
          <a:p>
            <a:pPr marL="0" indent="0">
              <a:buNone/>
            </a:pPr>
            <a:endParaRPr lang="en-GB" dirty="0">
              <a:latin typeface="Garamond" panose="02020404030301010803" pitchFamily="18" charset="0"/>
            </a:endParaRPr>
          </a:p>
          <a:p>
            <a:r>
              <a:rPr lang="en-GB" dirty="0">
                <a:latin typeface="Garamond" panose="02020404030301010803" pitchFamily="18" charset="0"/>
              </a:rPr>
              <a:t>Express</a:t>
            </a:r>
          </a:p>
          <a:p>
            <a:pPr marL="0" indent="0">
              <a:buNone/>
            </a:pPr>
            <a:endParaRPr lang="en-GB" dirty="0">
              <a:latin typeface="Garamond" panose="02020404030301010803" pitchFamily="18" charset="0"/>
            </a:endParaRPr>
          </a:p>
          <a:p>
            <a:r>
              <a:rPr lang="en-GB" dirty="0">
                <a:latin typeface="Garamond" panose="02020404030301010803" pitchFamily="18" charset="0"/>
              </a:rPr>
              <a:t>Implied</a:t>
            </a:r>
          </a:p>
          <a:p>
            <a:pPr marL="0" indent="0">
              <a:buNone/>
            </a:pPr>
            <a:endParaRPr lang="en-GB" dirty="0">
              <a:latin typeface="Garamond" panose="02020404030301010803" pitchFamily="18" charset="0"/>
            </a:endParaRPr>
          </a:p>
        </p:txBody>
      </p:sp>
    </p:spTree>
    <p:extLst>
      <p:ext uri="{BB962C8B-B14F-4D97-AF65-F5344CB8AC3E}">
        <p14:creationId xmlns:p14="http://schemas.microsoft.com/office/powerpoint/2010/main" val="41271231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CD5FC-C574-7B2E-DA6E-02F781CD2CC2}"/>
              </a:ext>
            </a:extLst>
          </p:cNvPr>
          <p:cNvSpPr>
            <a:spLocks noGrp="1"/>
          </p:cNvSpPr>
          <p:nvPr>
            <p:ph type="title"/>
          </p:nvPr>
        </p:nvSpPr>
        <p:spPr/>
        <p:txBody>
          <a:bodyPr/>
          <a:lstStyle/>
          <a:p>
            <a:pPr algn="ctr"/>
            <a:r>
              <a:rPr lang="en-GB" b="1" dirty="0">
                <a:latin typeface="Garamond" panose="02020404030301010803" pitchFamily="18" charset="0"/>
              </a:rPr>
              <a:t>EXPRESS CHOICE OF LAW</a:t>
            </a:r>
          </a:p>
        </p:txBody>
      </p:sp>
      <p:sp>
        <p:nvSpPr>
          <p:cNvPr id="3" name="Content Placeholder 2">
            <a:extLst>
              <a:ext uri="{FF2B5EF4-FFF2-40B4-BE49-F238E27FC236}">
                <a16:creationId xmlns:a16="http://schemas.microsoft.com/office/drawing/2014/main" id="{25EA4726-8092-E7C4-2313-6D506FF9C135}"/>
              </a:ext>
            </a:extLst>
          </p:cNvPr>
          <p:cNvSpPr>
            <a:spLocks noGrp="1"/>
          </p:cNvSpPr>
          <p:nvPr>
            <p:ph idx="1"/>
          </p:nvPr>
        </p:nvSpPr>
        <p:spPr/>
        <p:txBody>
          <a:bodyPr>
            <a:normAutofit/>
          </a:bodyPr>
          <a:lstStyle/>
          <a:p>
            <a:pPr marL="0" indent="0">
              <a:buNone/>
            </a:pPr>
            <a:endParaRPr lang="en-GB" sz="3200" dirty="0">
              <a:latin typeface="Garamond" panose="02020404030301010803" pitchFamily="18" charset="0"/>
            </a:endParaRPr>
          </a:p>
          <a:p>
            <a:pPr marL="0" indent="0">
              <a:buNone/>
            </a:pPr>
            <a:r>
              <a:rPr lang="en-GB" sz="3200" dirty="0">
                <a:latin typeface="Garamond" panose="02020404030301010803" pitchFamily="18" charset="0"/>
              </a:rPr>
              <a:t>“Any dispute arising in connection with this agreement shall be referred for final and binding arbitration under the UNCITRAL Model Law and Rules, before a single arbitrator to be named by the London Court of International Arbitration. The seat of the arbitration is London England.”</a:t>
            </a:r>
          </a:p>
        </p:txBody>
      </p:sp>
    </p:spTree>
    <p:extLst>
      <p:ext uri="{BB962C8B-B14F-4D97-AF65-F5344CB8AC3E}">
        <p14:creationId xmlns:p14="http://schemas.microsoft.com/office/powerpoint/2010/main" val="7723066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73E01-2603-1AD8-0907-91F191DE4EC6}"/>
              </a:ext>
            </a:extLst>
          </p:cNvPr>
          <p:cNvSpPr>
            <a:spLocks noGrp="1"/>
          </p:cNvSpPr>
          <p:nvPr>
            <p:ph type="title"/>
          </p:nvPr>
        </p:nvSpPr>
        <p:spPr/>
        <p:txBody>
          <a:bodyPr/>
          <a:lstStyle/>
          <a:p>
            <a:pPr algn="ctr"/>
            <a:r>
              <a:rPr lang="en-GB" b="1" dirty="0">
                <a:latin typeface="Garamond" panose="02020404030301010803" pitchFamily="18" charset="0"/>
              </a:rPr>
              <a:t>IMPLIED CHOICE</a:t>
            </a:r>
          </a:p>
        </p:txBody>
      </p:sp>
      <p:sp>
        <p:nvSpPr>
          <p:cNvPr id="3" name="Content Placeholder 2">
            <a:extLst>
              <a:ext uri="{FF2B5EF4-FFF2-40B4-BE49-F238E27FC236}">
                <a16:creationId xmlns:a16="http://schemas.microsoft.com/office/drawing/2014/main" id="{50FF6A01-DDA4-F0E7-5480-8D97326F07CA}"/>
              </a:ext>
            </a:extLst>
          </p:cNvPr>
          <p:cNvSpPr>
            <a:spLocks noGrp="1"/>
          </p:cNvSpPr>
          <p:nvPr>
            <p:ph idx="1"/>
          </p:nvPr>
        </p:nvSpPr>
        <p:spPr>
          <a:xfrm>
            <a:off x="838200" y="2588963"/>
            <a:ext cx="10515600" cy="3587999"/>
          </a:xfrm>
        </p:spPr>
        <p:txBody>
          <a:bodyPr>
            <a:normAutofit/>
          </a:bodyPr>
          <a:lstStyle/>
          <a:p>
            <a:pPr marL="0" indent="0">
              <a:buNone/>
            </a:pPr>
            <a:r>
              <a:rPr lang="en-GB" sz="3200" dirty="0">
                <a:latin typeface="Garamond" panose="02020404030301010803" pitchFamily="18" charset="0"/>
              </a:rPr>
              <a:t>Implication of the law as applicable from all the circumstances of the case.</a:t>
            </a:r>
          </a:p>
        </p:txBody>
      </p:sp>
    </p:spTree>
    <p:extLst>
      <p:ext uri="{BB962C8B-B14F-4D97-AF65-F5344CB8AC3E}">
        <p14:creationId xmlns:p14="http://schemas.microsoft.com/office/powerpoint/2010/main" val="238134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DBD1F-C57F-517F-C048-775468038BBB}"/>
              </a:ext>
            </a:extLst>
          </p:cNvPr>
          <p:cNvSpPr>
            <a:spLocks noGrp="1"/>
          </p:cNvSpPr>
          <p:nvPr>
            <p:ph type="title"/>
          </p:nvPr>
        </p:nvSpPr>
        <p:spPr/>
        <p:txBody>
          <a:bodyPr/>
          <a:lstStyle/>
          <a:p>
            <a:pPr algn="ctr"/>
            <a:r>
              <a:rPr lang="en-GB" b="1" dirty="0">
                <a:latin typeface="Garamond" panose="02020404030301010803" pitchFamily="18" charset="0"/>
              </a:rPr>
              <a:t>PARTY AUTONOMY</a:t>
            </a:r>
          </a:p>
        </p:txBody>
      </p:sp>
      <p:pic>
        <p:nvPicPr>
          <p:cNvPr id="3074" name="Picture 2">
            <a:extLst>
              <a:ext uri="{FF2B5EF4-FFF2-40B4-BE49-F238E27FC236}">
                <a16:creationId xmlns:a16="http://schemas.microsoft.com/office/drawing/2014/main" id="{B2381CBD-574C-7163-2950-CC14347DDC0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54571" y="1825625"/>
            <a:ext cx="4882857"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1259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E5667-34C6-E596-F6A5-16D1E1304B88}"/>
              </a:ext>
            </a:extLst>
          </p:cNvPr>
          <p:cNvSpPr>
            <a:spLocks noGrp="1"/>
          </p:cNvSpPr>
          <p:nvPr>
            <p:ph type="title"/>
          </p:nvPr>
        </p:nvSpPr>
        <p:spPr>
          <a:xfrm>
            <a:off x="838200" y="365125"/>
            <a:ext cx="10515600" cy="2190788"/>
          </a:xfrm>
        </p:spPr>
        <p:txBody>
          <a:bodyPr>
            <a:normAutofit/>
          </a:bodyPr>
          <a:lstStyle/>
          <a:p>
            <a:pPr algn="ctr"/>
            <a:r>
              <a:rPr lang="en-GB" b="1" dirty="0">
                <a:effectLst/>
                <a:latin typeface="Garamond" panose="02020404030301010803" pitchFamily="18" charset="0"/>
                <a:ea typeface="Calibri" panose="020F0502020204030204" pitchFamily="34" charset="0"/>
                <a:cs typeface="Times New Roman" panose="02020603050405020304" pitchFamily="18" charset="0"/>
              </a:rPr>
              <a:t>ENKA INSTAAT VE SANAYI AS </a:t>
            </a:r>
            <a:br>
              <a:rPr lang="en-GB" b="1" dirty="0">
                <a:effectLst/>
                <a:latin typeface="Garamond" panose="02020404030301010803" pitchFamily="18" charset="0"/>
                <a:ea typeface="Calibri" panose="020F0502020204030204" pitchFamily="34" charset="0"/>
                <a:cs typeface="Times New Roman" panose="02020603050405020304" pitchFamily="18" charset="0"/>
              </a:rPr>
            </a:br>
            <a:r>
              <a:rPr lang="en-GB" b="1" dirty="0">
                <a:effectLst/>
                <a:latin typeface="Garamond" panose="02020404030301010803" pitchFamily="18" charset="0"/>
                <a:ea typeface="Calibri" panose="020F0502020204030204" pitchFamily="34" charset="0"/>
                <a:cs typeface="Times New Roman" panose="02020603050405020304" pitchFamily="18" charset="0"/>
              </a:rPr>
              <a:t>v </a:t>
            </a:r>
            <a:br>
              <a:rPr lang="en-GB" b="1" dirty="0">
                <a:effectLst/>
                <a:latin typeface="Garamond" panose="02020404030301010803" pitchFamily="18" charset="0"/>
                <a:ea typeface="Calibri" panose="020F0502020204030204" pitchFamily="34" charset="0"/>
                <a:cs typeface="Times New Roman" panose="02020603050405020304" pitchFamily="18" charset="0"/>
              </a:rPr>
            </a:br>
            <a:r>
              <a:rPr lang="en-GB" b="1" dirty="0">
                <a:effectLst/>
                <a:latin typeface="Garamond" panose="02020404030301010803" pitchFamily="18" charset="0"/>
                <a:ea typeface="Calibri" panose="020F0502020204030204" pitchFamily="34" charset="0"/>
                <a:cs typeface="Times New Roman" panose="02020603050405020304" pitchFamily="18" charset="0"/>
              </a:rPr>
              <a:t>OOO INSURANCE COMPANY CHUBB</a:t>
            </a:r>
            <a:endParaRPr lang="en-GB" b="1" dirty="0"/>
          </a:p>
        </p:txBody>
      </p:sp>
      <p:sp>
        <p:nvSpPr>
          <p:cNvPr id="3" name="Content Placeholder 2">
            <a:extLst>
              <a:ext uri="{FF2B5EF4-FFF2-40B4-BE49-F238E27FC236}">
                <a16:creationId xmlns:a16="http://schemas.microsoft.com/office/drawing/2014/main" id="{C107068F-AD8F-AB90-251E-A03FB3C73B2B}"/>
              </a:ext>
            </a:extLst>
          </p:cNvPr>
          <p:cNvSpPr>
            <a:spLocks noGrp="1"/>
          </p:cNvSpPr>
          <p:nvPr>
            <p:ph idx="1"/>
          </p:nvPr>
        </p:nvSpPr>
        <p:spPr>
          <a:xfrm>
            <a:off x="838200" y="2941503"/>
            <a:ext cx="10515600" cy="3235459"/>
          </a:xfrm>
        </p:spPr>
        <p:txBody>
          <a:bodyPr>
            <a:normAutofit/>
          </a:bodyPr>
          <a:lstStyle/>
          <a:p>
            <a:pPr marL="0" indent="0">
              <a:buNone/>
            </a:pPr>
            <a:r>
              <a:rPr lang="en-GB" sz="3600" dirty="0">
                <a:latin typeface="Garamond" panose="02020404030301010803" pitchFamily="18" charset="0"/>
              </a:rPr>
              <a:t>The issue the court had to decide was whether English law (therefore giving the English courts jurisdiction) or Russian law (therefore giving the Russian courts jurisdiction) governed the validity and scope of the arbitration agreement under the construction contract. No choice of law was expressed or easily implied.  </a:t>
            </a:r>
          </a:p>
        </p:txBody>
      </p:sp>
    </p:spTree>
    <p:extLst>
      <p:ext uri="{BB962C8B-B14F-4D97-AF65-F5344CB8AC3E}">
        <p14:creationId xmlns:p14="http://schemas.microsoft.com/office/powerpoint/2010/main" val="11271411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ECEFB-97EB-FD30-D30D-C4CEF0908487}"/>
              </a:ext>
            </a:extLst>
          </p:cNvPr>
          <p:cNvSpPr>
            <a:spLocks noGrp="1"/>
          </p:cNvSpPr>
          <p:nvPr>
            <p:ph type="title"/>
          </p:nvPr>
        </p:nvSpPr>
        <p:spPr/>
        <p:txBody>
          <a:bodyPr/>
          <a:lstStyle/>
          <a:p>
            <a:pPr algn="ctr"/>
            <a:r>
              <a:rPr lang="en-GB" b="1" dirty="0">
                <a:latin typeface="Garamond" panose="02020404030301010803" pitchFamily="18" charset="0"/>
              </a:rPr>
              <a:t>4 POTENTIALLY RELEVANT APPLICABLE LAWS</a:t>
            </a:r>
          </a:p>
        </p:txBody>
      </p:sp>
      <p:sp>
        <p:nvSpPr>
          <p:cNvPr id="3" name="Content Placeholder 2">
            <a:extLst>
              <a:ext uri="{FF2B5EF4-FFF2-40B4-BE49-F238E27FC236}">
                <a16:creationId xmlns:a16="http://schemas.microsoft.com/office/drawing/2014/main" id="{E43FED3A-2B30-3C27-10B2-DFDCEAF68365}"/>
              </a:ext>
            </a:extLst>
          </p:cNvPr>
          <p:cNvSpPr>
            <a:spLocks noGrp="1"/>
          </p:cNvSpPr>
          <p:nvPr>
            <p:ph idx="1"/>
          </p:nvPr>
        </p:nvSpPr>
        <p:spPr/>
        <p:txBody>
          <a:bodyPr>
            <a:normAutofit/>
          </a:bodyPr>
          <a:lstStyle/>
          <a:p>
            <a:pPr marL="514350" indent="-514350">
              <a:buFont typeface="+mj-lt"/>
              <a:buAutoNum type="arabicPeriod"/>
            </a:pPr>
            <a:r>
              <a:rPr lang="en-GB" sz="4400" dirty="0">
                <a:latin typeface="Garamond" panose="02020404030301010803" pitchFamily="18" charset="0"/>
              </a:rPr>
              <a:t>Law of the Forum</a:t>
            </a:r>
          </a:p>
          <a:p>
            <a:pPr marL="514350" indent="-514350">
              <a:buFont typeface="+mj-lt"/>
              <a:buAutoNum type="arabicPeriod"/>
            </a:pPr>
            <a:r>
              <a:rPr lang="en-GB" sz="4400" dirty="0">
                <a:latin typeface="Garamond" panose="02020404030301010803" pitchFamily="18" charset="0"/>
              </a:rPr>
              <a:t>Law of the Matrix or Substantive Contract</a:t>
            </a:r>
          </a:p>
          <a:p>
            <a:pPr marL="514350" indent="-514350">
              <a:buFont typeface="+mj-lt"/>
              <a:buAutoNum type="arabicPeriod"/>
            </a:pPr>
            <a:r>
              <a:rPr lang="en-GB" sz="4400" u="sng" dirty="0">
                <a:latin typeface="Garamond" panose="02020404030301010803" pitchFamily="18" charset="0"/>
              </a:rPr>
              <a:t>Law of the Arbitration Agreement</a:t>
            </a:r>
          </a:p>
          <a:p>
            <a:pPr marL="514350" indent="-514350">
              <a:buFont typeface="+mj-lt"/>
              <a:buAutoNum type="arabicPeriod"/>
            </a:pPr>
            <a:r>
              <a:rPr lang="en-GB" sz="4400" dirty="0">
                <a:latin typeface="Garamond" panose="02020404030301010803" pitchFamily="18" charset="0"/>
              </a:rPr>
              <a:t>Law of the Arbitral Process or Curial Law/ Lex Arbitri</a:t>
            </a:r>
          </a:p>
        </p:txBody>
      </p:sp>
    </p:spTree>
    <p:extLst>
      <p:ext uri="{BB962C8B-B14F-4D97-AF65-F5344CB8AC3E}">
        <p14:creationId xmlns:p14="http://schemas.microsoft.com/office/powerpoint/2010/main" val="30778427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75C45-6B4A-4942-3C21-1B17EAA70331}"/>
              </a:ext>
            </a:extLst>
          </p:cNvPr>
          <p:cNvSpPr>
            <a:spLocks noGrp="1"/>
          </p:cNvSpPr>
          <p:nvPr>
            <p:ph type="title"/>
          </p:nvPr>
        </p:nvSpPr>
        <p:spPr/>
        <p:txBody>
          <a:bodyPr/>
          <a:lstStyle/>
          <a:p>
            <a:pPr algn="ctr"/>
            <a:r>
              <a:rPr lang="en-GB" b="1" dirty="0">
                <a:latin typeface="Garamond" panose="02020404030301010803" pitchFamily="18" charset="0"/>
              </a:rPr>
              <a:t>SEAT OF THE ARBITRATION</a:t>
            </a:r>
          </a:p>
        </p:txBody>
      </p:sp>
      <p:sp>
        <p:nvSpPr>
          <p:cNvPr id="3" name="Content Placeholder 2">
            <a:extLst>
              <a:ext uri="{FF2B5EF4-FFF2-40B4-BE49-F238E27FC236}">
                <a16:creationId xmlns:a16="http://schemas.microsoft.com/office/drawing/2014/main" id="{7F2CD7DC-9772-3BB9-B6FC-287E4FA9CDFB}"/>
              </a:ext>
            </a:extLst>
          </p:cNvPr>
          <p:cNvSpPr>
            <a:spLocks noGrp="1"/>
          </p:cNvSpPr>
          <p:nvPr>
            <p:ph idx="1"/>
          </p:nvPr>
        </p:nvSpPr>
        <p:spPr/>
        <p:txBody>
          <a:bodyPr>
            <a:normAutofit/>
          </a:bodyPr>
          <a:lstStyle/>
          <a:p>
            <a:pPr marL="0" indent="0">
              <a:buNone/>
            </a:pPr>
            <a:r>
              <a:rPr lang="en-GB" sz="4000" dirty="0">
                <a:latin typeface="Garamond" panose="02020404030301010803" pitchFamily="18" charset="0"/>
              </a:rPr>
              <a:t>The seat or place of the arbitration is the juridical centre of the arbitration.</a:t>
            </a:r>
          </a:p>
          <a:p>
            <a:pPr marL="0" indent="0">
              <a:buNone/>
            </a:pPr>
            <a:endParaRPr lang="en-GB" sz="4000" dirty="0">
              <a:latin typeface="Garamond" panose="02020404030301010803" pitchFamily="18" charset="0"/>
            </a:endParaRPr>
          </a:p>
        </p:txBody>
      </p:sp>
    </p:spTree>
    <p:extLst>
      <p:ext uri="{BB962C8B-B14F-4D97-AF65-F5344CB8AC3E}">
        <p14:creationId xmlns:p14="http://schemas.microsoft.com/office/powerpoint/2010/main" val="22304961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E0314-ED86-0ECC-32A0-247B4A87EF41}"/>
              </a:ext>
            </a:extLst>
          </p:cNvPr>
          <p:cNvSpPr>
            <a:spLocks noGrp="1"/>
          </p:cNvSpPr>
          <p:nvPr>
            <p:ph type="title"/>
          </p:nvPr>
        </p:nvSpPr>
        <p:spPr>
          <a:xfrm>
            <a:off x="838200" y="365126"/>
            <a:ext cx="10515600" cy="1188252"/>
          </a:xfrm>
        </p:spPr>
        <p:txBody>
          <a:bodyPr>
            <a:normAutofit/>
          </a:bodyPr>
          <a:lstStyle/>
          <a:p>
            <a:pPr algn="ctr"/>
            <a:r>
              <a:rPr lang="en-GB" b="1" dirty="0">
                <a:latin typeface="Garamond" panose="02020404030301010803" pitchFamily="18" charset="0"/>
              </a:rPr>
              <a:t>INITIAL ANALYSIS</a:t>
            </a:r>
          </a:p>
        </p:txBody>
      </p:sp>
      <p:sp>
        <p:nvSpPr>
          <p:cNvPr id="3" name="Content Placeholder 2">
            <a:extLst>
              <a:ext uri="{FF2B5EF4-FFF2-40B4-BE49-F238E27FC236}">
                <a16:creationId xmlns:a16="http://schemas.microsoft.com/office/drawing/2014/main" id="{8E298F3C-2619-A2BB-DFCF-031357EA997D}"/>
              </a:ext>
            </a:extLst>
          </p:cNvPr>
          <p:cNvSpPr>
            <a:spLocks noGrp="1"/>
          </p:cNvSpPr>
          <p:nvPr>
            <p:ph idx="1"/>
          </p:nvPr>
        </p:nvSpPr>
        <p:spPr/>
        <p:txBody>
          <a:bodyPr/>
          <a:lstStyle/>
          <a:p>
            <a:pPr marL="0" indent="0">
              <a:buNone/>
            </a:pPr>
            <a:r>
              <a:rPr lang="en-GB" sz="3200" dirty="0">
                <a:latin typeface="Garamond" panose="02020404030301010803" pitchFamily="18" charset="0"/>
              </a:rPr>
              <a:t>The determination of the law of the contract is by application of the law of the forum (ACA, section 28).</a:t>
            </a:r>
          </a:p>
          <a:p>
            <a:pPr marL="0" indent="0">
              <a:buNone/>
            </a:pPr>
            <a:r>
              <a:rPr lang="en-GB" sz="3200" dirty="0">
                <a:latin typeface="Garamond" panose="02020404030301010803" pitchFamily="18" charset="0"/>
              </a:rPr>
              <a:t>A contract before an arbitrator in Uganda said to be governed by French law requires the Ugandan arbitrator to apply the law of Uganda to determine whether the contract is governed by French law or some other law. The Ugandan arbitrator (or court) does not apply French law at this preliminary stage.</a:t>
            </a:r>
          </a:p>
          <a:p>
            <a:pPr marL="0" indent="0">
              <a:buNone/>
            </a:pPr>
            <a:r>
              <a:rPr lang="en-GB" sz="3200" dirty="0">
                <a:latin typeface="Garamond" panose="02020404030301010803" pitchFamily="18" charset="0"/>
              </a:rPr>
              <a:t>If the choice is express or clearly implied that will be conclusive. A choice is made.</a:t>
            </a:r>
          </a:p>
          <a:p>
            <a:pPr marL="0" indent="0">
              <a:buNone/>
            </a:pPr>
            <a:endParaRPr lang="en-GB" dirty="0"/>
          </a:p>
        </p:txBody>
      </p:sp>
    </p:spTree>
    <p:extLst>
      <p:ext uri="{BB962C8B-B14F-4D97-AF65-F5344CB8AC3E}">
        <p14:creationId xmlns:p14="http://schemas.microsoft.com/office/powerpoint/2010/main" val="39731149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F8819-D9EC-2035-8ED0-48797DC3658C}"/>
              </a:ext>
            </a:extLst>
          </p:cNvPr>
          <p:cNvSpPr>
            <a:spLocks noGrp="1"/>
          </p:cNvSpPr>
          <p:nvPr>
            <p:ph type="title"/>
          </p:nvPr>
        </p:nvSpPr>
        <p:spPr>
          <a:xfrm>
            <a:off x="838200" y="365125"/>
            <a:ext cx="10515600" cy="1000967"/>
          </a:xfrm>
        </p:spPr>
        <p:txBody>
          <a:bodyPr>
            <a:normAutofit fontScale="90000"/>
          </a:bodyPr>
          <a:lstStyle/>
          <a:p>
            <a:pPr algn="ctr"/>
            <a:br>
              <a:rPr lang="en-GB" dirty="0"/>
            </a:br>
            <a:r>
              <a:rPr lang="en-GB" b="1" dirty="0">
                <a:latin typeface="Garamond" panose="02020404030301010803" pitchFamily="18" charset="0"/>
              </a:rPr>
              <a:t>CHOICE OF LAW IN UK &amp; EU</a:t>
            </a:r>
            <a:br>
              <a:rPr lang="en-GB" b="1" dirty="0">
                <a:latin typeface="Garamond" panose="02020404030301010803" pitchFamily="18" charset="0"/>
              </a:rPr>
            </a:br>
            <a:endParaRPr lang="en-GB" dirty="0"/>
          </a:p>
        </p:txBody>
      </p:sp>
      <p:sp>
        <p:nvSpPr>
          <p:cNvPr id="3" name="Content Placeholder 2">
            <a:extLst>
              <a:ext uri="{FF2B5EF4-FFF2-40B4-BE49-F238E27FC236}">
                <a16:creationId xmlns:a16="http://schemas.microsoft.com/office/drawing/2014/main" id="{0A533640-1B0E-11DE-C1B8-A9FE228C4FC4}"/>
              </a:ext>
            </a:extLst>
          </p:cNvPr>
          <p:cNvSpPr>
            <a:spLocks noGrp="1"/>
          </p:cNvSpPr>
          <p:nvPr>
            <p:ph idx="1"/>
          </p:nvPr>
        </p:nvSpPr>
        <p:spPr>
          <a:xfrm>
            <a:off x="838200" y="1762699"/>
            <a:ext cx="10515600" cy="4891489"/>
          </a:xfrm>
        </p:spPr>
        <p:txBody>
          <a:bodyPr>
            <a:normAutofit/>
          </a:bodyPr>
          <a:lstStyle/>
          <a:p>
            <a:pPr marL="0" indent="0">
              <a:buNone/>
            </a:pPr>
            <a:r>
              <a:rPr lang="en-US" dirty="0">
                <a:latin typeface="Garamond" panose="02020404030301010803" pitchFamily="18" charset="0"/>
              </a:rPr>
              <a:t>REGULATION (EC) NO 593/2008 OF THE EUROPEAN PARLIAMENT AND OF THE COUNCIL OF 17 JUNE 2008 ON THE LAW APPLICABLE TO CONTRACTUAL OBLIGATIONS (“ROME I”). </a:t>
            </a:r>
          </a:p>
          <a:p>
            <a:pPr marL="0" indent="0">
              <a:buNone/>
            </a:pPr>
            <a:r>
              <a:rPr lang="en-GB" sz="2800" b="1" u="sng" dirty="0">
                <a:solidFill>
                  <a:srgbClr val="FF0000"/>
                </a:solidFill>
                <a:latin typeface="Garamond" panose="02020404030301010803" pitchFamily="18" charset="0"/>
              </a:rPr>
              <a:t>NO APPLICATION TO ARBITRATION AGREEMENT ONLY MATRIX AGREEMENT (Rome I, Article 1(e)).</a:t>
            </a:r>
            <a:br>
              <a:rPr lang="en-GB" dirty="0"/>
            </a:br>
            <a:endParaRPr lang="en-US" dirty="0">
              <a:latin typeface="Garamond" panose="02020404030301010803" pitchFamily="18" charset="0"/>
            </a:endParaRPr>
          </a:p>
          <a:p>
            <a:pPr marL="0" indent="0">
              <a:buNone/>
            </a:pPr>
            <a:r>
              <a:rPr lang="en-US" dirty="0">
                <a:latin typeface="Garamond" panose="02020404030301010803" pitchFamily="18" charset="0"/>
              </a:rPr>
              <a:t>REGULATION (EC) NO 864/2007 OF THE EUROPEAN PARLIAMENT AND OF THE COUNCIL OF 11 JULY 2007ON THE LAW APPLICABLE TO NON-CONTRACTUAL OBLIGATIONS (“ROME II”)</a:t>
            </a:r>
          </a:p>
          <a:p>
            <a:pPr marL="0" indent="0">
              <a:buNone/>
            </a:pPr>
            <a:endParaRPr lang="en-GB" dirty="0">
              <a:latin typeface="Garamond" panose="02020404030301010803" pitchFamily="18" charset="0"/>
            </a:endParaRPr>
          </a:p>
        </p:txBody>
      </p:sp>
    </p:spTree>
    <p:extLst>
      <p:ext uri="{BB962C8B-B14F-4D97-AF65-F5344CB8AC3E}">
        <p14:creationId xmlns:p14="http://schemas.microsoft.com/office/powerpoint/2010/main" val="4759553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54316-299A-B910-C0EA-0A2CF70F7542}"/>
              </a:ext>
            </a:extLst>
          </p:cNvPr>
          <p:cNvSpPr>
            <a:spLocks noGrp="1"/>
          </p:cNvSpPr>
          <p:nvPr>
            <p:ph type="title"/>
          </p:nvPr>
        </p:nvSpPr>
        <p:spPr/>
        <p:txBody>
          <a:bodyPr/>
          <a:lstStyle/>
          <a:p>
            <a:pPr algn="ctr"/>
            <a:r>
              <a:rPr lang="en-GB" b="1" dirty="0">
                <a:latin typeface="Garamond" panose="02020404030301010803" pitchFamily="18" charset="0"/>
              </a:rPr>
              <a:t>TENSION: SEPARABILITY AND NEUTRALITY</a:t>
            </a:r>
          </a:p>
        </p:txBody>
      </p:sp>
      <p:sp>
        <p:nvSpPr>
          <p:cNvPr id="3" name="Content Placeholder 2">
            <a:extLst>
              <a:ext uri="{FF2B5EF4-FFF2-40B4-BE49-F238E27FC236}">
                <a16:creationId xmlns:a16="http://schemas.microsoft.com/office/drawing/2014/main" id="{8F82C9A0-C01F-C486-3811-6749D11A11BA}"/>
              </a:ext>
            </a:extLst>
          </p:cNvPr>
          <p:cNvSpPr>
            <a:spLocks noGrp="1"/>
          </p:cNvSpPr>
          <p:nvPr>
            <p:ph idx="1"/>
          </p:nvPr>
        </p:nvSpPr>
        <p:spPr/>
        <p:txBody>
          <a:bodyPr>
            <a:normAutofit/>
          </a:bodyPr>
          <a:lstStyle/>
          <a:p>
            <a:pPr marL="0" indent="0">
              <a:buNone/>
            </a:pPr>
            <a:r>
              <a:rPr lang="en-GB" dirty="0">
                <a:latin typeface="Garamond" panose="02020404030301010803" pitchFamily="18" charset="0"/>
              </a:rPr>
              <a:t>A determination that French law applies to the matrix contract suggests that it applies also to the arbitration agreement of which it forms part – albeit a separable part. </a:t>
            </a:r>
          </a:p>
          <a:p>
            <a:pPr marL="0" indent="0">
              <a:buNone/>
            </a:pPr>
            <a:r>
              <a:rPr lang="en-GB" dirty="0">
                <a:latin typeface="Garamond" panose="02020404030301010803" pitchFamily="18" charset="0"/>
              </a:rPr>
              <a:t>On the other hand, the choice of Kampala as the seat of the arbitration means that the ACA arbitration procedures apply.</a:t>
            </a:r>
          </a:p>
          <a:p>
            <a:pPr marL="0" indent="0">
              <a:buNone/>
            </a:pPr>
            <a:r>
              <a:rPr lang="en-GB" dirty="0">
                <a:latin typeface="Garamond" panose="02020404030301010803" pitchFamily="18" charset="0"/>
              </a:rPr>
              <a:t>The application of ACA procedures (Uganda law) to arbitration procedures creates a tension with French law which applies to the substantive contract and potentially to the arbitration agreement of which it forms part. Which law governs the arbitration agreement?</a:t>
            </a:r>
          </a:p>
          <a:p>
            <a:pPr marL="0" indent="0">
              <a:buNone/>
            </a:pPr>
            <a:endParaRPr lang="en-GB" dirty="0"/>
          </a:p>
          <a:p>
            <a:endParaRPr lang="en-GB" dirty="0"/>
          </a:p>
        </p:txBody>
      </p:sp>
    </p:spTree>
    <p:extLst>
      <p:ext uri="{BB962C8B-B14F-4D97-AF65-F5344CB8AC3E}">
        <p14:creationId xmlns:p14="http://schemas.microsoft.com/office/powerpoint/2010/main" val="26503620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ABFAB-7DD3-63C6-E13A-E3885684E51B}"/>
              </a:ext>
            </a:extLst>
          </p:cNvPr>
          <p:cNvSpPr>
            <a:spLocks noGrp="1"/>
          </p:cNvSpPr>
          <p:nvPr>
            <p:ph type="title"/>
          </p:nvPr>
        </p:nvSpPr>
        <p:spPr/>
        <p:txBody>
          <a:bodyPr/>
          <a:lstStyle/>
          <a:p>
            <a:pPr algn="ctr"/>
            <a:r>
              <a:rPr lang="en-GB" b="1" dirty="0">
                <a:latin typeface="Garamond" panose="02020404030301010803" pitchFamily="18" charset="0"/>
              </a:rPr>
              <a:t>CHUBB CONCLUSION</a:t>
            </a:r>
          </a:p>
        </p:txBody>
      </p:sp>
      <p:sp>
        <p:nvSpPr>
          <p:cNvPr id="3" name="Content Placeholder 2">
            <a:extLst>
              <a:ext uri="{FF2B5EF4-FFF2-40B4-BE49-F238E27FC236}">
                <a16:creationId xmlns:a16="http://schemas.microsoft.com/office/drawing/2014/main" id="{0A9F7A76-44EB-987C-3573-4062DCFCF6DB}"/>
              </a:ext>
            </a:extLst>
          </p:cNvPr>
          <p:cNvSpPr>
            <a:spLocks noGrp="1"/>
          </p:cNvSpPr>
          <p:nvPr>
            <p:ph idx="1"/>
          </p:nvPr>
        </p:nvSpPr>
        <p:spPr>
          <a:xfrm>
            <a:off x="838200" y="1825625"/>
            <a:ext cx="10515600" cy="4667250"/>
          </a:xfrm>
        </p:spPr>
        <p:txBody>
          <a:bodyPr>
            <a:normAutofit lnSpcReduction="10000"/>
          </a:bodyPr>
          <a:lstStyle/>
          <a:p>
            <a:pPr marL="0" indent="0">
              <a:buNone/>
            </a:pPr>
            <a:r>
              <a:rPr lang="en-GB" sz="4000" dirty="0">
                <a:latin typeface="Garamond" panose="02020404030301010803" pitchFamily="18" charset="0"/>
              </a:rPr>
              <a:t>The law applicable to the substantive contract is the law which applies to arbitration agreement of which it forms a part.</a:t>
            </a:r>
          </a:p>
          <a:p>
            <a:pPr marL="0" indent="0" algn="ctr">
              <a:buNone/>
            </a:pPr>
            <a:r>
              <a:rPr lang="en-GB" sz="4000" b="1" dirty="0">
                <a:latin typeface="Garamond" panose="02020404030301010803" pitchFamily="18" charset="0"/>
              </a:rPr>
              <a:t>English Law Commission Proposed Amendment</a:t>
            </a:r>
          </a:p>
          <a:p>
            <a:pPr marL="0" indent="0">
              <a:buNone/>
            </a:pPr>
            <a:r>
              <a:rPr lang="en-US" sz="3600" b="0" i="0" dirty="0">
                <a:solidFill>
                  <a:srgbClr val="08122C"/>
                </a:solidFill>
                <a:effectLst/>
                <a:latin typeface="Garamond" panose="02020404030301010803" pitchFamily="18" charset="0"/>
                <a:cs typeface="Assistant" panose="020F0502020204030204" pitchFamily="2" charset="-79"/>
              </a:rPr>
              <a:t>The proposed amendment recommends the adoption of a default rule—that the law of the seat shall be the governing law of the arbitration agreement unless there is an express choice of law by the parties.</a:t>
            </a:r>
            <a:endParaRPr lang="en-GB" sz="3600" dirty="0">
              <a:latin typeface="Garamond" panose="02020404030301010803" pitchFamily="18" charset="0"/>
            </a:endParaRPr>
          </a:p>
        </p:txBody>
      </p:sp>
    </p:spTree>
    <p:extLst>
      <p:ext uri="{BB962C8B-B14F-4D97-AF65-F5344CB8AC3E}">
        <p14:creationId xmlns:p14="http://schemas.microsoft.com/office/powerpoint/2010/main" val="37953052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80495-A0BF-A2B9-BFF0-A02BF337789D}"/>
              </a:ext>
            </a:extLst>
          </p:cNvPr>
          <p:cNvSpPr>
            <a:spLocks noGrp="1"/>
          </p:cNvSpPr>
          <p:nvPr>
            <p:ph type="title"/>
          </p:nvPr>
        </p:nvSpPr>
        <p:spPr>
          <a:xfrm>
            <a:off x="838200" y="365125"/>
            <a:ext cx="10515600" cy="2234855"/>
          </a:xfrm>
        </p:spPr>
        <p:txBody>
          <a:bodyPr>
            <a:noAutofit/>
          </a:bodyPr>
          <a:lstStyle/>
          <a:p>
            <a:pPr algn="ctr"/>
            <a:r>
              <a:rPr lang="en-GB" sz="3200" b="1" dirty="0">
                <a:effectLst/>
                <a:latin typeface="Garamond" panose="02020404030301010803" pitchFamily="18" charset="0"/>
                <a:ea typeface="Calibri" panose="020F0502020204030204" pitchFamily="34" charset="0"/>
                <a:cs typeface="Times New Roman" panose="02020603050405020304" pitchFamily="18" charset="0"/>
              </a:rPr>
              <a:t>PLINTH CONSTRUCTION SERVICES LTD, INYATSI CONSTRUCTION LTD, INYATSI GROUP HOLDINGS (PTY) LTD, ABSA BANK (U) LTD </a:t>
            </a:r>
            <a:r>
              <a:rPr lang="en-GB" sz="3200" b="1" kern="1800" dirty="0">
                <a:solidFill>
                  <a:srgbClr val="212529"/>
                </a:solidFill>
                <a:effectLst/>
                <a:latin typeface="Garamond" panose="02020404030301010803" pitchFamily="18" charset="0"/>
                <a:ea typeface="Times New Roman" panose="02020603050405020304" pitchFamily="18" charset="0"/>
              </a:rPr>
              <a:t> </a:t>
            </a:r>
            <a:r>
              <a:rPr lang="en-GB" sz="3200" b="1" dirty="0">
                <a:effectLst/>
                <a:latin typeface="Garamond" panose="02020404030301010803" pitchFamily="18" charset="0"/>
                <a:ea typeface="Calibri" panose="020F0502020204030204" pitchFamily="34" charset="0"/>
                <a:cs typeface="Times New Roman" panose="02020603050405020304" pitchFamily="18" charset="0"/>
              </a:rPr>
              <a:t>[2024] UGCOMMC 263</a:t>
            </a:r>
            <a:endParaRPr lang="en-GB" sz="32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C9B87B50-EA1A-20B8-F35B-71ECA724CA11}"/>
              </a:ext>
            </a:extLst>
          </p:cNvPr>
          <p:cNvSpPr>
            <a:spLocks noGrp="1"/>
          </p:cNvSpPr>
          <p:nvPr>
            <p:ph idx="1"/>
          </p:nvPr>
        </p:nvSpPr>
        <p:spPr>
          <a:xfrm>
            <a:off x="838200" y="3690651"/>
            <a:ext cx="10515600" cy="2486312"/>
          </a:xfrm>
        </p:spPr>
        <p:txBody>
          <a:bodyPr>
            <a:normAutofit fontScale="92500" lnSpcReduction="10000"/>
          </a:bodyPr>
          <a:lstStyle/>
          <a:p>
            <a:pPr marL="0" indent="0">
              <a:buNone/>
            </a:pPr>
            <a:r>
              <a:rPr lang="en-GB" sz="4000" dirty="0">
                <a:latin typeface="Garamond" panose="02020404030301010803" pitchFamily="18" charset="0"/>
              </a:rPr>
              <a:t>An instructive example on the importance of setting out clearly and concisely in an award or a judgment in arbitration, the relevant considerations for determining the applicable law and applying the correct legal principles under the applicable law.</a:t>
            </a:r>
          </a:p>
        </p:txBody>
      </p:sp>
    </p:spTree>
    <p:extLst>
      <p:ext uri="{BB962C8B-B14F-4D97-AF65-F5344CB8AC3E}">
        <p14:creationId xmlns:p14="http://schemas.microsoft.com/office/powerpoint/2010/main" val="16462445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77AB7-5A58-6D6E-B916-CB8CAF6AEA64}"/>
              </a:ext>
            </a:extLst>
          </p:cNvPr>
          <p:cNvSpPr>
            <a:spLocks noGrp="1"/>
          </p:cNvSpPr>
          <p:nvPr>
            <p:ph type="title"/>
          </p:nvPr>
        </p:nvSpPr>
        <p:spPr>
          <a:xfrm>
            <a:off x="838200" y="365125"/>
            <a:ext cx="10515600" cy="1643784"/>
          </a:xfrm>
        </p:spPr>
        <p:txBody>
          <a:bodyPr>
            <a:normAutofit fontScale="90000"/>
          </a:bodyPr>
          <a:lstStyle/>
          <a:p>
            <a:pPr algn="ctr"/>
            <a:r>
              <a:rPr lang="en-GB" b="1" dirty="0">
                <a:effectLst/>
                <a:latin typeface="Garamond" panose="02020404030301010803" pitchFamily="18" charset="0"/>
                <a:ea typeface="Calibri" panose="020F0502020204030204" pitchFamily="34" charset="0"/>
                <a:cs typeface="Times New Roman" panose="02020603050405020304" pitchFamily="18" charset="0"/>
              </a:rPr>
              <a:t>PETERSON FARMS INC V C &amp; M FARMING LIMITED [2004] EWHC 121 (Comm)</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73007D9C-D58C-24A0-297E-4E413EE7C1B3}"/>
              </a:ext>
            </a:extLst>
          </p:cNvPr>
          <p:cNvSpPr>
            <a:spLocks noGrp="1"/>
          </p:cNvSpPr>
          <p:nvPr>
            <p:ph idx="1"/>
          </p:nvPr>
        </p:nvSpPr>
        <p:spPr>
          <a:xfrm>
            <a:off x="838200" y="2202873"/>
            <a:ext cx="10515600" cy="3974090"/>
          </a:xfrm>
        </p:spPr>
        <p:txBody>
          <a:bodyPr>
            <a:normAutofit lnSpcReduction="10000"/>
          </a:bodyPr>
          <a:lstStyle/>
          <a:p>
            <a:pPr marL="0" indent="0">
              <a:buNone/>
            </a:pPr>
            <a:endParaRPr lang="en-GB" dirty="0"/>
          </a:p>
          <a:p>
            <a:pPr marL="0" indent="0">
              <a:buNone/>
            </a:pPr>
            <a:r>
              <a:rPr lang="en-GB" dirty="0"/>
              <a:t>The Tribunal (in reliance on the doctrine of separability finding that there was no choice of law applicable to the arbitration agreement) awarded damages for losses suffered by non-parties to the substantive agreement based on (a) group of companies, (b) agency and (c) estoppel.</a:t>
            </a:r>
          </a:p>
          <a:p>
            <a:pPr marL="0" indent="0">
              <a:buNone/>
            </a:pPr>
            <a:endParaRPr lang="en-GB" dirty="0"/>
          </a:p>
          <a:p>
            <a:pPr marL="0" indent="0">
              <a:buNone/>
            </a:pPr>
            <a:r>
              <a:rPr lang="en-GB" dirty="0"/>
              <a:t>The English CoA set aside the award. The issues of standing to claim was a  matter of substantive and not procedural law and the choice was Arkansas law. </a:t>
            </a:r>
          </a:p>
        </p:txBody>
      </p:sp>
    </p:spTree>
    <p:extLst>
      <p:ext uri="{BB962C8B-B14F-4D97-AF65-F5344CB8AC3E}">
        <p14:creationId xmlns:p14="http://schemas.microsoft.com/office/powerpoint/2010/main" val="37566638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42913" y="2587654"/>
            <a:ext cx="9839599" cy="923330"/>
          </a:xfrm>
          <a:prstGeom prst="rect">
            <a:avLst/>
          </a:prstGeom>
          <a:noFill/>
        </p:spPr>
        <p:txBody>
          <a:bodyPr wrap="square" rtlCol="0">
            <a:spAutoFit/>
          </a:bodyPr>
          <a:lstStyle/>
          <a:p>
            <a:pPr algn="ctr"/>
            <a:r>
              <a:rPr lang="en-US" sz="5400" b="1" dirty="0">
                <a:solidFill>
                  <a:schemeClr val="bg1"/>
                </a:solidFill>
                <a:latin typeface="Garamond" panose="02020404030301010803" pitchFamily="18" charset="0"/>
                <a:ea typeface="Poppins" charset="0"/>
                <a:cs typeface="Poppins" charset="0"/>
              </a:rPr>
              <a:t>TERMS OF APPOINTMENT</a:t>
            </a:r>
          </a:p>
        </p:txBody>
      </p:sp>
    </p:spTree>
    <p:extLst>
      <p:ext uri="{BB962C8B-B14F-4D97-AF65-F5344CB8AC3E}">
        <p14:creationId xmlns:p14="http://schemas.microsoft.com/office/powerpoint/2010/main" val="1765424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3C474-02FB-F89F-5299-37BCC05CC23D}"/>
              </a:ext>
            </a:extLst>
          </p:cNvPr>
          <p:cNvSpPr>
            <a:spLocks noGrp="1"/>
          </p:cNvSpPr>
          <p:nvPr>
            <p:ph type="title"/>
          </p:nvPr>
        </p:nvSpPr>
        <p:spPr>
          <a:xfrm>
            <a:off x="838200" y="365126"/>
            <a:ext cx="10515600" cy="1694902"/>
          </a:xfrm>
        </p:spPr>
        <p:txBody>
          <a:bodyPr>
            <a:normAutofit fontScale="90000"/>
          </a:bodyPr>
          <a:lstStyle/>
          <a:p>
            <a:pPr algn="ctr"/>
            <a:br>
              <a:rPr lang="en-US" b="1" dirty="0"/>
            </a:br>
            <a:r>
              <a:rPr lang="en-US" b="1" dirty="0">
                <a:latin typeface="Garamond" panose="02020404030301010803" pitchFamily="18" charset="0"/>
              </a:rPr>
              <a:t>Convention on the Recognition and Enforcement of Foreign Arbitral Awards: “New York Convention” Article 1 </a:t>
            </a:r>
            <a:br>
              <a:rPr lang="en-US" b="1" dirty="0"/>
            </a:br>
            <a:endParaRPr lang="en-GB" b="1" dirty="0"/>
          </a:p>
        </p:txBody>
      </p:sp>
      <p:sp>
        <p:nvSpPr>
          <p:cNvPr id="3" name="Content Placeholder 2">
            <a:extLst>
              <a:ext uri="{FF2B5EF4-FFF2-40B4-BE49-F238E27FC236}">
                <a16:creationId xmlns:a16="http://schemas.microsoft.com/office/drawing/2014/main" id="{0541F904-66D4-93E1-7B75-8B8245E5DF39}"/>
              </a:ext>
            </a:extLst>
          </p:cNvPr>
          <p:cNvSpPr>
            <a:spLocks noGrp="1"/>
          </p:cNvSpPr>
          <p:nvPr>
            <p:ph idx="1"/>
          </p:nvPr>
        </p:nvSpPr>
        <p:spPr>
          <a:xfrm>
            <a:off x="838200" y="2333296"/>
            <a:ext cx="10515600" cy="3708729"/>
          </a:xfrm>
        </p:spPr>
        <p:txBody>
          <a:bodyPr>
            <a:normAutofit/>
          </a:bodyPr>
          <a:lstStyle/>
          <a:p>
            <a:pPr marL="0" indent="0" algn="l">
              <a:buNone/>
            </a:pPr>
            <a:endParaRPr lang="en-US" b="1" i="0" u="none" strike="noStrike" baseline="0" dirty="0">
              <a:latin typeface="Garamond" panose="02020404030301010803" pitchFamily="18" charset="0"/>
            </a:endParaRPr>
          </a:p>
          <a:p>
            <a:pPr marL="0" indent="0" algn="l">
              <a:buNone/>
            </a:pPr>
            <a:r>
              <a:rPr lang="en-US" sz="1800" b="0" i="0" u="none" strike="noStrike" baseline="0" dirty="0">
                <a:latin typeface="Garamond" panose="02020404030301010803" pitchFamily="18" charset="0"/>
              </a:rPr>
              <a:t>1. This Convention shall apply to the recognition and enforcement of arbitral awards made in the territory of a State other than the State where the recognition and enforcement of such awards are sought, and arising out of differences between persons, whether physical or legal. It shall also apply to arbitral awards not considered as domestic.</a:t>
            </a:r>
          </a:p>
          <a:p>
            <a:pPr marL="0" indent="0" algn="l">
              <a:buNone/>
            </a:pPr>
            <a:r>
              <a:rPr lang="en-US" sz="1800" b="0" i="0" u="none" strike="noStrike" baseline="0" dirty="0">
                <a:latin typeface="Garamond" panose="02020404030301010803" pitchFamily="18" charset="0"/>
              </a:rPr>
              <a:t>2. The term “arbitral awards” shall include not only awards made by arbitrators appointed for each case but also those made by permanent arbitral bodies to which the parties have submitted. </a:t>
            </a:r>
          </a:p>
          <a:p>
            <a:pPr marL="0" indent="0" algn="l">
              <a:buNone/>
            </a:pPr>
            <a:r>
              <a:rPr lang="en-US" sz="1800" b="0" i="0" u="none" strike="noStrike" baseline="0" dirty="0">
                <a:latin typeface="Garamond" panose="02020404030301010803" pitchFamily="18" charset="0"/>
              </a:rPr>
              <a:t>3. When signing, ratifying or acceding to this Convention, or notifying extension under article X hereof, any State may on the basis of reciprocity declare that it will apply the Convention to the recognition and enforcement of awards made only in the territory of another Contracting State. It may also declare that it will apply the Convention only to differences arising out of legal relationships, whether contractual or not, which are considered as commercial under the national law of the State making such declaration</a:t>
            </a:r>
            <a:r>
              <a:rPr lang="en-US" sz="1800" b="0" i="0" u="none" strike="noStrike" baseline="0" dirty="0">
                <a:latin typeface="Times-Roman"/>
              </a:rPr>
              <a:t>. </a:t>
            </a:r>
            <a:endParaRPr lang="en-GB" dirty="0"/>
          </a:p>
        </p:txBody>
      </p:sp>
    </p:spTree>
    <p:extLst>
      <p:ext uri="{BB962C8B-B14F-4D97-AF65-F5344CB8AC3E}">
        <p14:creationId xmlns:p14="http://schemas.microsoft.com/office/powerpoint/2010/main" val="1293340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0DE17-9061-C27F-5444-66A7CCA0143D}"/>
              </a:ext>
            </a:extLst>
          </p:cNvPr>
          <p:cNvSpPr>
            <a:spLocks noGrp="1"/>
          </p:cNvSpPr>
          <p:nvPr>
            <p:ph type="title"/>
          </p:nvPr>
        </p:nvSpPr>
        <p:spPr/>
        <p:txBody>
          <a:bodyPr/>
          <a:lstStyle/>
          <a:p>
            <a:pPr algn="ctr"/>
            <a:r>
              <a:rPr lang="en-US" b="1" dirty="0">
                <a:latin typeface="Garamond" panose="02020404030301010803" pitchFamily="18" charset="0"/>
              </a:rPr>
              <a:t>CONTACT DETAILS</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CBF5BE01-B511-41E9-C40A-10E663DECBCF}"/>
              </a:ext>
            </a:extLst>
          </p:cNvPr>
          <p:cNvSpPr>
            <a:spLocks noGrp="1"/>
          </p:cNvSpPr>
          <p:nvPr>
            <p:ph sz="half" idx="1"/>
          </p:nvPr>
        </p:nvSpPr>
        <p:spPr>
          <a:xfrm>
            <a:off x="838200" y="1825625"/>
            <a:ext cx="5011757" cy="4351338"/>
          </a:xfrm>
        </p:spPr>
        <p:txBody>
          <a:bodyPr>
            <a:normAutofit fontScale="32500" lnSpcReduction="20000"/>
          </a:bodyPr>
          <a:lstStyle/>
          <a:p>
            <a:pPr marL="0" indent="0">
              <a:lnSpc>
                <a:spcPct val="107000"/>
              </a:lnSpc>
              <a:spcAft>
                <a:spcPts val="800"/>
              </a:spcAft>
              <a:buNone/>
            </a:pPr>
            <a:r>
              <a:rPr lang="en-GB" sz="5100" b="1" dirty="0">
                <a:effectLst/>
                <a:latin typeface="Garamond" panose="02020404030301010803" pitchFamily="18" charset="0"/>
                <a:ea typeface="Calibri" panose="020F0502020204030204" pitchFamily="34" charset="0"/>
                <a:cs typeface="Times New Roman" panose="02020603050405020304" pitchFamily="18" charset="0"/>
              </a:rPr>
              <a:t>Claimant</a:t>
            </a:r>
            <a:r>
              <a:rPr lang="en-GB" sz="5100" dirty="0">
                <a:effectLst/>
                <a:latin typeface="Garamond" panose="02020404030301010803" pitchFamily="18" charset="0"/>
                <a:ea typeface="Calibri" panose="020F0502020204030204" pitchFamily="34" charset="0"/>
                <a:cs typeface="Times New Roman" panose="02020603050405020304" pitchFamily="18" charset="0"/>
              </a:rPr>
              <a:t>:</a:t>
            </a:r>
            <a:endParaRPr lang="en-GB" sz="5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GB" sz="5100" dirty="0">
                <a:effectLst/>
                <a:latin typeface="Garamond" panose="02020404030301010803" pitchFamily="18" charset="0"/>
                <a:ea typeface="Calibri" panose="020F0502020204030204" pitchFamily="34" charset="0"/>
                <a:cs typeface="Times New Roman" panose="02020603050405020304" pitchFamily="18" charset="0"/>
              </a:rPr>
              <a:t>Zug Textile Machine Manufacturers SA</a:t>
            </a:r>
            <a:endParaRPr lang="en-GB" sz="5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GB" sz="5100" u="sng" dirty="0">
                <a:effectLst/>
                <a:latin typeface="Garamond" panose="02020404030301010803" pitchFamily="18" charset="0"/>
                <a:ea typeface="Calibri" panose="020F0502020204030204" pitchFamily="34" charset="0"/>
                <a:cs typeface="Times New Roman" panose="02020603050405020304" pitchFamily="18" charset="0"/>
              </a:rPr>
              <a:t>ZUG</a:t>
            </a:r>
            <a:endParaRPr lang="en-GB" sz="5100" u="sng"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GB" sz="5100" dirty="0">
                <a:effectLst/>
                <a:latin typeface="Garamond" panose="02020404030301010803" pitchFamily="18" charset="0"/>
                <a:ea typeface="Calibri" panose="020F0502020204030204" pitchFamily="34" charset="0"/>
                <a:cs typeface="Times New Roman" panose="02020603050405020304" pitchFamily="18" charset="0"/>
              </a:rPr>
              <a:t>Switzerland</a:t>
            </a:r>
          </a:p>
          <a:p>
            <a:pPr marL="0" indent="0">
              <a:lnSpc>
                <a:spcPct val="107000"/>
              </a:lnSpc>
              <a:spcBef>
                <a:spcPts val="0"/>
              </a:spcBef>
              <a:buNone/>
            </a:pPr>
            <a:r>
              <a:rPr lang="en-GB" sz="5100" dirty="0">
                <a:latin typeface="Garamond" panose="02020404030301010803" pitchFamily="18" charset="0"/>
                <a:ea typeface="Calibri" panose="020F0502020204030204" pitchFamily="34" charset="0"/>
                <a:cs typeface="Times New Roman" panose="02020603050405020304" pitchFamily="18" charset="0"/>
              </a:rPr>
              <a:t>Email: </a:t>
            </a:r>
            <a:r>
              <a:rPr lang="en-GB" sz="5100" dirty="0">
                <a:latin typeface="Garamond" panose="02020404030301010803" pitchFamily="18" charset="0"/>
                <a:ea typeface="Calibri" panose="020F0502020204030204" pitchFamily="34" charset="0"/>
                <a:cs typeface="Times New Roman" panose="02020603050405020304" pitchFamily="18" charset="0"/>
                <a:hlinkClick r:id="rId2"/>
              </a:rPr>
              <a:t>zug@su.co.neutral</a:t>
            </a:r>
            <a:r>
              <a:rPr lang="en-GB" sz="5100" dirty="0">
                <a:latin typeface="Garamond" panose="02020404030301010803" pitchFamily="18" charset="0"/>
                <a:ea typeface="Calibri" panose="020F0502020204030204" pitchFamily="34" charset="0"/>
                <a:cs typeface="Times New Roman" panose="02020603050405020304" pitchFamily="18" charset="0"/>
              </a:rPr>
              <a:t> </a:t>
            </a:r>
          </a:p>
          <a:p>
            <a:pPr marL="0" indent="0">
              <a:lnSpc>
                <a:spcPct val="107000"/>
              </a:lnSpc>
              <a:spcBef>
                <a:spcPts val="0"/>
              </a:spcBef>
              <a:buNone/>
            </a:pPr>
            <a:r>
              <a:rPr lang="en-GB" sz="5100" dirty="0">
                <a:latin typeface="Garamond" panose="02020404030301010803" pitchFamily="18" charset="0"/>
                <a:ea typeface="Calibri" panose="020F0502020204030204" pitchFamily="34" charset="0"/>
                <a:cs typeface="Times New Roman" panose="02020603050405020304" pitchFamily="18" charset="0"/>
              </a:rPr>
              <a:t>Tel: +41 222 333 444</a:t>
            </a:r>
          </a:p>
          <a:p>
            <a:pPr marL="0" indent="0">
              <a:lnSpc>
                <a:spcPct val="107000"/>
              </a:lnSpc>
              <a:spcBef>
                <a:spcPts val="0"/>
              </a:spcBef>
              <a:buNone/>
            </a:pPr>
            <a:endParaRPr lang="en-GB" sz="51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GB" sz="5100" b="1" dirty="0">
                <a:effectLst/>
                <a:latin typeface="Garamond" panose="02020404030301010803" pitchFamily="18" charset="0"/>
                <a:ea typeface="Calibri" panose="020F0502020204030204" pitchFamily="34" charset="0"/>
                <a:cs typeface="Times New Roman" panose="02020603050405020304" pitchFamily="18" charset="0"/>
              </a:rPr>
              <a:t>Claimant’s Representatives</a:t>
            </a:r>
            <a:endParaRPr lang="en-GB" sz="5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endParaRPr lang="en-GB" sz="51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GB" sz="5100" dirty="0">
                <a:effectLst/>
                <a:latin typeface="Garamond" panose="02020404030301010803" pitchFamily="18" charset="0"/>
                <a:ea typeface="Calibri" panose="020F0502020204030204" pitchFamily="34" charset="0"/>
                <a:cs typeface="Times New Roman" panose="02020603050405020304" pitchFamily="18" charset="0"/>
              </a:rPr>
              <a:t>Gerhard Winkler</a:t>
            </a:r>
            <a:endParaRPr lang="en-GB" sz="5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GB" sz="5100" dirty="0">
                <a:effectLst/>
                <a:latin typeface="Garamond" panose="02020404030301010803" pitchFamily="18" charset="0"/>
                <a:ea typeface="Calibri" panose="020F0502020204030204" pitchFamily="34" charset="0"/>
                <a:cs typeface="Times New Roman" panose="02020603050405020304" pitchFamily="18" charset="0"/>
              </a:rPr>
              <a:t>27 Bahnhofsrasse</a:t>
            </a:r>
            <a:endParaRPr lang="en-GB" sz="5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GB" sz="5100" u="sng" dirty="0">
                <a:effectLst/>
                <a:latin typeface="Garamond" panose="02020404030301010803" pitchFamily="18" charset="0"/>
                <a:ea typeface="Calibri" panose="020F0502020204030204" pitchFamily="34" charset="0"/>
                <a:cs typeface="Times New Roman" panose="02020603050405020304" pitchFamily="18" charset="0"/>
              </a:rPr>
              <a:t>ZURICH</a:t>
            </a:r>
            <a:endParaRPr lang="en-GB" sz="5100" u="sng"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GB" sz="5100" dirty="0">
                <a:effectLst/>
                <a:latin typeface="Garamond" panose="02020404030301010803" pitchFamily="18" charset="0"/>
                <a:ea typeface="Calibri" panose="020F0502020204030204" pitchFamily="34" charset="0"/>
                <a:cs typeface="Times New Roman" panose="02020603050405020304" pitchFamily="18" charset="0"/>
              </a:rPr>
              <a:t>Switzerland</a:t>
            </a:r>
          </a:p>
          <a:p>
            <a:pPr marL="0" indent="0">
              <a:lnSpc>
                <a:spcPct val="120000"/>
              </a:lnSpc>
              <a:spcBef>
                <a:spcPts val="0"/>
              </a:spcBef>
              <a:buNone/>
            </a:pPr>
            <a:r>
              <a:rPr lang="en-GB" sz="5100" dirty="0">
                <a:latin typeface="Garamond" panose="02020404030301010803" pitchFamily="18" charset="0"/>
                <a:ea typeface="Calibri" panose="020F0502020204030204" pitchFamily="34" charset="0"/>
                <a:cs typeface="Times New Roman" panose="02020603050405020304" pitchFamily="18" charset="0"/>
              </a:rPr>
              <a:t>Email: </a:t>
            </a:r>
            <a:r>
              <a:rPr lang="en-GB" sz="5100" dirty="0">
                <a:latin typeface="Garamond" panose="02020404030301010803" pitchFamily="18" charset="0"/>
                <a:ea typeface="Calibri" panose="020F0502020204030204" pitchFamily="34" charset="0"/>
                <a:cs typeface="Times New Roman" panose="02020603050405020304" pitchFamily="18" charset="0"/>
                <a:hlinkClick r:id="rId3"/>
              </a:rPr>
              <a:t>gwinkler@su.co.lawyers</a:t>
            </a:r>
            <a:r>
              <a:rPr lang="en-GB" sz="5100" dirty="0">
                <a:latin typeface="Garamond" panose="02020404030301010803" pitchFamily="18" charset="0"/>
                <a:ea typeface="Calibri" panose="020F0502020204030204" pitchFamily="34" charset="0"/>
                <a:cs typeface="Times New Roman" panose="02020603050405020304" pitchFamily="18" charset="0"/>
              </a:rPr>
              <a:t> </a:t>
            </a:r>
          </a:p>
          <a:p>
            <a:pPr marL="0" indent="0">
              <a:lnSpc>
                <a:spcPct val="120000"/>
              </a:lnSpc>
              <a:spcBef>
                <a:spcPts val="0"/>
              </a:spcBef>
              <a:buNone/>
            </a:pPr>
            <a:r>
              <a:rPr lang="en-GB" sz="5100" dirty="0">
                <a:latin typeface="Garamond" panose="02020404030301010803" pitchFamily="18" charset="0"/>
                <a:ea typeface="Calibri" panose="020F0502020204030204" pitchFamily="34" charset="0"/>
                <a:cs typeface="Times New Roman" panose="02020603050405020304" pitchFamily="18" charset="0"/>
              </a:rPr>
              <a:t>Tel: + 41 555 666 777</a:t>
            </a:r>
            <a:r>
              <a:rPr lang="en-GB" sz="3400" dirty="0">
                <a:effectLst/>
                <a:latin typeface="Garamond" panose="02020404030301010803" pitchFamily="18" charset="0"/>
                <a:ea typeface="Calibri" panose="020F0502020204030204" pitchFamily="34" charset="0"/>
                <a:cs typeface="Times New Roman" panose="02020603050405020304" pitchFamily="18" charset="0"/>
              </a:rPr>
              <a:t>                  </a:t>
            </a: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
        <p:nvSpPr>
          <p:cNvPr id="4" name="Content Placeholder 3">
            <a:extLst>
              <a:ext uri="{FF2B5EF4-FFF2-40B4-BE49-F238E27FC236}">
                <a16:creationId xmlns:a16="http://schemas.microsoft.com/office/drawing/2014/main" id="{56CF14E6-EA9E-9119-4B42-170CAE8EC101}"/>
              </a:ext>
            </a:extLst>
          </p:cNvPr>
          <p:cNvSpPr>
            <a:spLocks noGrp="1"/>
          </p:cNvSpPr>
          <p:nvPr>
            <p:ph sz="half" idx="2"/>
          </p:nvPr>
        </p:nvSpPr>
        <p:spPr/>
        <p:txBody>
          <a:bodyPr>
            <a:normAutofit fontScale="32500" lnSpcReduction="20000"/>
          </a:bodyPr>
          <a:lstStyle/>
          <a:p>
            <a:pPr marL="0" indent="0">
              <a:lnSpc>
                <a:spcPct val="120000"/>
              </a:lnSpc>
              <a:spcBef>
                <a:spcPts val="0"/>
              </a:spcBef>
              <a:buNone/>
            </a:pPr>
            <a:r>
              <a:rPr lang="en-GB" sz="5000" b="1" dirty="0">
                <a:effectLst/>
                <a:latin typeface="Garamond" panose="02020404030301010803" pitchFamily="18" charset="0"/>
                <a:ea typeface="Calibri" panose="020F0502020204030204" pitchFamily="34" charset="0"/>
                <a:cs typeface="Times New Roman" panose="02020603050405020304" pitchFamily="18" charset="0"/>
              </a:rPr>
              <a:t>Respondent</a:t>
            </a:r>
            <a:endParaRPr lang="en-GB" sz="50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GB" sz="5000" dirty="0">
                <a:effectLst/>
                <a:latin typeface="Garamond" panose="02020404030301010803" pitchFamily="18" charset="0"/>
                <a:ea typeface="Calibri" panose="020F0502020204030204" pitchFamily="34" charset="0"/>
                <a:cs typeface="Times New Roman" panose="02020603050405020304" pitchFamily="18" charset="0"/>
              </a:rPr>
              <a:t>The Santiago Weaving Company</a:t>
            </a:r>
          </a:p>
          <a:p>
            <a:pPr marL="0" indent="0">
              <a:lnSpc>
                <a:spcPct val="120000"/>
              </a:lnSpc>
              <a:spcBef>
                <a:spcPts val="0"/>
              </a:spcBef>
              <a:buNone/>
            </a:pPr>
            <a:r>
              <a:rPr lang="en-GB" sz="5000" u="sng" dirty="0">
                <a:effectLst/>
                <a:latin typeface="Garamond" panose="02020404030301010803" pitchFamily="18" charset="0"/>
                <a:ea typeface="Calibri" panose="020F0502020204030204" pitchFamily="34" charset="0"/>
                <a:cs typeface="Times New Roman" panose="02020603050405020304" pitchFamily="18" charset="0"/>
              </a:rPr>
              <a:t>SANTIAGO</a:t>
            </a:r>
          </a:p>
          <a:p>
            <a:pPr marL="0" indent="0">
              <a:lnSpc>
                <a:spcPct val="120000"/>
              </a:lnSpc>
              <a:spcBef>
                <a:spcPts val="0"/>
              </a:spcBef>
              <a:buNone/>
            </a:pPr>
            <a:r>
              <a:rPr lang="en-GB" sz="5000" dirty="0">
                <a:effectLst/>
                <a:latin typeface="Garamond" panose="02020404030301010803" pitchFamily="18" charset="0"/>
                <a:ea typeface="Calibri" panose="020F0502020204030204" pitchFamily="34" charset="0"/>
                <a:cs typeface="Times New Roman" panose="02020603050405020304" pitchFamily="18" charset="0"/>
              </a:rPr>
              <a:t>Chile</a:t>
            </a:r>
          </a:p>
          <a:p>
            <a:pPr marL="0" indent="0">
              <a:lnSpc>
                <a:spcPct val="120000"/>
              </a:lnSpc>
              <a:spcBef>
                <a:spcPts val="0"/>
              </a:spcBef>
              <a:buNone/>
            </a:pPr>
            <a:r>
              <a:rPr lang="en-GB" sz="5000" dirty="0">
                <a:latin typeface="Garamond" panose="02020404030301010803" pitchFamily="18" charset="0"/>
                <a:ea typeface="Calibri" panose="020F0502020204030204" pitchFamily="34" charset="0"/>
                <a:cs typeface="Times New Roman" panose="02020603050405020304" pitchFamily="18" charset="0"/>
              </a:rPr>
              <a:t>Email: </a:t>
            </a:r>
            <a:r>
              <a:rPr lang="en-GB" sz="5000" dirty="0">
                <a:latin typeface="Garamond" panose="02020404030301010803" pitchFamily="18" charset="0"/>
                <a:ea typeface="Calibri" panose="020F0502020204030204" pitchFamily="34" charset="0"/>
                <a:cs typeface="Times New Roman" panose="02020603050405020304" pitchFamily="18" charset="0"/>
                <a:hlinkClick r:id="rId4"/>
              </a:rPr>
              <a:t>santiagoweavingco@chile.org</a:t>
            </a:r>
            <a:endParaRPr lang="en-GB" sz="5000" dirty="0">
              <a:latin typeface="Garamond" panose="02020404030301010803" pitchFamily="18"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GB" sz="5000" dirty="0">
                <a:effectLst/>
                <a:latin typeface="Garamond" panose="02020404030301010803" pitchFamily="18" charset="0"/>
                <a:ea typeface="Calibri" panose="020F0502020204030204" pitchFamily="34" charset="0"/>
                <a:cs typeface="Times New Roman" panose="02020603050405020304" pitchFamily="18" charset="0"/>
              </a:rPr>
              <a:t>Tel: +56 222 333 123</a:t>
            </a:r>
          </a:p>
          <a:p>
            <a:pPr marL="0" indent="0">
              <a:lnSpc>
                <a:spcPct val="120000"/>
              </a:lnSpc>
              <a:spcBef>
                <a:spcPts val="0"/>
              </a:spcBef>
              <a:buNone/>
            </a:pPr>
            <a:r>
              <a:rPr lang="en-GB" sz="5000" dirty="0">
                <a:effectLst/>
                <a:latin typeface="Garamond" panose="02020404030301010803" pitchFamily="18" charset="0"/>
                <a:ea typeface="Calibri" panose="020F0502020204030204" pitchFamily="34" charset="0"/>
                <a:cs typeface="Times New Roman" panose="02020603050405020304" pitchFamily="18" charset="0"/>
              </a:rPr>
              <a:t> </a:t>
            </a:r>
          </a:p>
          <a:p>
            <a:pPr marL="0" indent="0">
              <a:lnSpc>
                <a:spcPct val="120000"/>
              </a:lnSpc>
              <a:spcBef>
                <a:spcPts val="0"/>
              </a:spcBef>
              <a:buNone/>
            </a:pPr>
            <a:r>
              <a:rPr lang="en-US" sz="5000" b="1" dirty="0">
                <a:effectLst/>
                <a:latin typeface="Garamond" panose="02020404030301010803" pitchFamily="18" charset="0"/>
                <a:ea typeface="Calibri" panose="020F0502020204030204" pitchFamily="34" charset="0"/>
                <a:cs typeface="Times New Roman" panose="02020603050405020304" pitchFamily="18" charset="0"/>
              </a:rPr>
              <a:t>Respondent’s Representatives</a:t>
            </a:r>
          </a:p>
          <a:p>
            <a:pPr marL="0" indent="0">
              <a:lnSpc>
                <a:spcPct val="120000"/>
              </a:lnSpc>
              <a:spcBef>
                <a:spcPts val="0"/>
              </a:spcBef>
              <a:buNone/>
            </a:pPr>
            <a:endParaRPr lang="en-GB" sz="50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GB" sz="5000" dirty="0">
                <a:effectLst/>
                <a:latin typeface="Garamond" panose="02020404030301010803" pitchFamily="18" charset="0"/>
                <a:ea typeface="Calibri" panose="020F0502020204030204" pitchFamily="34" charset="0"/>
                <a:cs typeface="Times New Roman" panose="02020603050405020304" pitchFamily="18" charset="0"/>
              </a:rPr>
              <a:t>Paulo Barella</a:t>
            </a:r>
          </a:p>
          <a:p>
            <a:pPr marL="0" indent="0">
              <a:lnSpc>
                <a:spcPct val="120000"/>
              </a:lnSpc>
              <a:spcBef>
                <a:spcPts val="0"/>
              </a:spcBef>
              <a:buNone/>
            </a:pPr>
            <a:r>
              <a:rPr lang="en-GB" sz="5000" dirty="0">
                <a:effectLst/>
                <a:latin typeface="Garamond" panose="02020404030301010803" pitchFamily="18" charset="0"/>
                <a:ea typeface="Calibri" panose="020F0502020204030204" pitchFamily="34" charset="0"/>
                <a:cs typeface="Times New Roman" panose="02020603050405020304" pitchFamily="18" charset="0"/>
              </a:rPr>
              <a:t>16 Playa Alberto</a:t>
            </a:r>
          </a:p>
          <a:p>
            <a:pPr marL="0" indent="0">
              <a:lnSpc>
                <a:spcPct val="120000"/>
              </a:lnSpc>
              <a:spcBef>
                <a:spcPts val="0"/>
              </a:spcBef>
              <a:buNone/>
            </a:pPr>
            <a:r>
              <a:rPr lang="en-GB" sz="5000" u="sng" dirty="0">
                <a:effectLst/>
                <a:latin typeface="Garamond" panose="02020404030301010803" pitchFamily="18" charset="0"/>
                <a:ea typeface="Calibri" panose="020F0502020204030204" pitchFamily="34" charset="0"/>
                <a:cs typeface="Times New Roman" panose="02020603050405020304" pitchFamily="18" charset="0"/>
              </a:rPr>
              <a:t>SANTIAGO</a:t>
            </a:r>
          </a:p>
          <a:p>
            <a:pPr marL="0" indent="0">
              <a:lnSpc>
                <a:spcPct val="120000"/>
              </a:lnSpc>
              <a:spcBef>
                <a:spcPts val="0"/>
              </a:spcBef>
              <a:buNone/>
            </a:pPr>
            <a:r>
              <a:rPr lang="en-GB" sz="5000" dirty="0">
                <a:effectLst/>
                <a:latin typeface="Garamond" panose="02020404030301010803" pitchFamily="18" charset="0"/>
                <a:ea typeface="Calibri" panose="020F0502020204030204" pitchFamily="34" charset="0"/>
                <a:cs typeface="Times New Roman" panose="02020603050405020304" pitchFamily="18" charset="0"/>
              </a:rPr>
              <a:t>Chile</a:t>
            </a:r>
          </a:p>
          <a:p>
            <a:pPr marL="0" indent="0">
              <a:lnSpc>
                <a:spcPct val="120000"/>
              </a:lnSpc>
              <a:spcBef>
                <a:spcPts val="0"/>
              </a:spcBef>
              <a:buNone/>
            </a:pPr>
            <a:r>
              <a:rPr lang="en-GB" sz="5000" dirty="0">
                <a:latin typeface="Garamond" panose="02020404030301010803" pitchFamily="18" charset="0"/>
                <a:ea typeface="Calibri" panose="020F0502020204030204" pitchFamily="34" charset="0"/>
                <a:cs typeface="Times New Roman" panose="02020603050405020304" pitchFamily="18" charset="0"/>
              </a:rPr>
              <a:t>Email: </a:t>
            </a:r>
            <a:r>
              <a:rPr lang="en-GB" sz="5000" dirty="0">
                <a:latin typeface="Garamond" panose="02020404030301010803" pitchFamily="18" charset="0"/>
                <a:ea typeface="Calibri" panose="020F0502020204030204" pitchFamily="34" charset="0"/>
                <a:cs typeface="Times New Roman" panose="02020603050405020304" pitchFamily="18" charset="0"/>
                <a:hlinkClick r:id="rId5"/>
              </a:rPr>
              <a:t>paulobarella@andeslegal.co.org</a:t>
            </a:r>
            <a:r>
              <a:rPr lang="en-GB" sz="5000" dirty="0">
                <a:latin typeface="Garamond" panose="02020404030301010803" pitchFamily="18" charset="0"/>
                <a:ea typeface="Calibri" panose="020F0502020204030204" pitchFamily="34" charset="0"/>
                <a:cs typeface="Times New Roman" panose="02020603050405020304" pitchFamily="18" charset="0"/>
              </a:rPr>
              <a:t> </a:t>
            </a:r>
          </a:p>
          <a:p>
            <a:pPr marL="0" indent="0">
              <a:lnSpc>
                <a:spcPct val="120000"/>
              </a:lnSpc>
              <a:spcBef>
                <a:spcPts val="0"/>
              </a:spcBef>
              <a:buNone/>
            </a:pPr>
            <a:r>
              <a:rPr lang="en-GB" sz="5000" dirty="0">
                <a:effectLst/>
                <a:latin typeface="Garamond" panose="02020404030301010803" pitchFamily="18" charset="0"/>
                <a:ea typeface="Calibri" panose="020F0502020204030204" pitchFamily="34" charset="0"/>
                <a:cs typeface="Times New Roman" panose="02020603050405020304" pitchFamily="18" charset="0"/>
              </a:rPr>
              <a:t>Tel: +56 787 888 100</a:t>
            </a:r>
          </a:p>
          <a:p>
            <a:pPr marL="0" indent="0">
              <a:buNone/>
            </a:pPr>
            <a:endParaRPr lang="en-GB" dirty="0"/>
          </a:p>
        </p:txBody>
      </p:sp>
    </p:spTree>
    <p:extLst>
      <p:ext uri="{BB962C8B-B14F-4D97-AF65-F5344CB8AC3E}">
        <p14:creationId xmlns:p14="http://schemas.microsoft.com/office/powerpoint/2010/main" val="2228395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580F1-515D-8717-ADB7-888693A448E2}"/>
              </a:ext>
            </a:extLst>
          </p:cNvPr>
          <p:cNvSpPr>
            <a:spLocks noGrp="1"/>
          </p:cNvSpPr>
          <p:nvPr>
            <p:ph type="title"/>
          </p:nvPr>
        </p:nvSpPr>
        <p:spPr/>
        <p:txBody>
          <a:bodyPr/>
          <a:lstStyle/>
          <a:p>
            <a:pPr algn="ctr"/>
            <a:r>
              <a:rPr lang="en-US" b="1" dirty="0">
                <a:latin typeface="Garamond" panose="02020404030301010803" pitchFamily="18" charset="0"/>
              </a:rPr>
              <a:t>IMMUNITY OF THE ARBITRATOR</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B2EF1141-F9FB-E246-CC31-660AA915323F}"/>
              </a:ext>
            </a:extLst>
          </p:cNvPr>
          <p:cNvSpPr>
            <a:spLocks noGrp="1"/>
          </p:cNvSpPr>
          <p:nvPr>
            <p:ph idx="1"/>
          </p:nvPr>
        </p:nvSpPr>
        <p:spPr/>
        <p:txBody>
          <a:bodyPr/>
          <a:lstStyle/>
          <a:p>
            <a:pPr marL="0" indent="0">
              <a:lnSpc>
                <a:spcPct val="107000"/>
              </a:lnSpc>
              <a:spcAft>
                <a:spcPts val="800"/>
              </a:spcAft>
              <a:buNone/>
            </a:pPr>
            <a:r>
              <a:rPr lang="en-GB" sz="2000" dirty="0">
                <a:effectLst/>
                <a:latin typeface="Garamond" panose="02020404030301010803" pitchFamily="18" charset="0"/>
                <a:ea typeface="Calibri" panose="020F0502020204030204" pitchFamily="34" charset="0"/>
                <a:cs typeface="Times New Roman" panose="02020603050405020304" pitchFamily="18" charset="0"/>
              </a:rPr>
              <a:t>The arbitrator shall be and remain impartial and independent.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55"/>
              </a:spcBef>
              <a:buFont typeface="Garamond" panose="02020404030301010803" pitchFamily="18" charset="0"/>
              <a:buAutoNum type="arabicPeriod"/>
            </a:pPr>
            <a:r>
              <a:rPr lang="en-US" sz="2000" b="1" dirty="0">
                <a:effectLst/>
                <a:latin typeface="Garamond" panose="02020404030301010803" pitchFamily="18" charset="0"/>
                <a:ea typeface="Calibri" panose="020F0502020204030204" pitchFamily="34" charset="0"/>
                <a:cs typeface="Times New Roman" panose="02020603050405020304" pitchFamily="18" charset="0"/>
              </a:rPr>
              <a:t>Arbitrator’s Immunity</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1082040" indent="-219075">
              <a:spcBef>
                <a:spcPts val="55"/>
              </a:spcBef>
            </a:pPr>
            <a:endParaRPr lang="en-GB" sz="2000" dirty="0">
              <a:effectLst/>
              <a:latin typeface="Times New Roman" panose="02020603050405020304" pitchFamily="18" charset="0"/>
              <a:ea typeface="Times New Roman" panose="02020603050405020304" pitchFamily="18" charset="0"/>
            </a:endParaRPr>
          </a:p>
          <a:p>
            <a:pPr marL="342900" lvl="0" indent="-342900">
              <a:spcBef>
                <a:spcPts val="55"/>
              </a:spcBef>
              <a:buFont typeface="+mj-lt"/>
              <a:buAutoNum type="alphaLcParenBoth"/>
            </a:pPr>
            <a:r>
              <a:rPr lang="en-US" sz="2000" dirty="0">
                <a:effectLst/>
                <a:latin typeface="Garamond" panose="02020404030301010803" pitchFamily="18" charset="0"/>
                <a:ea typeface="Times New Roman" panose="02020603050405020304" pitchFamily="18" charset="0"/>
              </a:rPr>
              <a:t>The Parties shall not seek to make the arbitrator liable in respect of any act or omission in connection with any matter related to the arbitration and shall have no obligation whatsoever to repay any fees paid to the arbitrator by the Parties, save in relation to the consequences of bad faith. </a:t>
            </a:r>
            <a:endParaRPr lang="en-GB" sz="2000" dirty="0">
              <a:effectLst/>
              <a:latin typeface="Times New Roman" panose="02020603050405020304" pitchFamily="18" charset="0"/>
              <a:ea typeface="Times New Roman" panose="02020603050405020304" pitchFamily="18" charset="0"/>
            </a:endParaRPr>
          </a:p>
          <a:p>
            <a:pPr marL="1082040" indent="-219075">
              <a:spcBef>
                <a:spcPts val="55"/>
              </a:spcBef>
            </a:pPr>
            <a:endParaRPr lang="en-GB" sz="2000" dirty="0">
              <a:effectLst/>
              <a:latin typeface="Times New Roman" panose="02020603050405020304" pitchFamily="18" charset="0"/>
              <a:ea typeface="Times New Roman" panose="02020603050405020304" pitchFamily="18" charset="0"/>
            </a:endParaRPr>
          </a:p>
          <a:p>
            <a:pPr marL="342900" lvl="0" indent="-342900">
              <a:spcBef>
                <a:spcPts val="55"/>
              </a:spcBef>
              <a:buFont typeface="+mj-lt"/>
              <a:buAutoNum type="alphaLcParenBoth"/>
            </a:pPr>
            <a:r>
              <a:rPr lang="en-US" sz="2000" dirty="0">
                <a:effectLst/>
                <a:latin typeface="Garamond" panose="02020404030301010803" pitchFamily="18" charset="0"/>
                <a:ea typeface="Times New Roman" panose="02020603050405020304" pitchFamily="18" charset="0"/>
              </a:rPr>
              <a:t>The Parties shall not require the arbitrator to be a party or witness in any judicial or other proceedings arising out of the arbitration.</a:t>
            </a:r>
            <a:endParaRPr lang="en-GB" sz="2000" dirty="0">
              <a:effectLst/>
              <a:latin typeface="Times New Roman" panose="02020603050405020304" pitchFamily="18" charset="0"/>
              <a:ea typeface="Times New Roman" panose="02020603050405020304" pitchFamily="18" charset="0"/>
            </a:endParaRPr>
          </a:p>
          <a:p>
            <a:pPr marL="862965" indent="0">
              <a:spcBef>
                <a:spcPts val="55"/>
              </a:spcBef>
              <a:buNone/>
            </a:pPr>
            <a:r>
              <a:rPr lang="en-US" sz="2000" dirty="0">
                <a:effectLst/>
                <a:latin typeface="Garamond" panose="02020404030301010803" pitchFamily="18" charset="0"/>
                <a:ea typeface="Times New Roman" panose="02020603050405020304" pitchFamily="18" charset="0"/>
              </a:rPr>
              <a:t> </a:t>
            </a:r>
            <a:endParaRPr lang="en-GB" sz="2000" dirty="0">
              <a:effectLst/>
              <a:latin typeface="Times New Roman" panose="02020603050405020304" pitchFamily="18" charset="0"/>
              <a:ea typeface="Times New Roman" panose="02020603050405020304" pitchFamily="18" charset="0"/>
            </a:endParaRPr>
          </a:p>
          <a:p>
            <a:pPr marL="342900" lvl="0" indent="-342900">
              <a:spcBef>
                <a:spcPts val="55"/>
              </a:spcBef>
              <a:buFont typeface="+mj-lt"/>
              <a:buAutoNum type="alphaLcParenBoth"/>
            </a:pPr>
            <a:r>
              <a:rPr lang="en-US" sz="2000" dirty="0">
                <a:effectLst/>
                <a:latin typeface="Garamond" panose="02020404030301010803" pitchFamily="18" charset="0"/>
                <a:ea typeface="Times New Roman" panose="02020603050405020304" pitchFamily="18" charset="0"/>
              </a:rPr>
              <a:t>The Parties to indemnify the Arbitrator in respect of any liability arising out of this arbitration howsoever arising.</a:t>
            </a:r>
            <a:endParaRPr lang="en-GB" sz="2000" dirty="0">
              <a:effectLst/>
              <a:latin typeface="Times New Roman" panose="02020603050405020304" pitchFamily="18" charset="0"/>
              <a:ea typeface="Times New Roman" panose="02020603050405020304" pitchFamily="18" charset="0"/>
            </a:endParaRPr>
          </a:p>
          <a:p>
            <a:pPr marL="1082040" indent="-219075">
              <a:spcBef>
                <a:spcPts val="55"/>
              </a:spcBef>
            </a:pPr>
            <a:endParaRPr lang="en-GB" sz="1800" dirty="0">
              <a:effectLst/>
              <a:latin typeface="Times New Roman" panose="02020603050405020304"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1137715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FB738-FA71-F3E7-4537-D09D58C73767}"/>
              </a:ext>
            </a:extLst>
          </p:cNvPr>
          <p:cNvSpPr>
            <a:spLocks noGrp="1"/>
          </p:cNvSpPr>
          <p:nvPr>
            <p:ph type="title"/>
          </p:nvPr>
        </p:nvSpPr>
        <p:spPr/>
        <p:txBody>
          <a:bodyPr/>
          <a:lstStyle/>
          <a:p>
            <a:pPr algn="ctr"/>
            <a:r>
              <a:rPr lang="en-US" sz="4400" b="1" dirty="0">
                <a:effectLst/>
                <a:latin typeface="Garamond" panose="02020404030301010803" pitchFamily="18" charset="0"/>
                <a:ea typeface="Calibri" panose="020F0502020204030204" pitchFamily="34" charset="0"/>
                <a:cs typeface="Times New Roman" panose="02020603050405020304" pitchFamily="18" charset="0"/>
              </a:rPr>
              <a:t>ARBITRATOR’S FEES AND EXPENSES</a:t>
            </a:r>
            <a:endParaRPr lang="en-GB" dirty="0"/>
          </a:p>
        </p:txBody>
      </p:sp>
      <p:sp>
        <p:nvSpPr>
          <p:cNvPr id="3" name="Content Placeholder 2">
            <a:extLst>
              <a:ext uri="{FF2B5EF4-FFF2-40B4-BE49-F238E27FC236}">
                <a16:creationId xmlns:a16="http://schemas.microsoft.com/office/drawing/2014/main" id="{281D413B-C2EF-0845-6B36-856FC80DD7AF}"/>
              </a:ext>
            </a:extLst>
          </p:cNvPr>
          <p:cNvSpPr>
            <a:spLocks noGrp="1"/>
          </p:cNvSpPr>
          <p:nvPr>
            <p:ph idx="1"/>
          </p:nvPr>
        </p:nvSpPr>
        <p:spPr/>
        <p:txBody>
          <a:bodyPr/>
          <a:lstStyle/>
          <a:p>
            <a:pPr marL="342900" lvl="0" indent="-342900">
              <a:spcBef>
                <a:spcPts val="55"/>
              </a:spcBef>
              <a:buFont typeface="Garamond" panose="02020404030301010803" pitchFamily="18" charset="0"/>
              <a:buAutoNum type="arabicPeriod"/>
            </a:pP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1082040" indent="-219075">
              <a:spcBef>
                <a:spcPts val="55"/>
              </a:spcBef>
            </a:pPr>
            <a:r>
              <a:rPr lang="en-US" sz="1800" dirty="0">
                <a:effectLst/>
                <a:latin typeface="Garamond" panose="02020404030301010803" pitchFamily="18"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342900" lvl="0" indent="-342900">
              <a:spcBef>
                <a:spcPts val="55"/>
              </a:spcBef>
              <a:buFont typeface="+mj-lt"/>
              <a:buAutoNum type="alphaLcParenBoth"/>
            </a:pPr>
            <a:r>
              <a:rPr lang="en-US" dirty="0">
                <a:effectLst/>
                <a:latin typeface="Garamond" panose="02020404030301010803" pitchFamily="18" charset="0"/>
                <a:ea typeface="Times New Roman" panose="02020603050405020304" pitchFamily="18" charset="0"/>
              </a:rPr>
              <a:t>The arbitrator shall be remunerated at the rate of </a:t>
            </a:r>
            <a:r>
              <a:rPr lang="en-US" b="1" dirty="0">
                <a:effectLst/>
                <a:latin typeface="Garamond" panose="02020404030301010803" pitchFamily="18" charset="0"/>
                <a:ea typeface="Times New Roman" panose="02020603050405020304" pitchFamily="18" charset="0"/>
              </a:rPr>
              <a:t>USDXXXXX </a:t>
            </a:r>
            <a:r>
              <a:rPr lang="en-US" dirty="0">
                <a:effectLst/>
                <a:latin typeface="Garamond" panose="02020404030301010803" pitchFamily="18" charset="0"/>
                <a:ea typeface="Times New Roman" panose="02020603050405020304" pitchFamily="18" charset="0"/>
              </a:rPr>
              <a:t>per hour for all work in connection with the arbitration including actual hearings days.  The Parties acknowledge that these are reasonable rates.  The rates will be held until the end of 2025, but may be reviewed if the arbitration is still continuing in 2026.  </a:t>
            </a:r>
            <a:endParaRPr lang="en-GB" dirty="0">
              <a:effectLst/>
              <a:latin typeface="Times New Roman" panose="02020603050405020304" pitchFamily="18" charset="0"/>
              <a:ea typeface="Times New Roman" panose="02020603050405020304" pitchFamily="18" charset="0"/>
            </a:endParaRPr>
          </a:p>
          <a:p>
            <a:pPr marL="1082040" indent="-219075">
              <a:spcBef>
                <a:spcPts val="55"/>
              </a:spcBef>
            </a:pPr>
            <a:r>
              <a:rPr lang="en-US" dirty="0">
                <a:effectLst/>
                <a:latin typeface="Garamond" panose="02020404030301010803" pitchFamily="18"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pPr marL="342900" lvl="0" indent="-342900">
              <a:spcBef>
                <a:spcPts val="55"/>
              </a:spcBef>
              <a:buFont typeface="+mj-lt"/>
              <a:buAutoNum type="alphaLcParenBoth"/>
            </a:pPr>
            <a:r>
              <a:rPr lang="en-US" dirty="0">
                <a:effectLst/>
                <a:latin typeface="Garamond" panose="02020404030301010803" pitchFamily="18" charset="0"/>
                <a:ea typeface="Times New Roman" panose="02020603050405020304" pitchFamily="18" charset="0"/>
              </a:rPr>
              <a:t>Travelling time, if any, will be charged at 50% of the hourly rate stated above.</a:t>
            </a:r>
            <a:endParaRPr lang="en-GB" dirty="0">
              <a:effectLst/>
              <a:latin typeface="Times New Roman" panose="02020603050405020304" pitchFamily="18" charset="0"/>
              <a:ea typeface="Times New Roman" panose="02020603050405020304" pitchFamily="18" charset="0"/>
            </a:endParaRPr>
          </a:p>
          <a:p>
            <a:pPr marL="1082040" indent="-219075">
              <a:spcBef>
                <a:spcPts val="55"/>
              </a:spcBef>
            </a:pPr>
            <a:r>
              <a:rPr lang="en-US" dirty="0">
                <a:effectLst/>
                <a:latin typeface="Garamond" panose="02020404030301010803" pitchFamily="18"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1394625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BF114-E840-CAFA-B203-27B7991C1062}"/>
              </a:ext>
            </a:extLst>
          </p:cNvPr>
          <p:cNvSpPr>
            <a:spLocks noGrp="1"/>
          </p:cNvSpPr>
          <p:nvPr>
            <p:ph type="title"/>
          </p:nvPr>
        </p:nvSpPr>
        <p:spPr/>
        <p:txBody>
          <a:bodyPr/>
          <a:lstStyle/>
          <a:p>
            <a:pPr algn="ctr"/>
            <a:r>
              <a:rPr lang="en-US" b="1" dirty="0">
                <a:latin typeface="Garamond" panose="02020404030301010803" pitchFamily="18" charset="0"/>
              </a:rPr>
              <a:t>CANCELLATION</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CBA342F1-1209-AAFE-C2A3-27D5F24C946E}"/>
              </a:ext>
            </a:extLst>
          </p:cNvPr>
          <p:cNvSpPr>
            <a:spLocks noGrp="1"/>
          </p:cNvSpPr>
          <p:nvPr>
            <p:ph idx="1"/>
          </p:nvPr>
        </p:nvSpPr>
        <p:spPr/>
        <p:txBody>
          <a:bodyPr/>
          <a:lstStyle/>
          <a:p>
            <a:pPr marL="0" indent="0">
              <a:buNone/>
            </a:pPr>
            <a:r>
              <a:rPr lang="en-US" sz="3600" dirty="0">
                <a:effectLst/>
                <a:latin typeface="Garamond" panose="02020404030301010803" pitchFamily="18" charset="0"/>
                <a:ea typeface="Times New Roman" panose="02020603050405020304" pitchFamily="18" charset="0"/>
              </a:rPr>
              <a:t>A cancellation fee may be charged by the arbitrator on the basis of the percentage specified below on the fee payable for the hearing days reserved if the cancellation occurs prior to the starting date of a reserved substantive hearing. For the purposes of this provision a hearing day shall be counted as 8 hours.  </a:t>
            </a:r>
            <a:endParaRPr lang="en-GB" sz="36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10833392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75AB8-FDF2-9EC7-7024-D88748F235E9}"/>
              </a:ext>
            </a:extLst>
          </p:cNvPr>
          <p:cNvSpPr>
            <a:spLocks noGrp="1"/>
          </p:cNvSpPr>
          <p:nvPr>
            <p:ph type="title"/>
          </p:nvPr>
        </p:nvSpPr>
        <p:spPr/>
        <p:txBody>
          <a:bodyPr/>
          <a:lstStyle/>
          <a:p>
            <a:r>
              <a:rPr lang="en-US" dirty="0"/>
              <a:t>		</a:t>
            </a:r>
            <a:r>
              <a:rPr lang="en-US" b="1" dirty="0">
                <a:latin typeface="Garamond" panose="02020404030301010803" pitchFamily="18" charset="0"/>
              </a:rPr>
              <a:t>CANCELLATION RATES</a:t>
            </a:r>
            <a:endParaRPr lang="en-GB" b="1" dirty="0">
              <a:latin typeface="Garamond" panose="02020404030301010803" pitchFamily="18" charset="0"/>
            </a:endParaRPr>
          </a:p>
        </p:txBody>
      </p:sp>
      <p:graphicFrame>
        <p:nvGraphicFramePr>
          <p:cNvPr id="6" name="Content Placeholder 5">
            <a:extLst>
              <a:ext uri="{FF2B5EF4-FFF2-40B4-BE49-F238E27FC236}">
                <a16:creationId xmlns:a16="http://schemas.microsoft.com/office/drawing/2014/main" id="{EE08E651-CCA0-E31C-90E9-84440D49B0BA}"/>
              </a:ext>
            </a:extLst>
          </p:cNvPr>
          <p:cNvGraphicFramePr>
            <a:graphicFrameLocks noGrp="1"/>
          </p:cNvGraphicFramePr>
          <p:nvPr>
            <p:ph idx="1"/>
            <p:extLst>
              <p:ext uri="{D42A27DB-BD31-4B8C-83A1-F6EECF244321}">
                <p14:modId xmlns:p14="http://schemas.microsoft.com/office/powerpoint/2010/main" val="2459796757"/>
              </p:ext>
            </p:extLst>
          </p:nvPr>
        </p:nvGraphicFramePr>
        <p:xfrm>
          <a:off x="482321" y="2677099"/>
          <a:ext cx="10567597" cy="3410037"/>
        </p:xfrm>
        <a:graphic>
          <a:graphicData uri="http://schemas.openxmlformats.org/drawingml/2006/table">
            <a:tbl>
              <a:tblPr firstRow="1" bandRow="1">
                <a:tableStyleId>{9D7B26C5-4107-4FEC-AEDC-1716B250A1EF}</a:tableStyleId>
              </a:tblPr>
              <a:tblGrid>
                <a:gridCol w="5606575">
                  <a:extLst>
                    <a:ext uri="{9D8B030D-6E8A-4147-A177-3AD203B41FA5}">
                      <a16:colId xmlns:a16="http://schemas.microsoft.com/office/drawing/2014/main" val="2435671677"/>
                    </a:ext>
                  </a:extLst>
                </a:gridCol>
                <a:gridCol w="4961022">
                  <a:extLst>
                    <a:ext uri="{9D8B030D-6E8A-4147-A177-3AD203B41FA5}">
                      <a16:colId xmlns:a16="http://schemas.microsoft.com/office/drawing/2014/main" val="2943469632"/>
                    </a:ext>
                  </a:extLst>
                </a:gridCol>
              </a:tblGrid>
              <a:tr h="625758">
                <a:tc>
                  <a:txBody>
                    <a:bodyPr/>
                    <a:lstStyle/>
                    <a:p>
                      <a:pPr>
                        <a:lnSpc>
                          <a:spcPct val="107000"/>
                        </a:lnSpc>
                        <a:spcAft>
                          <a:spcPts val="800"/>
                        </a:spcAft>
                      </a:pPr>
                      <a:r>
                        <a:rPr lang="en-GB" sz="3200" b="1" dirty="0">
                          <a:solidFill>
                            <a:schemeClr val="tx1"/>
                          </a:solidFill>
                          <a:effectLst/>
                          <a:latin typeface="Garamond" panose="02020404030301010803" pitchFamily="18" charset="0"/>
                        </a:rPr>
                        <a:t>Date prior to hearing </a:t>
                      </a:r>
                      <a:endParaRPr lang="en-GB" sz="3200" dirty="0">
                        <a:solidFill>
                          <a:schemeClr val="tx1"/>
                        </a:solidFill>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GB" sz="3200" dirty="0">
                          <a:solidFill>
                            <a:schemeClr val="tx1"/>
                          </a:solidFill>
                          <a:effectLst/>
                          <a:latin typeface="Garamond" panose="02020404030301010803" pitchFamily="18" charset="0"/>
                        </a:rPr>
                        <a:t>Fee Payable (percentage of total fee for period booked)</a:t>
                      </a:r>
                      <a:endParaRPr lang="en-GB" sz="3200" dirty="0">
                        <a:solidFill>
                          <a:schemeClr val="tx1"/>
                        </a:solidFill>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5271299"/>
                  </a:ext>
                </a:extLst>
              </a:tr>
              <a:tr h="625758">
                <a:tc>
                  <a:txBody>
                    <a:bodyPr/>
                    <a:lstStyle/>
                    <a:p>
                      <a:pPr>
                        <a:lnSpc>
                          <a:spcPct val="107000"/>
                        </a:lnSpc>
                        <a:spcAft>
                          <a:spcPts val="800"/>
                        </a:spcAft>
                      </a:pPr>
                      <a:r>
                        <a:rPr lang="en-GB" sz="3200" dirty="0">
                          <a:effectLst/>
                          <a:latin typeface="Garamond" panose="02020404030301010803" pitchFamily="18" charset="0"/>
                        </a:rPr>
                        <a:t>3 months</a:t>
                      </a:r>
                      <a:endParaRPr lang="en-GB" sz="3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3200" dirty="0">
                          <a:effectLst/>
                          <a:latin typeface="Garamond" panose="02020404030301010803" pitchFamily="18" charset="0"/>
                        </a:rPr>
                        <a:t>20%</a:t>
                      </a:r>
                      <a:endParaRPr lang="en-GB" sz="3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5407481"/>
                  </a:ext>
                </a:extLst>
              </a:tr>
              <a:tr h="401014">
                <a:tc>
                  <a:txBody>
                    <a:bodyPr/>
                    <a:lstStyle/>
                    <a:p>
                      <a:pPr>
                        <a:lnSpc>
                          <a:spcPct val="107000"/>
                        </a:lnSpc>
                        <a:spcAft>
                          <a:spcPts val="800"/>
                        </a:spcAft>
                      </a:pPr>
                      <a:r>
                        <a:rPr lang="en-GB" sz="3200" dirty="0">
                          <a:effectLst/>
                          <a:latin typeface="Garamond" panose="02020404030301010803" pitchFamily="18" charset="0"/>
                        </a:rPr>
                        <a:t>2 months </a:t>
                      </a:r>
                      <a:endParaRPr lang="en-GB" sz="3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3200" dirty="0">
                          <a:effectLst/>
                          <a:latin typeface="Garamond" panose="02020404030301010803" pitchFamily="18" charset="0"/>
                        </a:rPr>
                        <a:t>30%</a:t>
                      </a:r>
                      <a:endParaRPr lang="en-GB" sz="3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219956"/>
                  </a:ext>
                </a:extLst>
              </a:tr>
              <a:tr h="625758">
                <a:tc>
                  <a:txBody>
                    <a:bodyPr/>
                    <a:lstStyle/>
                    <a:p>
                      <a:pPr>
                        <a:lnSpc>
                          <a:spcPct val="107000"/>
                        </a:lnSpc>
                        <a:spcAft>
                          <a:spcPts val="800"/>
                        </a:spcAft>
                      </a:pPr>
                      <a:r>
                        <a:rPr lang="en-GB" sz="3200" dirty="0">
                          <a:effectLst/>
                          <a:latin typeface="Garamond" panose="02020404030301010803" pitchFamily="18" charset="0"/>
                        </a:rPr>
                        <a:t>4 weeks</a:t>
                      </a:r>
                      <a:endParaRPr lang="en-GB" sz="3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3200" dirty="0">
                          <a:effectLst/>
                          <a:latin typeface="Garamond" panose="02020404030301010803" pitchFamily="18" charset="0"/>
                        </a:rPr>
                        <a:t>50%</a:t>
                      </a:r>
                      <a:endParaRPr lang="en-GB" sz="3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6864746"/>
                  </a:ext>
                </a:extLst>
              </a:tr>
              <a:tr h="625758">
                <a:tc>
                  <a:txBody>
                    <a:bodyPr/>
                    <a:lstStyle/>
                    <a:p>
                      <a:pPr>
                        <a:lnSpc>
                          <a:spcPct val="107000"/>
                        </a:lnSpc>
                        <a:spcAft>
                          <a:spcPts val="800"/>
                        </a:spcAft>
                      </a:pPr>
                      <a:r>
                        <a:rPr lang="en-GB" sz="3200" dirty="0">
                          <a:effectLst/>
                          <a:latin typeface="Garamond" panose="02020404030301010803" pitchFamily="18" charset="0"/>
                        </a:rPr>
                        <a:t>2 weeks</a:t>
                      </a:r>
                      <a:endParaRPr lang="en-GB" sz="3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3200" dirty="0">
                          <a:effectLst/>
                          <a:latin typeface="Garamond" panose="02020404030301010803" pitchFamily="18" charset="0"/>
                        </a:rPr>
                        <a:t>75%</a:t>
                      </a:r>
                      <a:endParaRPr lang="en-GB" sz="3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4143015"/>
                  </a:ext>
                </a:extLst>
              </a:tr>
            </a:tbl>
          </a:graphicData>
        </a:graphic>
      </p:graphicFrame>
    </p:spTree>
    <p:extLst>
      <p:ext uri="{BB962C8B-B14F-4D97-AF65-F5344CB8AC3E}">
        <p14:creationId xmlns:p14="http://schemas.microsoft.com/office/powerpoint/2010/main" val="39638291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4128B-1973-A7DC-A8A6-E5EE93215828}"/>
              </a:ext>
            </a:extLst>
          </p:cNvPr>
          <p:cNvSpPr>
            <a:spLocks noGrp="1"/>
          </p:cNvSpPr>
          <p:nvPr>
            <p:ph type="title"/>
          </p:nvPr>
        </p:nvSpPr>
        <p:spPr/>
        <p:txBody>
          <a:bodyPr/>
          <a:lstStyle/>
          <a:p>
            <a:pPr algn="ctr"/>
            <a:r>
              <a:rPr lang="en-US" b="1" dirty="0">
                <a:latin typeface="Garamond" panose="02020404030301010803" pitchFamily="18" charset="0"/>
              </a:rPr>
              <a:t>RATES OF REIMBURSEMENT</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8C24F67F-D76A-DAD4-A06B-CB7256EE77CA}"/>
              </a:ext>
            </a:extLst>
          </p:cNvPr>
          <p:cNvSpPr>
            <a:spLocks noGrp="1"/>
          </p:cNvSpPr>
          <p:nvPr>
            <p:ph idx="1"/>
          </p:nvPr>
        </p:nvSpPr>
        <p:spPr/>
        <p:txBody>
          <a:bodyPr>
            <a:normAutofit lnSpcReduction="10000"/>
          </a:bodyPr>
          <a:lstStyle/>
          <a:p>
            <a:pPr marL="0" indent="0">
              <a:lnSpc>
                <a:spcPct val="107000"/>
              </a:lnSpc>
              <a:spcAft>
                <a:spcPts val="80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spcBef>
                <a:spcPts val="55"/>
              </a:spcBef>
              <a:buNone/>
            </a:pPr>
            <a:r>
              <a:rPr lang="en-US" dirty="0">
                <a:effectLst/>
                <a:latin typeface="Garamond" panose="02020404030301010803" pitchFamily="18" charset="0"/>
                <a:ea typeface="Times New Roman" panose="02020603050405020304" pitchFamily="18" charset="0"/>
              </a:rPr>
              <a:t>The arbitrator shall be reimbursed at cost in respect of all disbursements and charges reasonably incurred in connection with the arbitration (including but not limited to travel expenses telephone, fax, delivery, and copying). </a:t>
            </a:r>
            <a:endParaRPr lang="en-GB" dirty="0">
              <a:effectLst/>
              <a:latin typeface="Garamond" panose="02020404030301010803" pitchFamily="18" charset="0"/>
              <a:ea typeface="Times New Roman" panose="02020603050405020304" pitchFamily="18" charset="0"/>
            </a:endParaRPr>
          </a:p>
          <a:p>
            <a:pPr marL="1082040" indent="-219075">
              <a:spcBef>
                <a:spcPts val="55"/>
              </a:spcBef>
            </a:pPr>
            <a:endParaRPr lang="en-GB" dirty="0">
              <a:effectLst/>
              <a:latin typeface="Garamond" panose="02020404030301010803" pitchFamily="18" charset="0"/>
              <a:ea typeface="Times New Roman" panose="02020603050405020304" pitchFamily="18" charset="0"/>
            </a:endParaRPr>
          </a:p>
          <a:p>
            <a:pPr marL="0" lvl="0" indent="0">
              <a:spcBef>
                <a:spcPts val="55"/>
              </a:spcBef>
              <a:buNone/>
            </a:pPr>
            <a:r>
              <a:rPr lang="en-US" dirty="0">
                <a:effectLst/>
                <a:latin typeface="Garamond" panose="02020404030301010803" pitchFamily="18" charset="0"/>
                <a:ea typeface="Times New Roman" panose="02020603050405020304" pitchFamily="18" charset="0"/>
              </a:rPr>
              <a:t>The arbitrator may bill for reimbursement of disbursements as and when they are incurred, and may submit periodic bills in respect of his fees.</a:t>
            </a:r>
            <a:endParaRPr lang="en-GB" dirty="0">
              <a:effectLst/>
              <a:latin typeface="Garamond" panose="02020404030301010803" pitchFamily="18" charset="0"/>
              <a:ea typeface="Times New Roman" panose="02020603050405020304" pitchFamily="18" charset="0"/>
            </a:endParaRPr>
          </a:p>
          <a:p>
            <a:pPr marL="862965" indent="0">
              <a:spcBef>
                <a:spcPts val="55"/>
              </a:spcBef>
              <a:buNone/>
            </a:pPr>
            <a:r>
              <a:rPr lang="en-US" dirty="0">
                <a:effectLst/>
                <a:latin typeface="Garamond" panose="02020404030301010803" pitchFamily="18" charset="0"/>
                <a:ea typeface="Times New Roman" panose="02020603050405020304" pitchFamily="18" charset="0"/>
              </a:rPr>
              <a:t> </a:t>
            </a:r>
            <a:endParaRPr lang="en-GB" dirty="0">
              <a:effectLst/>
              <a:latin typeface="Garamond" panose="02020404030301010803" pitchFamily="18" charset="0"/>
              <a:ea typeface="Times New Roman" panose="02020603050405020304" pitchFamily="18" charset="0"/>
            </a:endParaRPr>
          </a:p>
          <a:p>
            <a:pPr marL="0" lvl="0" indent="0">
              <a:spcBef>
                <a:spcPts val="55"/>
              </a:spcBef>
              <a:buNone/>
            </a:pPr>
            <a:r>
              <a:rPr lang="en-US" dirty="0">
                <a:effectLst/>
                <a:latin typeface="Garamond" panose="02020404030301010803" pitchFamily="18" charset="0"/>
                <a:ea typeface="Times New Roman" panose="02020603050405020304" pitchFamily="18" charset="0"/>
              </a:rPr>
              <a:t>All payments to the arbitrator shall be made from the deposits referred to in paragraph 4.</a:t>
            </a:r>
            <a:endParaRPr lang="en-GB" dirty="0">
              <a:effectLst/>
              <a:latin typeface="Garamond" panose="02020404030301010803" pitchFamily="18" charset="0"/>
              <a:ea typeface="Times New Roman" panose="02020603050405020304" pitchFamily="18" charset="0"/>
            </a:endParaRPr>
          </a:p>
          <a:p>
            <a:pPr marL="862965" indent="0">
              <a:spcBef>
                <a:spcPts val="55"/>
              </a:spcBef>
              <a:buNone/>
            </a:pPr>
            <a:r>
              <a:rPr lang="en-US" dirty="0">
                <a:effectLst/>
                <a:latin typeface="Garamond" panose="02020404030301010803" pitchFamily="18" charset="0"/>
                <a:ea typeface="Times New Roman" panose="02020603050405020304" pitchFamily="18" charset="0"/>
              </a:rPr>
              <a:t> </a:t>
            </a:r>
            <a:endParaRPr lang="en-GB" dirty="0">
              <a:effectLst/>
              <a:latin typeface="Garamond" panose="02020404030301010803"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19127650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2E1B6-08A3-9593-7AC1-E0A5BCBAF7BC}"/>
              </a:ext>
            </a:extLst>
          </p:cNvPr>
          <p:cNvSpPr>
            <a:spLocks noGrp="1"/>
          </p:cNvSpPr>
          <p:nvPr>
            <p:ph type="title"/>
          </p:nvPr>
        </p:nvSpPr>
        <p:spPr/>
        <p:txBody>
          <a:bodyPr/>
          <a:lstStyle/>
          <a:p>
            <a:pPr algn="ctr"/>
            <a:r>
              <a:rPr lang="en-US" b="1" dirty="0">
                <a:latin typeface="Garamond" panose="02020404030301010803" pitchFamily="18" charset="0"/>
              </a:rPr>
              <a:t>JOINT AND SEVERAL LIABILITY</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1C6B5823-A953-D016-6B63-AC934B686555}"/>
              </a:ext>
            </a:extLst>
          </p:cNvPr>
          <p:cNvSpPr>
            <a:spLocks noGrp="1"/>
          </p:cNvSpPr>
          <p:nvPr>
            <p:ph idx="1"/>
          </p:nvPr>
        </p:nvSpPr>
        <p:spPr/>
        <p:txBody>
          <a:bodyPr/>
          <a:lstStyle/>
          <a:p>
            <a:pPr marL="0" lvl="0" indent="0">
              <a:spcBef>
                <a:spcPts val="55"/>
              </a:spcBef>
              <a:buNone/>
            </a:pPr>
            <a:endParaRPr lang="en-US" sz="1800" dirty="0">
              <a:effectLst/>
              <a:latin typeface="Garamond" panose="02020404030301010803" pitchFamily="18" charset="0"/>
              <a:ea typeface="Times New Roman" panose="02020603050405020304" pitchFamily="18" charset="0"/>
            </a:endParaRPr>
          </a:p>
          <a:p>
            <a:pPr marL="0" lvl="0" indent="0">
              <a:spcBef>
                <a:spcPts val="55"/>
              </a:spcBef>
              <a:buNone/>
            </a:pPr>
            <a:endParaRPr lang="en-US" sz="1800" dirty="0">
              <a:latin typeface="Garamond" panose="02020404030301010803" pitchFamily="18" charset="0"/>
              <a:ea typeface="Times New Roman" panose="02020603050405020304" pitchFamily="18" charset="0"/>
            </a:endParaRPr>
          </a:p>
          <a:p>
            <a:pPr marL="0" lvl="0" indent="0">
              <a:spcBef>
                <a:spcPts val="55"/>
              </a:spcBef>
              <a:buNone/>
            </a:pPr>
            <a:r>
              <a:rPr lang="en-US" sz="3600" dirty="0">
                <a:effectLst/>
                <a:latin typeface="Garamond" panose="02020404030301010803" pitchFamily="18" charset="0"/>
                <a:ea typeface="Times New Roman" panose="02020603050405020304" pitchFamily="18" charset="0"/>
              </a:rPr>
              <a:t>The Parties shall be jointly and severally responsible for the fees and expenses of the arbitrator. </a:t>
            </a:r>
            <a:endParaRPr lang="en-GB" sz="3600" dirty="0">
              <a:effectLst/>
              <a:latin typeface="Garamond" panose="02020404030301010803" pitchFamily="18" charset="0"/>
              <a:ea typeface="Times New Roman" panose="02020603050405020304" pitchFamily="18" charset="0"/>
            </a:endParaRPr>
          </a:p>
          <a:p>
            <a:pPr marL="862965" indent="0">
              <a:spcBef>
                <a:spcPts val="55"/>
              </a:spcBef>
              <a:buNone/>
            </a:pPr>
            <a:endParaRPr lang="en-GB" sz="1800" dirty="0">
              <a:effectLst/>
              <a:latin typeface="Times New Roman" panose="02020603050405020304"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8301820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A0D6D-97F5-9359-709B-10EA245250F1}"/>
              </a:ext>
            </a:extLst>
          </p:cNvPr>
          <p:cNvSpPr>
            <a:spLocks noGrp="1"/>
          </p:cNvSpPr>
          <p:nvPr>
            <p:ph type="title"/>
          </p:nvPr>
        </p:nvSpPr>
        <p:spPr/>
        <p:txBody>
          <a:bodyPr/>
          <a:lstStyle/>
          <a:p>
            <a:pPr algn="ctr"/>
            <a:r>
              <a:rPr lang="en-US" b="1" dirty="0">
                <a:latin typeface="Garamond" panose="02020404030301010803" pitchFamily="18" charset="0"/>
              </a:rPr>
              <a:t>VAT/ TVA SALE &amp; WITHHOLDING TAXES</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01A28474-F662-39F6-EB33-91473FA8F8FB}"/>
              </a:ext>
            </a:extLst>
          </p:cNvPr>
          <p:cNvSpPr>
            <a:spLocks noGrp="1"/>
          </p:cNvSpPr>
          <p:nvPr>
            <p:ph idx="1"/>
          </p:nvPr>
        </p:nvSpPr>
        <p:spPr/>
        <p:txBody>
          <a:bodyPr/>
          <a:lstStyle/>
          <a:p>
            <a:pPr marL="0" lvl="0" indent="0">
              <a:spcBef>
                <a:spcPts val="55"/>
              </a:spcBef>
              <a:buNone/>
            </a:pPr>
            <a:r>
              <a:rPr lang="en-US" dirty="0">
                <a:effectLst/>
                <a:latin typeface="Garamond" panose="02020404030301010803" pitchFamily="18" charset="0"/>
                <a:ea typeface="Times New Roman" panose="02020603050405020304" pitchFamily="18" charset="0"/>
              </a:rPr>
              <a:t>In the event that the arbitrator is required to collect VAT, TVA or other forms of sales taxes on his fees from any party for onward transmission to a tax authority, the Parties undertake to pay the amount of such tax to the arbitrator and in the case of any withholding tax to pay that to the appropriate authority.  The arbitrator in turn undertakes to provide any such Party with an appropriate receipt for such taxes, in order to assist in any possible recovery of the tax paid from an appropriate authority.   </a:t>
            </a:r>
            <a:endParaRPr lang="en-GB" dirty="0">
              <a:effectLst/>
              <a:latin typeface="Garamond" panose="02020404030301010803" pitchFamily="18" charset="0"/>
              <a:ea typeface="Times New Roman" panose="02020603050405020304" pitchFamily="18" charset="0"/>
            </a:endParaRPr>
          </a:p>
          <a:p>
            <a:pPr marL="862965" indent="0">
              <a:spcBef>
                <a:spcPts val="55"/>
              </a:spcBef>
              <a:buNone/>
            </a:pPr>
            <a:endParaRPr lang="en-GB" dirty="0">
              <a:effectLst/>
              <a:latin typeface="Garamond" panose="02020404030301010803" pitchFamily="18" charset="0"/>
              <a:ea typeface="Times New Roman" panose="02020603050405020304" pitchFamily="18" charset="0"/>
            </a:endParaRPr>
          </a:p>
          <a:p>
            <a:pPr marL="0" lvl="0" indent="0">
              <a:spcBef>
                <a:spcPts val="55"/>
              </a:spcBef>
              <a:buNone/>
            </a:pPr>
            <a:r>
              <a:rPr lang="en-US" dirty="0">
                <a:effectLst/>
                <a:latin typeface="Garamond" panose="02020404030301010803" pitchFamily="18" charset="0"/>
                <a:ea typeface="Times New Roman" panose="02020603050405020304" pitchFamily="18" charset="0"/>
              </a:rPr>
              <a:t>The Parties also agree to provide the arbitrator with such certificates of deduction of tax as may reasonably be requested.</a:t>
            </a:r>
            <a:endParaRPr lang="en-GB" dirty="0">
              <a:effectLst/>
              <a:latin typeface="Garamond" panose="02020404030301010803"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1956717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D7DF2-6F69-E111-CB13-B8375A6940A1}"/>
              </a:ext>
            </a:extLst>
          </p:cNvPr>
          <p:cNvSpPr>
            <a:spLocks noGrp="1"/>
          </p:cNvSpPr>
          <p:nvPr>
            <p:ph type="title"/>
          </p:nvPr>
        </p:nvSpPr>
        <p:spPr/>
        <p:txBody>
          <a:bodyPr>
            <a:normAutofit/>
          </a:bodyPr>
          <a:lstStyle/>
          <a:p>
            <a:pPr algn="ctr"/>
            <a:r>
              <a:rPr lang="en-US" b="1" dirty="0">
                <a:effectLst/>
                <a:latin typeface="Garamond" panose="02020404030301010803" pitchFamily="18" charset="0"/>
                <a:ea typeface="Calibri" panose="020F0502020204030204" pitchFamily="34" charset="0"/>
                <a:cs typeface="Times New Roman" panose="02020603050405020304" pitchFamily="18" charset="0"/>
              </a:rPr>
              <a:t>DEPOSITS</a:t>
            </a:r>
            <a:endParaRPr lang="en-GB" dirty="0"/>
          </a:p>
        </p:txBody>
      </p:sp>
      <p:sp>
        <p:nvSpPr>
          <p:cNvPr id="3" name="Content Placeholder 2">
            <a:extLst>
              <a:ext uri="{FF2B5EF4-FFF2-40B4-BE49-F238E27FC236}">
                <a16:creationId xmlns:a16="http://schemas.microsoft.com/office/drawing/2014/main" id="{8B4FA983-7A5F-4794-5D48-4E7C2DF0277C}"/>
              </a:ext>
            </a:extLst>
          </p:cNvPr>
          <p:cNvSpPr>
            <a:spLocks noGrp="1"/>
          </p:cNvSpPr>
          <p:nvPr>
            <p:ph idx="1"/>
          </p:nvPr>
        </p:nvSpPr>
        <p:spPr/>
        <p:txBody>
          <a:bodyPr>
            <a:normAutofit/>
          </a:bodyPr>
          <a:lstStyle/>
          <a:p>
            <a:pPr marL="457200" lvl="1" indent="0">
              <a:lnSpc>
                <a:spcPct val="100000"/>
              </a:lnSpc>
              <a:spcBef>
                <a:spcPts val="0"/>
              </a:spcBef>
              <a:buNone/>
            </a:pPr>
            <a:endParaRPr lang="en-US" dirty="0">
              <a:latin typeface="Garamond" panose="02020404030301010803" pitchFamily="18" charset="0"/>
              <a:ea typeface="Times New Roman" panose="02020603050405020304" pitchFamily="18" charset="0"/>
            </a:endParaRPr>
          </a:p>
          <a:p>
            <a:pPr marL="457200" lvl="1" indent="0">
              <a:lnSpc>
                <a:spcPct val="100000"/>
              </a:lnSpc>
              <a:spcBef>
                <a:spcPts val="0"/>
              </a:spcBef>
              <a:buNone/>
            </a:pPr>
            <a:r>
              <a:rPr lang="en-US" dirty="0">
                <a:effectLst/>
                <a:latin typeface="Garamond" panose="02020404030301010803" pitchFamily="18" charset="0"/>
                <a:ea typeface="Times New Roman" panose="02020603050405020304" pitchFamily="18" charset="0"/>
              </a:rPr>
              <a:t>The arbitrator shall have the right to include payments on account of his estimated fees and expenses in any amount requested by way of deposit or supplementary deposit.</a:t>
            </a:r>
          </a:p>
          <a:p>
            <a:pPr marL="457200" lvl="1" indent="0">
              <a:lnSpc>
                <a:spcPct val="100000"/>
              </a:lnSpc>
              <a:spcBef>
                <a:spcPts val="0"/>
              </a:spcBef>
              <a:buNone/>
            </a:pPr>
            <a:endParaRPr lang="en-US" dirty="0">
              <a:latin typeface="Garamond" panose="02020404030301010803" pitchFamily="18" charset="0"/>
              <a:ea typeface="Times New Roman" panose="02020603050405020304" pitchFamily="18" charset="0"/>
            </a:endParaRPr>
          </a:p>
          <a:p>
            <a:pPr marL="457200" lvl="1" indent="0">
              <a:lnSpc>
                <a:spcPct val="100000"/>
              </a:lnSpc>
              <a:spcBef>
                <a:spcPts val="0"/>
              </a:spcBef>
              <a:buNone/>
            </a:pPr>
            <a:r>
              <a:rPr lang="en-US" dirty="0">
                <a:effectLst/>
                <a:latin typeface="Garamond" panose="02020404030301010803" pitchFamily="18" charset="0"/>
                <a:ea typeface="Times New Roman" panose="02020603050405020304" pitchFamily="18" charset="0"/>
              </a:rPr>
              <a:t>The arbitrator will review the adequacy of the deposit from time to time and may request the Parties to make supplementary deposits.</a:t>
            </a:r>
          </a:p>
          <a:p>
            <a:pPr marL="457200" lvl="1" indent="0">
              <a:lnSpc>
                <a:spcPct val="100000"/>
              </a:lnSpc>
              <a:spcBef>
                <a:spcPts val="0"/>
              </a:spcBef>
              <a:buNone/>
            </a:pPr>
            <a:endParaRPr lang="en-US" dirty="0">
              <a:latin typeface="Garamond" panose="02020404030301010803" pitchFamily="18" charset="0"/>
              <a:ea typeface="Times New Roman" panose="02020603050405020304" pitchFamily="18" charset="0"/>
            </a:endParaRPr>
          </a:p>
          <a:p>
            <a:pPr marL="457200" lvl="1" indent="0">
              <a:lnSpc>
                <a:spcPct val="100000"/>
              </a:lnSpc>
              <a:spcBef>
                <a:spcPts val="0"/>
              </a:spcBef>
              <a:buNone/>
            </a:pPr>
            <a:r>
              <a:rPr lang="en-US" dirty="0">
                <a:effectLst/>
                <a:latin typeface="Garamond" panose="02020404030301010803" pitchFamily="18" charset="0"/>
                <a:ea typeface="Times New Roman" panose="02020603050405020304" pitchFamily="18" charset="0"/>
              </a:rPr>
              <a:t>The unused balance held on deposit at the end of the arbitration shall be returned to one or both Parties as directed by the arbitrator.</a:t>
            </a:r>
            <a:endParaRPr lang="en-GB" dirty="0">
              <a:effectLst/>
              <a:latin typeface="Garamond" panose="02020404030301010803"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0840308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C9A47-1482-FD78-3BC9-FB374EECD27F}"/>
              </a:ext>
            </a:extLst>
          </p:cNvPr>
          <p:cNvSpPr>
            <a:spLocks noGrp="1"/>
          </p:cNvSpPr>
          <p:nvPr>
            <p:ph type="title"/>
          </p:nvPr>
        </p:nvSpPr>
        <p:spPr/>
        <p:txBody>
          <a:bodyPr/>
          <a:lstStyle/>
          <a:p>
            <a:pPr algn="ctr"/>
            <a:r>
              <a:rPr lang="en-US" b="1" dirty="0">
                <a:latin typeface="Garamond" panose="02020404030301010803" pitchFamily="18" charset="0"/>
              </a:rPr>
              <a:t>COMMUNICATIONS WITH ARBITRATOR</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EB7784A1-1A6E-2E37-249E-E9380366ACA5}"/>
              </a:ext>
            </a:extLst>
          </p:cNvPr>
          <p:cNvSpPr>
            <a:spLocks noGrp="1"/>
          </p:cNvSpPr>
          <p:nvPr>
            <p:ph idx="1"/>
          </p:nvPr>
        </p:nvSpPr>
        <p:spPr>
          <a:xfrm>
            <a:off x="507694" y="1406985"/>
            <a:ext cx="10515600" cy="4351338"/>
          </a:xfrm>
        </p:spPr>
        <p:txBody>
          <a:bodyPr>
            <a:normAutofit/>
          </a:bodyPr>
          <a:lstStyle/>
          <a:p>
            <a:pPr marL="0" lvl="0" indent="0">
              <a:spcBef>
                <a:spcPts val="55"/>
              </a:spcBef>
              <a:buNone/>
            </a:pPr>
            <a:endParaRPr lang="en-US" sz="2400" dirty="0">
              <a:effectLst/>
              <a:latin typeface="Garamond" panose="02020404030301010803" pitchFamily="18" charset="0"/>
              <a:ea typeface="Times New Roman" panose="02020603050405020304" pitchFamily="18" charset="0"/>
            </a:endParaRPr>
          </a:p>
          <a:p>
            <a:pPr marL="0" lvl="0" indent="0">
              <a:spcBef>
                <a:spcPts val="55"/>
              </a:spcBef>
              <a:buNone/>
            </a:pPr>
            <a:r>
              <a:rPr lang="en-US" sz="2400" dirty="0">
                <a:effectLst/>
                <a:latin typeface="Garamond" panose="02020404030301010803" pitchFamily="18" charset="0"/>
                <a:ea typeface="Times New Roman" panose="02020603050405020304" pitchFamily="18" charset="0"/>
              </a:rPr>
              <a:t>The Parties shall not engage in any oral or written communications with the arbitrator </a:t>
            </a:r>
            <a:r>
              <a:rPr lang="en-US" sz="2400" i="1" dirty="0">
                <a:effectLst/>
                <a:latin typeface="Garamond" panose="02020404030301010803" pitchFamily="18" charset="0"/>
                <a:ea typeface="Times New Roman" panose="02020603050405020304" pitchFamily="18" charset="0"/>
              </a:rPr>
              <a:t>ex parte</a:t>
            </a:r>
            <a:r>
              <a:rPr lang="en-US" sz="2400" dirty="0">
                <a:effectLst/>
                <a:latin typeface="Garamond" panose="02020404030301010803" pitchFamily="18" charset="0"/>
                <a:ea typeface="Times New Roman" panose="02020603050405020304" pitchFamily="18" charset="0"/>
              </a:rPr>
              <a:t> in connection with the subject matter of the arbitration, save in respect of routine administrative matters which shall be promptly communicated to the other side.</a:t>
            </a:r>
            <a:endParaRPr lang="en-GB" sz="2400" dirty="0">
              <a:effectLst/>
              <a:latin typeface="Times New Roman" panose="02020603050405020304" pitchFamily="18" charset="0"/>
              <a:ea typeface="Times New Roman" panose="02020603050405020304" pitchFamily="18" charset="0"/>
            </a:endParaRPr>
          </a:p>
          <a:p>
            <a:pPr marL="0" indent="0">
              <a:lnSpc>
                <a:spcPct val="107000"/>
              </a:lnSpc>
              <a:spcAft>
                <a:spcPts val="800"/>
              </a:spcAft>
              <a:buNone/>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860668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80475-869D-AF7A-0E1E-2521AC9A08AB}"/>
              </a:ext>
            </a:extLst>
          </p:cNvPr>
          <p:cNvSpPr>
            <a:spLocks noGrp="1"/>
          </p:cNvSpPr>
          <p:nvPr>
            <p:ph type="title"/>
          </p:nvPr>
        </p:nvSpPr>
        <p:spPr/>
        <p:txBody>
          <a:bodyPr/>
          <a:lstStyle/>
          <a:p>
            <a:pPr algn="ctr"/>
            <a:r>
              <a:rPr lang="en-GB" b="1" dirty="0">
                <a:latin typeface="Garamond" panose="02020404030301010803" pitchFamily="18" charset="0"/>
              </a:rPr>
              <a:t>NYC Arbitration Agreement Recognition </a:t>
            </a:r>
            <a:br>
              <a:rPr lang="en-GB" b="1" dirty="0">
                <a:latin typeface="Garamond" panose="02020404030301010803" pitchFamily="18" charset="0"/>
              </a:rPr>
            </a:br>
            <a:r>
              <a:rPr lang="en-GB" b="1" dirty="0">
                <a:latin typeface="Garamond" panose="02020404030301010803" pitchFamily="18" charset="0"/>
              </a:rPr>
              <a:t>Article II</a:t>
            </a:r>
          </a:p>
        </p:txBody>
      </p:sp>
      <p:sp>
        <p:nvSpPr>
          <p:cNvPr id="3" name="Content Placeholder 2">
            <a:extLst>
              <a:ext uri="{FF2B5EF4-FFF2-40B4-BE49-F238E27FC236}">
                <a16:creationId xmlns:a16="http://schemas.microsoft.com/office/drawing/2014/main" id="{8DB363AE-09CC-D9A5-36F8-27386A5277AF}"/>
              </a:ext>
            </a:extLst>
          </p:cNvPr>
          <p:cNvSpPr>
            <a:spLocks noGrp="1"/>
          </p:cNvSpPr>
          <p:nvPr>
            <p:ph idx="1"/>
          </p:nvPr>
        </p:nvSpPr>
        <p:spPr/>
        <p:txBody>
          <a:bodyPr>
            <a:normAutofit/>
          </a:bodyPr>
          <a:lstStyle/>
          <a:p>
            <a:pPr marL="0" indent="0">
              <a:buNone/>
            </a:pPr>
            <a:endParaRPr lang="en-GB" b="1" dirty="0">
              <a:latin typeface="Garamond" panose="02020404030301010803" pitchFamily="18" charset="0"/>
            </a:endParaRPr>
          </a:p>
          <a:p>
            <a:pPr marL="342900" indent="-342900" algn="l">
              <a:buFont typeface="+mj-lt"/>
              <a:buAutoNum type="arabicPeriod"/>
            </a:pPr>
            <a:r>
              <a:rPr lang="en-US" sz="2000" b="0" i="0" u="none" strike="noStrike" baseline="0" dirty="0">
                <a:latin typeface="Garamond" panose="02020404030301010803" pitchFamily="18" charset="0"/>
              </a:rPr>
              <a:t>Each Contracting State shall recognize an agreement in writing under which the parties undertake to submit to arbitration all or any differences which have arisen or which may arise between them in respect of a defined legal relationship, whether contractual or not, concerning a subject matter capable of settlement by arbitration.</a:t>
            </a:r>
          </a:p>
          <a:p>
            <a:pPr marL="342900" indent="-342900" algn="l">
              <a:buFont typeface="+mj-lt"/>
              <a:buAutoNum type="arabicPeriod"/>
            </a:pPr>
            <a:r>
              <a:rPr lang="en-US" sz="2000" b="0" i="0" u="none" strike="noStrike" baseline="0" dirty="0">
                <a:latin typeface="Garamond" panose="02020404030301010803" pitchFamily="18" charset="0"/>
              </a:rPr>
              <a:t>The term “agreement in writing” shall include an arbitral clause in a contract or an arbitration agreement, signed by the parties or contained in an exchange of letters or telegrams. </a:t>
            </a:r>
          </a:p>
          <a:p>
            <a:pPr marL="342900" indent="-342900" algn="l">
              <a:buFont typeface="+mj-lt"/>
              <a:buAutoNum type="arabicPeriod"/>
            </a:pPr>
            <a:r>
              <a:rPr lang="en-US" sz="2000" b="0" i="0" u="none" strike="noStrike" baseline="0" dirty="0">
                <a:latin typeface="Garamond" panose="02020404030301010803" pitchFamily="18" charset="0"/>
              </a:rPr>
              <a:t>The court of a Contracting State, when seized of an action in a matter in respect of which the parties have made an agreement within the meaning of this article, shall, at the request of one of the parties, refer the parties to arbitration, unless it finds that the said agreement is null and void, inoperative or incapable of being performed. </a:t>
            </a:r>
            <a:endParaRPr lang="en-GB" sz="2000" dirty="0">
              <a:latin typeface="Garamond" panose="02020404030301010803" pitchFamily="18" charset="0"/>
            </a:endParaRPr>
          </a:p>
        </p:txBody>
      </p:sp>
    </p:spTree>
    <p:extLst>
      <p:ext uri="{BB962C8B-B14F-4D97-AF65-F5344CB8AC3E}">
        <p14:creationId xmlns:p14="http://schemas.microsoft.com/office/powerpoint/2010/main" val="8317769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F9082-F654-A298-9C0A-84749BEBD19A}"/>
              </a:ext>
            </a:extLst>
          </p:cNvPr>
          <p:cNvSpPr>
            <a:spLocks noGrp="1"/>
          </p:cNvSpPr>
          <p:nvPr>
            <p:ph type="title"/>
          </p:nvPr>
        </p:nvSpPr>
        <p:spPr/>
        <p:txBody>
          <a:bodyPr/>
          <a:lstStyle/>
          <a:p>
            <a:pPr algn="ctr"/>
            <a:r>
              <a:rPr lang="en-US" b="1" dirty="0">
                <a:latin typeface="Garamond" panose="02020404030301010803" pitchFamily="18" charset="0"/>
              </a:rPr>
              <a:t>FORMAL COMMUNICATIONS</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6A3EADC3-846C-EAC0-CC86-B821521FF336}"/>
              </a:ext>
            </a:extLst>
          </p:cNvPr>
          <p:cNvSpPr>
            <a:spLocks noGrp="1"/>
          </p:cNvSpPr>
          <p:nvPr>
            <p:ph idx="1"/>
          </p:nvPr>
        </p:nvSpPr>
        <p:spPr/>
        <p:txBody>
          <a:bodyPr/>
          <a:lstStyle/>
          <a:p>
            <a:pPr marL="0" lvl="0" indent="0">
              <a:spcBef>
                <a:spcPts val="55"/>
              </a:spcBef>
              <a:buNone/>
            </a:pPr>
            <a:r>
              <a:rPr lang="en-US" sz="2800" dirty="0">
                <a:effectLst/>
                <a:latin typeface="Garamond" panose="02020404030301010803" pitchFamily="18" charset="0"/>
                <a:ea typeface="Times New Roman" panose="02020603050405020304" pitchFamily="18" charset="0"/>
              </a:rPr>
              <a:t>Written pleadings, submissions, written evidence and other formal documents which are the subject of any procedural order shall normally be delivered to the arbitrator by e-mail in electronically readable format, save where a request is made for delivery by courier.  Correspondence between the Parties and the arbitrator shall be sent by e-mail.  </a:t>
            </a:r>
            <a:endParaRPr lang="en-GB" sz="2800" dirty="0">
              <a:effectLst/>
              <a:latin typeface="Times New Roman" panose="02020603050405020304" pitchFamily="18" charset="0"/>
              <a:ea typeface="Times New Roman" panose="02020603050405020304" pitchFamily="18" charset="0"/>
            </a:endParaRPr>
          </a:p>
          <a:p>
            <a:pPr marL="862965" indent="0">
              <a:spcBef>
                <a:spcPts val="55"/>
              </a:spcBef>
              <a:buNone/>
            </a:pPr>
            <a:r>
              <a:rPr lang="en-US" sz="2800" dirty="0">
                <a:effectLst/>
                <a:latin typeface="Garamond" panose="02020404030301010803" pitchFamily="18" charset="0"/>
                <a:ea typeface="Times New Roman" panose="02020603050405020304" pitchFamily="18" charset="0"/>
              </a:rPr>
              <a:t> </a:t>
            </a:r>
            <a:endParaRPr lang="en-GB" sz="2800" dirty="0">
              <a:effectLst/>
              <a:latin typeface="Times New Roman" panose="02020603050405020304" pitchFamily="18" charset="0"/>
              <a:ea typeface="Times New Roman" panose="02020603050405020304" pitchFamily="18" charset="0"/>
            </a:endParaRPr>
          </a:p>
          <a:p>
            <a:pPr marL="0" lvl="0" indent="0">
              <a:spcBef>
                <a:spcPts val="55"/>
              </a:spcBef>
              <a:buNone/>
            </a:pPr>
            <a:r>
              <a:rPr lang="en-US" sz="2800" dirty="0">
                <a:effectLst/>
                <a:latin typeface="Garamond" panose="02020404030301010803" pitchFamily="18" charset="0"/>
                <a:ea typeface="Times New Roman" panose="02020603050405020304" pitchFamily="18" charset="0"/>
              </a:rPr>
              <a:t>The Parties shall send copies of correspondence between them to the arbitrator only if it pertains to a matter in which the arbitrator is required to take some action, or be apprised of some relevant event.</a:t>
            </a:r>
            <a:endParaRPr lang="en-GB" sz="2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10956648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F720E-A995-CEC6-34B0-9DF6F92311C6}"/>
              </a:ext>
            </a:extLst>
          </p:cNvPr>
          <p:cNvSpPr>
            <a:spLocks noGrp="1"/>
          </p:cNvSpPr>
          <p:nvPr>
            <p:ph type="title"/>
          </p:nvPr>
        </p:nvSpPr>
        <p:spPr/>
        <p:txBody>
          <a:bodyPr/>
          <a:lstStyle/>
          <a:p>
            <a:pPr algn="ctr"/>
            <a:r>
              <a:rPr lang="en-GB" b="1" dirty="0">
                <a:latin typeface="Garamond" panose="02020404030301010803" pitchFamily="18" charset="0"/>
              </a:rPr>
              <a:t>APPLICABLE LAW</a:t>
            </a:r>
          </a:p>
        </p:txBody>
      </p:sp>
      <p:sp>
        <p:nvSpPr>
          <p:cNvPr id="3" name="Content Placeholder 2">
            <a:extLst>
              <a:ext uri="{FF2B5EF4-FFF2-40B4-BE49-F238E27FC236}">
                <a16:creationId xmlns:a16="http://schemas.microsoft.com/office/drawing/2014/main" id="{70139232-D74E-61A1-B0B7-C162D3DC9FAD}"/>
              </a:ext>
            </a:extLst>
          </p:cNvPr>
          <p:cNvSpPr>
            <a:spLocks noGrp="1"/>
          </p:cNvSpPr>
          <p:nvPr>
            <p:ph idx="1"/>
          </p:nvPr>
        </p:nvSpPr>
        <p:spPr/>
        <p:txBody>
          <a:bodyPr/>
          <a:lstStyle/>
          <a:p>
            <a:pPr marL="0" indent="0">
              <a:buNone/>
            </a:pPr>
            <a:endParaRPr lang="en-US" sz="1800" dirty="0">
              <a:effectLst/>
              <a:latin typeface="Garamond" panose="02020404030301010803" pitchFamily="18" charset="0"/>
              <a:ea typeface="Times New Roman" panose="02020603050405020304" pitchFamily="18" charset="0"/>
            </a:endParaRPr>
          </a:p>
          <a:p>
            <a:pPr marL="0" indent="0">
              <a:buNone/>
            </a:pPr>
            <a:r>
              <a:rPr lang="en-US" sz="3200" dirty="0">
                <a:effectLst/>
                <a:latin typeface="Garamond" panose="02020404030301010803" pitchFamily="18" charset="0"/>
                <a:ea typeface="Times New Roman" panose="02020603050405020304" pitchFamily="18" charset="0"/>
              </a:rPr>
              <a:t>The law of the contract and of the arbitration agreement is agreed to be the law of [XXXX]</a:t>
            </a:r>
          </a:p>
          <a:p>
            <a:pPr marL="0" indent="0">
              <a:buNone/>
            </a:pPr>
            <a:endParaRPr lang="en-US" sz="3200" dirty="0">
              <a:effectLst/>
              <a:latin typeface="Garamond" panose="02020404030301010803" pitchFamily="18" charset="0"/>
              <a:ea typeface="Times New Roman" panose="02020603050405020304" pitchFamily="18" charset="0"/>
            </a:endParaRPr>
          </a:p>
          <a:p>
            <a:pPr marL="0" indent="0">
              <a:buNone/>
            </a:pPr>
            <a:r>
              <a:rPr lang="en-US" sz="1800" dirty="0">
                <a:effectLst/>
                <a:latin typeface="Garamond" panose="02020404030301010803" pitchFamily="18" charset="0"/>
                <a:ea typeface="Times New Roman" panose="02020603050405020304" pitchFamily="18" charset="0"/>
              </a:rPr>
              <a:t>.</a:t>
            </a:r>
            <a:endParaRPr lang="en-GB" sz="1800" dirty="0">
              <a:effectLst/>
              <a:latin typeface="Times New Roman" panose="02020603050405020304"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5576591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54CA0-BEC3-63BF-0251-15050B64076A}"/>
              </a:ext>
            </a:extLst>
          </p:cNvPr>
          <p:cNvSpPr>
            <a:spLocks noGrp="1"/>
          </p:cNvSpPr>
          <p:nvPr>
            <p:ph type="title"/>
          </p:nvPr>
        </p:nvSpPr>
        <p:spPr/>
        <p:txBody>
          <a:bodyPr/>
          <a:lstStyle/>
          <a:p>
            <a:pPr algn="ctr"/>
            <a:r>
              <a:rPr lang="en-GB" b="1" dirty="0">
                <a:latin typeface="Garamond" panose="02020404030301010803" pitchFamily="18" charset="0"/>
              </a:rPr>
              <a:t>APPLICABLE LAW OF THE CONTRACT</a:t>
            </a:r>
          </a:p>
        </p:txBody>
      </p:sp>
      <p:sp>
        <p:nvSpPr>
          <p:cNvPr id="3" name="Content Placeholder 2">
            <a:extLst>
              <a:ext uri="{FF2B5EF4-FFF2-40B4-BE49-F238E27FC236}">
                <a16:creationId xmlns:a16="http://schemas.microsoft.com/office/drawing/2014/main" id="{9668D0DB-B3CD-5960-DB3B-6A122939FD20}"/>
              </a:ext>
            </a:extLst>
          </p:cNvPr>
          <p:cNvSpPr>
            <a:spLocks noGrp="1"/>
          </p:cNvSpPr>
          <p:nvPr>
            <p:ph idx="1"/>
          </p:nvPr>
        </p:nvSpPr>
        <p:spPr/>
        <p:txBody>
          <a:bodyPr/>
          <a:lstStyle/>
          <a:p>
            <a:pPr marL="0" indent="0">
              <a:buNone/>
            </a:pPr>
            <a:r>
              <a:rPr lang="en-US" sz="3600" dirty="0">
                <a:effectLst/>
                <a:latin typeface="Garamond" panose="02020404030301010803" pitchFamily="18" charset="0"/>
                <a:ea typeface="Times New Roman" panose="02020603050405020304" pitchFamily="18" charset="0"/>
              </a:rPr>
              <a:t>For the purposes of the Award writing exercise, the law of the contract is deemed to be the Law of Switzerland or other state [to be identified by the candidate] [</a:t>
            </a:r>
            <a:r>
              <a:rPr lang="en-US" sz="3600" b="1" dirty="0">
                <a:effectLst/>
                <a:latin typeface="Garamond" panose="02020404030301010803" pitchFamily="18" charset="0"/>
                <a:ea typeface="Times New Roman" panose="02020603050405020304" pitchFamily="18" charset="0"/>
              </a:rPr>
              <a:t>8/25</a:t>
            </a:r>
            <a:r>
              <a:rPr lang="en-US" sz="3600" dirty="0">
                <a:effectLst/>
                <a:latin typeface="Garamond" panose="02020404030301010803" pitchFamily="18" charset="0"/>
                <a:ea typeface="Times New Roman" panose="02020603050405020304" pitchFamily="18" charset="0"/>
              </a:rPr>
              <a:t>].</a:t>
            </a:r>
          </a:p>
          <a:p>
            <a:pPr marL="0" indent="0">
              <a:buNone/>
            </a:pPr>
            <a:endParaRPr lang="en-US" sz="3600" dirty="0">
              <a:latin typeface="Garamond" panose="02020404030301010803" pitchFamily="18" charset="0"/>
              <a:ea typeface="Times New Roman" panose="02020603050405020304" pitchFamily="18" charset="0"/>
            </a:endParaRPr>
          </a:p>
          <a:p>
            <a:pPr marL="0" indent="0">
              <a:buNone/>
            </a:pPr>
            <a:endParaRPr lang="en-GB" sz="3600" dirty="0">
              <a:effectLst/>
              <a:latin typeface="Garamond" panose="02020404030301010803"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7945628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78969-4EA7-8419-EDE8-58E628E79ECB}"/>
              </a:ext>
            </a:extLst>
          </p:cNvPr>
          <p:cNvSpPr>
            <a:spLocks noGrp="1"/>
          </p:cNvSpPr>
          <p:nvPr>
            <p:ph type="title"/>
          </p:nvPr>
        </p:nvSpPr>
        <p:spPr/>
        <p:txBody>
          <a:bodyPr/>
          <a:lstStyle/>
          <a:p>
            <a:pPr algn="ctr"/>
            <a:r>
              <a:rPr lang="en-GB" b="1" dirty="0">
                <a:latin typeface="Garamond" panose="02020404030301010803" pitchFamily="18" charset="0"/>
              </a:rPr>
              <a:t>APPLICABLE LAW OF THE ARBITRATION AGREEMENT</a:t>
            </a:r>
          </a:p>
        </p:txBody>
      </p:sp>
      <p:sp>
        <p:nvSpPr>
          <p:cNvPr id="3" name="Content Placeholder 2">
            <a:extLst>
              <a:ext uri="{FF2B5EF4-FFF2-40B4-BE49-F238E27FC236}">
                <a16:creationId xmlns:a16="http://schemas.microsoft.com/office/drawing/2014/main" id="{CA08E051-458D-D820-5649-F3889D46B6E4}"/>
              </a:ext>
            </a:extLst>
          </p:cNvPr>
          <p:cNvSpPr>
            <a:spLocks noGrp="1"/>
          </p:cNvSpPr>
          <p:nvPr>
            <p:ph idx="1"/>
          </p:nvPr>
        </p:nvSpPr>
        <p:spPr>
          <a:xfrm>
            <a:off x="838200" y="2544895"/>
            <a:ext cx="10515600" cy="3632067"/>
          </a:xfrm>
        </p:spPr>
        <p:txBody>
          <a:bodyPr/>
          <a:lstStyle/>
          <a:p>
            <a:pPr marL="0" indent="0">
              <a:buNone/>
            </a:pPr>
            <a:r>
              <a:rPr lang="en-US" sz="3600" dirty="0">
                <a:effectLst/>
                <a:latin typeface="Garamond" panose="02020404030301010803" pitchFamily="18" charset="0"/>
                <a:ea typeface="Times New Roman" panose="02020603050405020304" pitchFamily="18" charset="0"/>
              </a:rPr>
              <a:t>For the purposes of the Award writing exercise, the law of the arbitration agreement is agreed to be the UNCITRAL Model Law [</a:t>
            </a:r>
            <a:r>
              <a:rPr lang="en-US" sz="3600" b="1" dirty="0">
                <a:effectLst/>
                <a:latin typeface="Garamond" panose="02020404030301010803" pitchFamily="18" charset="0"/>
                <a:ea typeface="Times New Roman" panose="02020603050405020304" pitchFamily="18" charset="0"/>
              </a:rPr>
              <a:t>3/25</a:t>
            </a:r>
            <a:r>
              <a:rPr lang="en-US" sz="3600" dirty="0">
                <a:effectLst/>
                <a:latin typeface="Garamond" panose="02020404030301010803" pitchFamily="18" charset="0"/>
                <a:ea typeface="Times New Roman" panose="02020603050405020304" pitchFamily="18" charset="0"/>
              </a:rPr>
              <a:t>]</a:t>
            </a:r>
          </a:p>
          <a:p>
            <a:pPr marL="0" indent="0">
              <a:buNone/>
            </a:pPr>
            <a:endParaRPr lang="en-US" sz="3600" dirty="0">
              <a:latin typeface="Garamond" panose="02020404030301010803" pitchFamily="18" charset="0"/>
              <a:ea typeface="Times New Roman" panose="02020603050405020304" pitchFamily="18" charset="0"/>
            </a:endParaRPr>
          </a:p>
          <a:p>
            <a:pPr marL="0" indent="0">
              <a:buNone/>
            </a:pPr>
            <a:r>
              <a:rPr lang="en-US" sz="3600" dirty="0">
                <a:effectLst/>
                <a:latin typeface="Garamond" panose="02020404030301010803" pitchFamily="18" charset="0"/>
                <a:ea typeface="Times New Roman" panose="02020603050405020304" pitchFamily="18" charset="0"/>
              </a:rPr>
              <a:t>NB. Mandatory Provisions of the Law of the Seat.</a:t>
            </a:r>
          </a:p>
          <a:p>
            <a:pPr marL="0" indent="0">
              <a:buNone/>
            </a:pPr>
            <a:r>
              <a:rPr lang="en-US" sz="3600" dirty="0">
                <a:latin typeface="Garamond" panose="02020404030301010803" pitchFamily="18" charset="0"/>
                <a:ea typeface="Times New Roman" panose="02020603050405020304" pitchFamily="18" charset="0"/>
              </a:rPr>
              <a:t>Arbitration Act 1996, Schedule 1.</a:t>
            </a:r>
            <a:endParaRPr lang="en-GB" sz="3600" dirty="0">
              <a:effectLst/>
              <a:latin typeface="Garamond" panose="02020404030301010803"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2835428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49324-68C5-9134-8B39-FCEDD38CEF9F}"/>
              </a:ext>
            </a:extLst>
          </p:cNvPr>
          <p:cNvSpPr>
            <a:spLocks noGrp="1"/>
          </p:cNvSpPr>
          <p:nvPr>
            <p:ph type="title"/>
          </p:nvPr>
        </p:nvSpPr>
        <p:spPr/>
        <p:txBody>
          <a:bodyPr/>
          <a:lstStyle/>
          <a:p>
            <a:pPr algn="ctr"/>
            <a:r>
              <a:rPr lang="en-GB" b="1" dirty="0">
                <a:latin typeface="Garamond" panose="02020404030301010803" pitchFamily="18" charset="0"/>
              </a:rPr>
              <a:t>PROCEDURAL RULES</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44619A58-BB57-E683-908A-43D50C0D38B0}"/>
              </a:ext>
            </a:extLst>
          </p:cNvPr>
          <p:cNvSpPr>
            <a:spLocks noGrp="1"/>
          </p:cNvSpPr>
          <p:nvPr>
            <p:ph idx="1"/>
          </p:nvPr>
        </p:nvSpPr>
        <p:spPr/>
        <p:txBody>
          <a:bodyPr>
            <a:normAutofit/>
          </a:bodyPr>
          <a:lstStyle/>
          <a:p>
            <a:pPr marL="0" indent="0">
              <a:buNone/>
            </a:pPr>
            <a:r>
              <a:rPr lang="en-US" sz="3600" dirty="0">
                <a:effectLst/>
                <a:latin typeface="Garamond" panose="02020404030301010803" pitchFamily="18" charset="0"/>
                <a:ea typeface="Times New Roman" panose="02020603050405020304" pitchFamily="18" charset="0"/>
              </a:rPr>
              <a:t>For the purposes of the Award writing exercise, the procedural rules in the arbitration are the UNCITRAL Rules [</a:t>
            </a:r>
            <a:r>
              <a:rPr lang="en-US" sz="3600" b="1" dirty="0">
                <a:effectLst/>
                <a:latin typeface="Garamond" panose="02020404030301010803" pitchFamily="18" charset="0"/>
                <a:ea typeface="Times New Roman" panose="02020603050405020304" pitchFamily="18" charset="0"/>
              </a:rPr>
              <a:t>3/25</a:t>
            </a:r>
            <a:r>
              <a:rPr lang="en-US" sz="3600" dirty="0">
                <a:effectLst/>
                <a:latin typeface="Garamond" panose="02020404030301010803" pitchFamily="18" charset="0"/>
                <a:ea typeface="Times New Roman" panose="02020603050405020304" pitchFamily="18" charset="0"/>
              </a:rPr>
              <a:t>].</a:t>
            </a:r>
            <a:endParaRPr lang="en-GB" sz="3600" dirty="0"/>
          </a:p>
        </p:txBody>
      </p:sp>
    </p:spTree>
    <p:extLst>
      <p:ext uri="{BB962C8B-B14F-4D97-AF65-F5344CB8AC3E}">
        <p14:creationId xmlns:p14="http://schemas.microsoft.com/office/powerpoint/2010/main" val="82575380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lgn="ctr"/>
            <a:r>
              <a:rPr lang="en-GB" sz="3200" b="1" dirty="0">
                <a:latin typeface="Garamond" panose="02020404030301010803" pitchFamily="18" charset="0"/>
              </a:rPr>
              <a:t>INSTITUTIONAL RULES</a:t>
            </a:r>
          </a:p>
        </p:txBody>
      </p:sp>
      <p:sp>
        <p:nvSpPr>
          <p:cNvPr id="5" name="Content Placeholder 4"/>
          <p:cNvSpPr>
            <a:spLocks noGrp="1"/>
          </p:cNvSpPr>
          <p:nvPr>
            <p:ph sz="half" idx="1"/>
          </p:nvPr>
        </p:nvSpPr>
        <p:spPr/>
        <p:txBody>
          <a:bodyPr>
            <a:normAutofit fontScale="92500" lnSpcReduction="10000"/>
          </a:bodyPr>
          <a:lstStyle/>
          <a:p>
            <a:r>
              <a:rPr lang="en-GB" b="1" dirty="0">
                <a:latin typeface="Garamond" panose="02020404030301010803" pitchFamily="18" charset="0"/>
              </a:rPr>
              <a:t>LCIA</a:t>
            </a:r>
          </a:p>
          <a:p>
            <a:r>
              <a:rPr lang="en-GB" b="1" dirty="0">
                <a:latin typeface="Garamond" panose="02020404030301010803" pitchFamily="18" charset="0"/>
              </a:rPr>
              <a:t>ICC</a:t>
            </a:r>
          </a:p>
          <a:p>
            <a:r>
              <a:rPr lang="en-GB" b="1" dirty="0">
                <a:latin typeface="Garamond" panose="02020404030301010803" pitchFamily="18" charset="0"/>
              </a:rPr>
              <a:t>UNCITRAL</a:t>
            </a:r>
          </a:p>
          <a:p>
            <a:r>
              <a:rPr lang="en-GB" b="1" dirty="0">
                <a:latin typeface="Garamond" panose="02020404030301010803" pitchFamily="18" charset="0"/>
              </a:rPr>
              <a:t>CHARTERED INSTITUTE OF ARBITRATORS</a:t>
            </a:r>
          </a:p>
          <a:p>
            <a:r>
              <a:rPr lang="en-GB" b="1" dirty="0">
                <a:latin typeface="Garamond" panose="02020404030301010803" pitchFamily="18" charset="0"/>
              </a:rPr>
              <a:t>AAA</a:t>
            </a:r>
          </a:p>
          <a:p>
            <a:r>
              <a:rPr lang="en-GB" b="1" dirty="0">
                <a:latin typeface="Garamond" panose="02020404030301010803" pitchFamily="18" charset="0"/>
              </a:rPr>
              <a:t>LCA</a:t>
            </a:r>
          </a:p>
          <a:p>
            <a:r>
              <a:rPr lang="en-GB" b="1" dirty="0">
                <a:latin typeface="Garamond" panose="02020404030301010803" pitchFamily="18" charset="0"/>
              </a:rPr>
              <a:t>KIAC</a:t>
            </a:r>
          </a:p>
          <a:p>
            <a:r>
              <a:rPr lang="en-GB" b="1" dirty="0">
                <a:latin typeface="Garamond" panose="02020404030301010803" pitchFamily="18" charset="0"/>
              </a:rPr>
              <a:t>LMAA</a:t>
            </a:r>
          </a:p>
          <a:p>
            <a:pPr marL="0" indent="0">
              <a:buNone/>
            </a:pPr>
            <a:r>
              <a:rPr lang="en-GB" dirty="0"/>
              <a:t> </a:t>
            </a:r>
          </a:p>
          <a:p>
            <a:endParaRPr lang="en-GB" dirty="0"/>
          </a:p>
        </p:txBody>
      </p:sp>
      <p:sp>
        <p:nvSpPr>
          <p:cNvPr id="4" name="Content Placeholder 3"/>
          <p:cNvSpPr>
            <a:spLocks noGrp="1"/>
          </p:cNvSpPr>
          <p:nvPr>
            <p:ph sz="half" idx="2"/>
          </p:nvPr>
        </p:nvSpPr>
        <p:spPr/>
        <p:txBody>
          <a:bodyPr>
            <a:normAutofit fontScale="92500" lnSpcReduction="10000"/>
          </a:bodyPr>
          <a:lstStyle/>
          <a:p>
            <a:r>
              <a:rPr lang="en-GB" b="1" dirty="0">
                <a:latin typeface="Garamond" panose="02020404030301010803" pitchFamily="18" charset="0"/>
              </a:rPr>
              <a:t>CIETAC</a:t>
            </a:r>
          </a:p>
          <a:p>
            <a:r>
              <a:rPr lang="en-GB" b="1" dirty="0">
                <a:latin typeface="Garamond" panose="02020404030301010803" pitchFamily="18" charset="0"/>
              </a:rPr>
              <a:t>WIPO</a:t>
            </a:r>
          </a:p>
          <a:p>
            <a:r>
              <a:rPr lang="en-GB" b="1" dirty="0">
                <a:latin typeface="Garamond" panose="02020404030301010803" pitchFamily="18" charset="0"/>
              </a:rPr>
              <a:t>SCC</a:t>
            </a:r>
          </a:p>
          <a:p>
            <a:r>
              <a:rPr lang="en-GB" b="1" dirty="0">
                <a:latin typeface="Garamond" panose="02020404030301010803" pitchFamily="18" charset="0"/>
              </a:rPr>
              <a:t>HKIAC</a:t>
            </a:r>
          </a:p>
          <a:p>
            <a:r>
              <a:rPr lang="en-GB" b="1" dirty="0">
                <a:latin typeface="Garamond" panose="02020404030301010803" pitchFamily="18" charset="0"/>
              </a:rPr>
              <a:t>AIAC</a:t>
            </a:r>
          </a:p>
          <a:p>
            <a:r>
              <a:rPr lang="en-GB" b="1" dirty="0">
                <a:latin typeface="Garamond" panose="02020404030301010803" pitchFamily="18" charset="0"/>
              </a:rPr>
              <a:t>GAFTA</a:t>
            </a:r>
          </a:p>
          <a:p>
            <a:r>
              <a:rPr lang="en-GB" b="1" dirty="0">
                <a:latin typeface="Garamond" panose="02020404030301010803" pitchFamily="18" charset="0"/>
              </a:rPr>
              <a:t>EDF</a:t>
            </a:r>
          </a:p>
          <a:p>
            <a:r>
              <a:rPr lang="en-GB" b="1" dirty="0">
                <a:latin typeface="Garamond" panose="02020404030301010803" pitchFamily="18" charset="0"/>
              </a:rPr>
              <a:t>SIAC</a:t>
            </a:r>
          </a:p>
          <a:p>
            <a:r>
              <a:rPr lang="en-GB" b="1" dirty="0">
                <a:latin typeface="Garamond" panose="02020404030301010803" pitchFamily="18" charset="0"/>
              </a:rPr>
              <a:t>COURT OF ARBITRATION FOR SPORT</a:t>
            </a:r>
          </a:p>
          <a:p>
            <a:endParaRPr lang="en-GB" b="1" dirty="0"/>
          </a:p>
          <a:p>
            <a:endParaRPr lang="en-GB" dirty="0"/>
          </a:p>
          <a:p>
            <a:endParaRPr lang="en-GB" dirty="0"/>
          </a:p>
        </p:txBody>
      </p:sp>
    </p:spTree>
    <p:extLst>
      <p:ext uri="{BB962C8B-B14F-4D97-AF65-F5344CB8AC3E}">
        <p14:creationId xmlns:p14="http://schemas.microsoft.com/office/powerpoint/2010/main" val="2615782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1CA7F-95C6-D853-A781-0C068BA64960}"/>
              </a:ext>
            </a:extLst>
          </p:cNvPr>
          <p:cNvSpPr>
            <a:spLocks noGrp="1"/>
          </p:cNvSpPr>
          <p:nvPr>
            <p:ph type="title"/>
          </p:nvPr>
        </p:nvSpPr>
        <p:spPr/>
        <p:txBody>
          <a:bodyPr/>
          <a:lstStyle/>
          <a:p>
            <a:pPr algn="ctr"/>
            <a:r>
              <a:rPr lang="en-GB" b="1" dirty="0">
                <a:latin typeface="Garamond" panose="02020404030301010803" pitchFamily="18" charset="0"/>
              </a:rPr>
              <a:t>LANGUAGE</a:t>
            </a:r>
          </a:p>
        </p:txBody>
      </p:sp>
      <p:sp>
        <p:nvSpPr>
          <p:cNvPr id="3" name="Content Placeholder 2">
            <a:extLst>
              <a:ext uri="{FF2B5EF4-FFF2-40B4-BE49-F238E27FC236}">
                <a16:creationId xmlns:a16="http://schemas.microsoft.com/office/drawing/2014/main" id="{54AB0448-4D45-534F-BA02-F8F02FDDFD2E}"/>
              </a:ext>
            </a:extLst>
          </p:cNvPr>
          <p:cNvSpPr>
            <a:spLocks noGrp="1"/>
          </p:cNvSpPr>
          <p:nvPr>
            <p:ph idx="1"/>
          </p:nvPr>
        </p:nvSpPr>
        <p:spPr/>
        <p:txBody>
          <a:bodyPr/>
          <a:lstStyle/>
          <a:p>
            <a:pPr marL="0" lvl="0" indent="0">
              <a:spcBef>
                <a:spcPts val="55"/>
              </a:spcBef>
              <a:buNone/>
            </a:pPr>
            <a:r>
              <a:rPr lang="en-US" sz="4000" dirty="0">
                <a:effectLst/>
                <a:latin typeface="Garamond" panose="02020404030301010803" pitchFamily="18" charset="0"/>
                <a:ea typeface="Times New Roman" panose="02020603050405020304" pitchFamily="18" charset="0"/>
              </a:rPr>
              <a:t>English is to be used in the proceedings.</a:t>
            </a:r>
          </a:p>
          <a:p>
            <a:pPr marL="0" lvl="0" indent="0">
              <a:spcBef>
                <a:spcPts val="55"/>
              </a:spcBef>
              <a:buNone/>
            </a:pPr>
            <a:endParaRPr lang="en-GB" sz="4000" dirty="0">
              <a:effectLst/>
              <a:latin typeface="Garamond" panose="02020404030301010803" pitchFamily="18" charset="0"/>
              <a:ea typeface="Times New Roman" panose="02020603050405020304" pitchFamily="18" charset="0"/>
            </a:endParaRPr>
          </a:p>
          <a:p>
            <a:pPr marL="0" lvl="0" indent="0">
              <a:spcBef>
                <a:spcPts val="55"/>
              </a:spcBef>
              <a:buNone/>
            </a:pPr>
            <a:r>
              <a:rPr lang="en-US" sz="4000" dirty="0">
                <a:effectLst/>
                <a:latin typeface="Garamond" panose="02020404030301010803" pitchFamily="18" charset="0"/>
                <a:ea typeface="Times New Roman" panose="02020603050405020304" pitchFamily="18" charset="0"/>
              </a:rPr>
              <a:t>Any documents submitted in the course of the proceedings, delivered in a language other than English, shall be accompanied by a translation into English.</a:t>
            </a:r>
            <a:endParaRPr lang="en-GB" sz="4000" dirty="0">
              <a:effectLst/>
              <a:latin typeface="Garamond" panose="02020404030301010803"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5081534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BB73E-7311-263E-70D7-C412F580C64B}"/>
              </a:ext>
            </a:extLst>
          </p:cNvPr>
          <p:cNvSpPr>
            <a:spLocks noGrp="1"/>
          </p:cNvSpPr>
          <p:nvPr>
            <p:ph type="title"/>
          </p:nvPr>
        </p:nvSpPr>
        <p:spPr/>
        <p:txBody>
          <a:bodyPr/>
          <a:lstStyle/>
          <a:p>
            <a:pPr algn="ctr"/>
            <a:r>
              <a:rPr lang="en-GB" b="1" dirty="0">
                <a:latin typeface="Garamond" panose="02020404030301010803" pitchFamily="18" charset="0"/>
              </a:rPr>
              <a:t>CONFIDENTIALITY</a:t>
            </a:r>
          </a:p>
        </p:txBody>
      </p:sp>
      <p:sp>
        <p:nvSpPr>
          <p:cNvPr id="3" name="Content Placeholder 2">
            <a:extLst>
              <a:ext uri="{FF2B5EF4-FFF2-40B4-BE49-F238E27FC236}">
                <a16:creationId xmlns:a16="http://schemas.microsoft.com/office/drawing/2014/main" id="{40F1416C-B374-2062-D127-A03FED87F16D}"/>
              </a:ext>
            </a:extLst>
          </p:cNvPr>
          <p:cNvSpPr>
            <a:spLocks noGrp="1"/>
          </p:cNvSpPr>
          <p:nvPr>
            <p:ph idx="1"/>
          </p:nvPr>
        </p:nvSpPr>
        <p:spPr>
          <a:xfrm>
            <a:off x="838200" y="1825625"/>
            <a:ext cx="10515600" cy="4667250"/>
          </a:xfrm>
        </p:spPr>
        <p:txBody>
          <a:bodyPr>
            <a:normAutofit lnSpcReduction="10000"/>
          </a:bodyPr>
          <a:lstStyle/>
          <a:p>
            <a:pPr marL="0" lvl="0" indent="0">
              <a:spcBef>
                <a:spcPts val="55"/>
              </a:spcBef>
              <a:buNone/>
            </a:pPr>
            <a:r>
              <a:rPr lang="en-US" sz="3200" dirty="0">
                <a:effectLst/>
                <a:latin typeface="Garamond" panose="02020404030301010803" pitchFamily="18" charset="0"/>
                <a:ea typeface="Times New Roman" panose="02020603050405020304" pitchFamily="18" charset="0"/>
              </a:rPr>
              <a:t>The arbitral proceedings are confidential</a:t>
            </a:r>
            <a:r>
              <a:rPr lang="en-US" sz="1800" dirty="0">
                <a:effectLst/>
                <a:latin typeface="Garamond" panose="02020404030301010803" pitchFamily="18" charset="0"/>
                <a:ea typeface="Times New Roman" panose="02020603050405020304" pitchFamily="18" charset="0"/>
              </a:rPr>
              <a:t>.</a:t>
            </a:r>
            <a:endParaRPr lang="en-GB" sz="1800" dirty="0">
              <a:effectLst/>
              <a:latin typeface="Times New Roman" panose="02020603050405020304" pitchFamily="18" charset="0"/>
              <a:ea typeface="Times New Roman" panose="02020603050405020304" pitchFamily="18" charset="0"/>
            </a:endParaRPr>
          </a:p>
          <a:p>
            <a:pPr marL="1082040" indent="-219075">
              <a:spcBef>
                <a:spcPts val="55"/>
              </a:spcBef>
            </a:pPr>
            <a:r>
              <a:rPr lang="en-US" sz="1800" dirty="0">
                <a:effectLst/>
                <a:latin typeface="Garamond" panose="02020404030301010803" pitchFamily="18"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0" lvl="0" indent="0">
              <a:spcBef>
                <a:spcPts val="55"/>
              </a:spcBef>
              <a:buNone/>
            </a:pPr>
            <a:r>
              <a:rPr lang="en-US" sz="3200" dirty="0">
                <a:effectLst/>
                <a:latin typeface="Garamond" panose="02020404030301010803" pitchFamily="18" charset="0"/>
                <a:ea typeface="Times New Roman" panose="02020603050405020304" pitchFamily="18" charset="0"/>
              </a:rPr>
              <a:t>The arbitrator shall keep all pleadings, documents and testamentary evidence submitted in the arbitration and the contents of the Award itself confidential in perpetuity unless the Parties release the arbitrator from this obligation.  The arbitrator shall not participate in or give any information for the purpose of assistance in any legal proceedings relating to the arbitration or the Award (including proceedings relating to his challenge under </a:t>
            </a:r>
            <a:r>
              <a:rPr lang="en-US" sz="3200" dirty="0">
                <a:latin typeface="Garamond" panose="02020404030301010803" pitchFamily="18" charset="0"/>
                <a:ea typeface="Times New Roman" panose="02020603050405020304" pitchFamily="18" charset="0"/>
              </a:rPr>
              <a:t>Article 13 </a:t>
            </a:r>
            <a:r>
              <a:rPr lang="en-US" sz="3200" dirty="0">
                <a:effectLst/>
                <a:latin typeface="Garamond" panose="02020404030301010803" pitchFamily="18" charset="0"/>
                <a:ea typeface="Times New Roman" panose="02020603050405020304" pitchFamily="18" charset="0"/>
              </a:rPr>
              <a:t>of the Model Law unless he is compelled to do so by a Court of competent jurisdiction. </a:t>
            </a:r>
            <a:endParaRPr lang="en-GB" sz="3200" dirty="0">
              <a:effectLst/>
              <a:latin typeface="Garamond" panose="02020404030301010803"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6408604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190EEC8-6E41-8323-FE3C-5469C9101DE8}"/>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C8A2D20B-E547-195F-5845-62C2BE366344}"/>
              </a:ext>
            </a:extLst>
          </p:cNvPr>
          <p:cNvSpPr txBox="1"/>
          <p:nvPr/>
        </p:nvSpPr>
        <p:spPr>
          <a:xfrm>
            <a:off x="2286000" y="2587654"/>
            <a:ext cx="7996512" cy="1754326"/>
          </a:xfrm>
          <a:prstGeom prst="rect">
            <a:avLst/>
          </a:prstGeom>
          <a:noFill/>
        </p:spPr>
        <p:txBody>
          <a:bodyPr wrap="square" rtlCol="0">
            <a:spAutoFit/>
          </a:bodyPr>
          <a:lstStyle/>
          <a:p>
            <a:pPr algn="ctr"/>
            <a:r>
              <a:rPr lang="en-US" sz="5400" b="1" dirty="0">
                <a:solidFill>
                  <a:srgbClr val="7D1213"/>
                </a:solidFill>
                <a:latin typeface="Garamond" panose="02020404030301010803" pitchFamily="18" charset="0"/>
                <a:ea typeface="Poppins" charset="0"/>
                <a:cs typeface="Poppins" charset="0"/>
              </a:rPr>
              <a:t>PROCEDURAL ORDER NO.1</a:t>
            </a:r>
            <a:endParaRPr lang="en-US" sz="5400" b="1" dirty="0">
              <a:solidFill>
                <a:srgbClr val="3C3C3B"/>
              </a:solidFill>
              <a:latin typeface="Garamond" panose="02020404030301010803" pitchFamily="18" charset="0"/>
              <a:ea typeface="Poppins" charset="0"/>
              <a:cs typeface="Poppins" charset="0"/>
            </a:endParaRPr>
          </a:p>
        </p:txBody>
      </p:sp>
    </p:spTree>
    <p:extLst>
      <p:ext uri="{BB962C8B-B14F-4D97-AF65-F5344CB8AC3E}">
        <p14:creationId xmlns:p14="http://schemas.microsoft.com/office/powerpoint/2010/main" val="24019469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C60-AA3D-09E8-8F27-4EC248D4D7D3}"/>
              </a:ext>
            </a:extLst>
          </p:cNvPr>
          <p:cNvSpPr>
            <a:spLocks noGrp="1"/>
          </p:cNvSpPr>
          <p:nvPr>
            <p:ph type="title"/>
          </p:nvPr>
        </p:nvSpPr>
        <p:spPr/>
        <p:txBody>
          <a:bodyPr/>
          <a:lstStyle/>
          <a:p>
            <a:pPr algn="ctr"/>
            <a:r>
              <a:rPr lang="en-GB" b="1" dirty="0">
                <a:latin typeface="Garamond" panose="02020404030301010803" pitchFamily="18" charset="0"/>
              </a:rPr>
              <a:t>PROCEDURAL ORDER NO.1</a:t>
            </a:r>
          </a:p>
        </p:txBody>
      </p:sp>
      <p:sp>
        <p:nvSpPr>
          <p:cNvPr id="3" name="Content Placeholder 2">
            <a:extLst>
              <a:ext uri="{FF2B5EF4-FFF2-40B4-BE49-F238E27FC236}">
                <a16:creationId xmlns:a16="http://schemas.microsoft.com/office/drawing/2014/main" id="{F634D9EE-B89F-94FC-6EA3-D6DAFFFF20C9}"/>
              </a:ext>
            </a:extLst>
          </p:cNvPr>
          <p:cNvSpPr>
            <a:spLocks noGrp="1"/>
          </p:cNvSpPr>
          <p:nvPr>
            <p:ph idx="1"/>
          </p:nvPr>
        </p:nvSpPr>
        <p:spPr/>
        <p:txBody>
          <a:bodyPr>
            <a:normAutofit fontScale="92500" lnSpcReduction="20000"/>
          </a:bodyPr>
          <a:lstStyle/>
          <a:p>
            <a:r>
              <a:rPr lang="en-GB" dirty="0">
                <a:latin typeface="Garamond" panose="02020404030301010803" pitchFamily="18" charset="0"/>
              </a:rPr>
              <a:t>APPOINTMENT </a:t>
            </a:r>
          </a:p>
          <a:p>
            <a:r>
              <a:rPr lang="en-GB" dirty="0">
                <a:latin typeface="Garamond" panose="02020404030301010803" pitchFamily="18" charset="0"/>
              </a:rPr>
              <a:t>TERMS OF APPOINTMENT</a:t>
            </a:r>
          </a:p>
          <a:p>
            <a:r>
              <a:rPr lang="en-GB" dirty="0">
                <a:latin typeface="Garamond" panose="02020404030301010803" pitchFamily="18" charset="0"/>
              </a:rPr>
              <a:t>CONFLICTS OF INTEREST</a:t>
            </a:r>
          </a:p>
          <a:p>
            <a:r>
              <a:rPr lang="en-GB" dirty="0">
                <a:latin typeface="Garamond" panose="02020404030301010803" pitchFamily="18" charset="0"/>
              </a:rPr>
              <a:t>OTHER POTRENTIAL OBJECTIONS</a:t>
            </a:r>
          </a:p>
          <a:p>
            <a:r>
              <a:rPr lang="en-GB" dirty="0">
                <a:latin typeface="Garamond" panose="02020404030301010803" pitchFamily="18" charset="0"/>
              </a:rPr>
              <a:t>TIME LIMITS</a:t>
            </a:r>
          </a:p>
          <a:p>
            <a:r>
              <a:rPr lang="en-GB" dirty="0">
                <a:latin typeface="Garamond" panose="02020404030301010803" pitchFamily="18" charset="0"/>
              </a:rPr>
              <a:t>TERMS OF REFERENCE</a:t>
            </a:r>
          </a:p>
          <a:p>
            <a:r>
              <a:rPr lang="en-GB" b="1" dirty="0">
                <a:latin typeface="Garamond" panose="02020404030301010803" pitchFamily="18" charset="0"/>
              </a:rPr>
              <a:t>DIRECTIONS: </a:t>
            </a:r>
            <a:r>
              <a:rPr lang="en-GB" dirty="0">
                <a:latin typeface="Garamond" panose="02020404030301010803" pitchFamily="18" charset="0"/>
              </a:rPr>
              <a:t>PLEADINGS, WITNESS STATEMENTS, DOCUMENTS, AUTHORTIES, EXPERT REPORTS, DISCLOSURE, MECHANICAL RECORDING, VENUE, SKELETON ARGUMENTS,PRE-HEARING REVIEW, HEARING, WRITTEN CLOSING SUBMISSIONS.</a:t>
            </a:r>
          </a:p>
          <a:p>
            <a:r>
              <a:rPr lang="en-GB" dirty="0">
                <a:latin typeface="Garamond" panose="02020404030301010803" pitchFamily="18" charset="0"/>
              </a:rPr>
              <a:t>PAYMENT OF FEES</a:t>
            </a:r>
          </a:p>
        </p:txBody>
      </p:sp>
    </p:spTree>
    <p:extLst>
      <p:ext uri="{BB962C8B-B14F-4D97-AF65-F5344CB8AC3E}">
        <p14:creationId xmlns:p14="http://schemas.microsoft.com/office/powerpoint/2010/main" val="1361694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FD46E-D04B-0827-3B08-6FA1DDDE418A}"/>
              </a:ext>
            </a:extLst>
          </p:cNvPr>
          <p:cNvSpPr>
            <a:spLocks noGrp="1"/>
          </p:cNvSpPr>
          <p:nvPr>
            <p:ph type="title"/>
          </p:nvPr>
        </p:nvSpPr>
        <p:spPr>
          <a:xfrm>
            <a:off x="838200" y="365125"/>
            <a:ext cx="10515600" cy="1827232"/>
          </a:xfrm>
        </p:spPr>
        <p:txBody>
          <a:bodyPr>
            <a:normAutofit fontScale="90000"/>
          </a:bodyPr>
          <a:lstStyle/>
          <a:p>
            <a:pPr algn="ctr"/>
            <a:r>
              <a:rPr lang="en-GB" b="1" dirty="0">
                <a:latin typeface="Garamond" panose="02020404030301010803" pitchFamily="18" charset="0"/>
              </a:rPr>
              <a:t>NYC ARBITRAL AWARDS </a:t>
            </a:r>
            <a:br>
              <a:rPr lang="en-GB" b="1" dirty="0">
                <a:latin typeface="Garamond" panose="02020404030301010803" pitchFamily="18" charset="0"/>
              </a:rPr>
            </a:br>
            <a:r>
              <a:rPr lang="en-GB" b="1" dirty="0">
                <a:latin typeface="Garamond" panose="02020404030301010803" pitchFamily="18" charset="0"/>
              </a:rPr>
              <a:t>RECOGNITION &amp; ENFORCEMENT ARTICLE III</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78A96801-410A-85F0-05E0-C9E490FFF15F}"/>
              </a:ext>
            </a:extLst>
          </p:cNvPr>
          <p:cNvSpPr>
            <a:spLocks noGrp="1"/>
          </p:cNvSpPr>
          <p:nvPr>
            <p:ph idx="1"/>
          </p:nvPr>
        </p:nvSpPr>
        <p:spPr/>
        <p:txBody>
          <a:bodyPr>
            <a:normAutofit/>
          </a:bodyPr>
          <a:lstStyle/>
          <a:p>
            <a:pPr marL="0" indent="0" algn="l">
              <a:buNone/>
            </a:pPr>
            <a:endParaRPr lang="en-US" sz="3200" b="1" i="0" u="none" strike="noStrike" baseline="0" dirty="0">
              <a:latin typeface="Garamond" panose="02020404030301010803" pitchFamily="18" charset="0"/>
            </a:endParaRPr>
          </a:p>
          <a:p>
            <a:pPr marL="0" indent="0" algn="l">
              <a:buNone/>
            </a:pPr>
            <a:r>
              <a:rPr lang="en-US" sz="3200" b="0" i="0" u="none" strike="noStrike" baseline="0" dirty="0">
                <a:latin typeface="Garamond" panose="02020404030301010803" pitchFamily="18" charset="0"/>
              </a:rPr>
              <a:t>Each Contracting State shall recognize arbitral awards as binding and enforce them in accordance with the rules of procedure of the territory where the award is relied upon, under the conditions laid down in the following articles. There shall not be imposed substantially more onerous conditions or higher fees or charges on the recognition or enforcement of arbitral awards to which this Convention applies than are imposed on the recognition or enforcement of domestic arbitral awards.</a:t>
            </a:r>
            <a:endParaRPr lang="en-GB" sz="3200" dirty="0">
              <a:latin typeface="Garamond" panose="02020404030301010803" pitchFamily="18" charset="0"/>
            </a:endParaRPr>
          </a:p>
        </p:txBody>
      </p:sp>
    </p:spTree>
    <p:extLst>
      <p:ext uri="{BB962C8B-B14F-4D97-AF65-F5344CB8AC3E}">
        <p14:creationId xmlns:p14="http://schemas.microsoft.com/office/powerpoint/2010/main" val="15565544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2A5F442-1979-17D1-E6B9-D969DABC3D1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4D7D046-5039-2951-9365-4AED3CAB17A3}"/>
              </a:ext>
            </a:extLst>
          </p:cNvPr>
          <p:cNvSpPr txBox="1"/>
          <p:nvPr/>
        </p:nvSpPr>
        <p:spPr>
          <a:xfrm>
            <a:off x="442913" y="1720840"/>
            <a:ext cx="9839599" cy="3416320"/>
          </a:xfrm>
          <a:prstGeom prst="rect">
            <a:avLst/>
          </a:prstGeom>
          <a:noFill/>
        </p:spPr>
        <p:txBody>
          <a:bodyPr wrap="square" rtlCol="0">
            <a:spAutoFit/>
          </a:bodyPr>
          <a:lstStyle/>
          <a:p>
            <a:pPr algn="ctr"/>
            <a:r>
              <a:rPr lang="en-US" sz="5400" b="1" dirty="0">
                <a:solidFill>
                  <a:schemeClr val="bg1"/>
                </a:solidFill>
                <a:latin typeface="Garamond" panose="02020404030301010803" pitchFamily="18" charset="0"/>
                <a:ea typeface="Poppins" charset="0"/>
                <a:cs typeface="Poppins" charset="0"/>
              </a:rPr>
              <a:t>IBA RULES ON TAKING EVIDENCE IN INTERNATIONAL ARBITRATION</a:t>
            </a:r>
          </a:p>
        </p:txBody>
      </p:sp>
    </p:spTree>
    <p:extLst>
      <p:ext uri="{BB962C8B-B14F-4D97-AF65-F5344CB8AC3E}">
        <p14:creationId xmlns:p14="http://schemas.microsoft.com/office/powerpoint/2010/main" val="29300237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Garamond" panose="02020404030301010803" pitchFamily="18" charset="0"/>
              </a:rPr>
              <a:t>GUIDELINES &amp; CODES OF PRACTICE</a:t>
            </a:r>
          </a:p>
        </p:txBody>
      </p:sp>
      <p:sp>
        <p:nvSpPr>
          <p:cNvPr id="3" name="Content Placeholder 2"/>
          <p:cNvSpPr>
            <a:spLocks noGrp="1"/>
          </p:cNvSpPr>
          <p:nvPr>
            <p:ph idx="1"/>
          </p:nvPr>
        </p:nvSpPr>
        <p:spPr/>
        <p:txBody>
          <a:bodyPr/>
          <a:lstStyle/>
          <a:p>
            <a:endParaRPr lang="en-GB" dirty="0"/>
          </a:p>
          <a:p>
            <a:r>
              <a:rPr lang="en-GB" sz="3600" dirty="0">
                <a:latin typeface="Garamond" panose="02020404030301010803" pitchFamily="18" charset="0"/>
              </a:rPr>
              <a:t>IBA Rules on Taking Evidence in International Arbitration 2020</a:t>
            </a:r>
          </a:p>
          <a:p>
            <a:endParaRPr lang="en-GB" sz="3600" dirty="0">
              <a:latin typeface="Garamond" panose="02020404030301010803" pitchFamily="18" charset="0"/>
            </a:endParaRPr>
          </a:p>
          <a:p>
            <a:r>
              <a:rPr lang="en-GB" sz="3600" dirty="0">
                <a:latin typeface="Garamond" panose="02020404030301010803" pitchFamily="18" charset="0"/>
              </a:rPr>
              <a:t>IBA Guidelines on Party Representation 2024</a:t>
            </a:r>
          </a:p>
          <a:p>
            <a:pPr marL="0" indent="0">
              <a:buNone/>
            </a:pPr>
            <a:endParaRPr lang="en-GB" sz="3600" dirty="0">
              <a:latin typeface="Garamond" panose="02020404030301010803" pitchFamily="18" charset="0"/>
            </a:endParaRPr>
          </a:p>
          <a:p>
            <a:r>
              <a:rPr lang="en-GB" sz="3600" dirty="0">
                <a:latin typeface="Garamond" panose="02020404030301010803" pitchFamily="18" charset="0"/>
              </a:rPr>
              <a:t>IBA Guidelines on Conflicts of Interest 2024</a:t>
            </a:r>
          </a:p>
          <a:p>
            <a:endParaRPr lang="en-GB" dirty="0"/>
          </a:p>
        </p:txBody>
      </p:sp>
    </p:spTree>
    <p:extLst>
      <p:ext uri="{BB962C8B-B14F-4D97-AF65-F5344CB8AC3E}">
        <p14:creationId xmlns:p14="http://schemas.microsoft.com/office/powerpoint/2010/main" val="323686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D1ECC-B795-F6F4-295B-C80934129205}"/>
              </a:ext>
            </a:extLst>
          </p:cNvPr>
          <p:cNvSpPr>
            <a:spLocks noGrp="1"/>
          </p:cNvSpPr>
          <p:nvPr>
            <p:ph type="title"/>
          </p:nvPr>
        </p:nvSpPr>
        <p:spPr/>
        <p:txBody>
          <a:bodyPr/>
          <a:lstStyle/>
          <a:p>
            <a:pPr algn="ctr"/>
            <a:r>
              <a:rPr lang="en-GB" b="1" dirty="0">
                <a:latin typeface="Garamond" panose="02020404030301010803" pitchFamily="18" charset="0"/>
              </a:rPr>
              <a:t>REDFERN SCHEDULE</a:t>
            </a:r>
          </a:p>
        </p:txBody>
      </p:sp>
      <p:sp>
        <p:nvSpPr>
          <p:cNvPr id="3" name="Content Placeholder 2">
            <a:extLst>
              <a:ext uri="{FF2B5EF4-FFF2-40B4-BE49-F238E27FC236}">
                <a16:creationId xmlns:a16="http://schemas.microsoft.com/office/drawing/2014/main" id="{A5BA02A6-A00E-C85A-00C8-8574632E5381}"/>
              </a:ext>
            </a:extLst>
          </p:cNvPr>
          <p:cNvSpPr>
            <a:spLocks noGrp="1"/>
          </p:cNvSpPr>
          <p:nvPr>
            <p:ph idx="1"/>
          </p:nvPr>
        </p:nvSpPr>
        <p:spPr/>
        <p:txBody>
          <a:bodyPr>
            <a:normAutofit lnSpcReduction="10000"/>
          </a:bodyPr>
          <a:lstStyle/>
          <a:p>
            <a:pPr algn="l"/>
            <a:endParaRPr lang="en-GB" sz="1800" b="0" i="0" u="none" strike="noStrike" baseline="0" dirty="0">
              <a:solidFill>
                <a:srgbClr val="000000"/>
              </a:solidFill>
              <a:latin typeface="Garamond" panose="02020404030301010803" pitchFamily="18" charset="0"/>
            </a:endParaRPr>
          </a:p>
          <a:p>
            <a:r>
              <a:rPr lang="en-US" sz="2000" dirty="0">
                <a:solidFill>
                  <a:srgbClr val="000000"/>
                </a:solidFill>
                <a:latin typeface="Garamond" panose="02020404030301010803" pitchFamily="18" charset="0"/>
              </a:rPr>
              <a:t>Party F</a:t>
            </a:r>
            <a:r>
              <a:rPr lang="en-US" sz="2000" b="0" i="0" u="none" strike="noStrike" baseline="0" dirty="0">
                <a:solidFill>
                  <a:srgbClr val="000000"/>
                </a:solidFill>
                <a:latin typeface="Garamond" panose="02020404030301010803" pitchFamily="18" charset="0"/>
              </a:rPr>
              <a:t>our (4) column Redfern Schedule (entitled “Claimant’s Disclosure Request” or “Respondent’s Disclosure Request”, as the case maybe). </a:t>
            </a:r>
          </a:p>
          <a:p>
            <a:pPr marL="0" indent="0">
              <a:buNone/>
            </a:pPr>
            <a:endParaRPr lang="en-US" sz="2000" b="0" i="0" u="none" strike="noStrike" baseline="0" dirty="0">
              <a:solidFill>
                <a:srgbClr val="000000"/>
              </a:solidFill>
              <a:latin typeface="Garamond" panose="02020404030301010803" pitchFamily="18" charset="0"/>
            </a:endParaRPr>
          </a:p>
          <a:p>
            <a:r>
              <a:rPr lang="en-US" sz="2000" b="0" i="0" u="none" strike="noStrike" baseline="0" dirty="0">
                <a:solidFill>
                  <a:srgbClr val="000000"/>
                </a:solidFill>
                <a:latin typeface="Garamond" panose="02020404030301010803" pitchFamily="18" charset="0"/>
              </a:rPr>
              <a:t>The requesting Party will identify the document requested in the first column and particularise the relevance and materiality to outcome of the case of the document(s)requested in the second column, </a:t>
            </a:r>
          </a:p>
          <a:p>
            <a:pPr algn="l"/>
            <a:endParaRPr lang="en-GB" sz="2000" b="0" i="0" u="none" strike="noStrike" baseline="0" dirty="0">
              <a:solidFill>
                <a:srgbClr val="000000"/>
              </a:solidFill>
              <a:latin typeface="Garamond" panose="02020404030301010803" pitchFamily="18" charset="0"/>
            </a:endParaRPr>
          </a:p>
          <a:p>
            <a:r>
              <a:rPr lang="en-US" sz="2000" b="0" i="0" u="none" strike="noStrike" baseline="0" dirty="0">
                <a:solidFill>
                  <a:srgbClr val="000000"/>
                </a:solidFill>
                <a:latin typeface="Garamond" panose="02020404030301010803" pitchFamily="18" charset="0"/>
              </a:rPr>
              <a:t>The objecting Party is to indicate in the third column of the requesting Party’s Redfern Schedule the reasons for its objection, to be served on the requesting Party </a:t>
            </a:r>
          </a:p>
          <a:p>
            <a:pPr marL="0" indent="0" algn="l">
              <a:buNone/>
            </a:pPr>
            <a:endParaRPr lang="en-GB" sz="2000" b="0" i="0" u="none" strike="noStrike" baseline="0" dirty="0">
              <a:solidFill>
                <a:srgbClr val="000000"/>
              </a:solidFill>
              <a:latin typeface="Garamond" panose="02020404030301010803" pitchFamily="18" charset="0"/>
            </a:endParaRPr>
          </a:p>
          <a:p>
            <a:r>
              <a:rPr lang="en-US" sz="2000" b="0" i="0" u="none" strike="noStrike" baseline="0" dirty="0">
                <a:solidFill>
                  <a:srgbClr val="000000"/>
                </a:solidFill>
                <a:latin typeface="Garamond" panose="02020404030301010803" pitchFamily="18" charset="0"/>
              </a:rPr>
              <a:t>The requesting Party to indicate in the fourth column of the requesting Party's Redfern Schedule its response/ reply to the reasons for the objection, to be serve on the objecting party and copied to the Tribunal in Word format and PDF format </a:t>
            </a:r>
          </a:p>
          <a:p>
            <a:endParaRPr lang="en-GB" dirty="0"/>
          </a:p>
        </p:txBody>
      </p:sp>
    </p:spTree>
    <p:extLst>
      <p:ext uri="{BB962C8B-B14F-4D97-AF65-F5344CB8AC3E}">
        <p14:creationId xmlns:p14="http://schemas.microsoft.com/office/powerpoint/2010/main" val="16807148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75ACB-DB54-E047-C39B-E966F1237A2F}"/>
              </a:ext>
            </a:extLst>
          </p:cNvPr>
          <p:cNvSpPr>
            <a:spLocks noGrp="1"/>
          </p:cNvSpPr>
          <p:nvPr>
            <p:ph type="title"/>
          </p:nvPr>
        </p:nvSpPr>
        <p:spPr>
          <a:xfrm>
            <a:off x="838200" y="365125"/>
            <a:ext cx="10515600" cy="1639945"/>
          </a:xfrm>
        </p:spPr>
        <p:txBody>
          <a:bodyPr>
            <a:normAutofit fontScale="90000"/>
          </a:bodyPr>
          <a:lstStyle/>
          <a:p>
            <a:pPr algn="ctr"/>
            <a:r>
              <a:rPr lang="en-GB" b="1" dirty="0">
                <a:latin typeface="Garamond" panose="02020404030301010803" pitchFamily="18" charset="0"/>
              </a:rPr>
              <a:t>IBA RULES ON TAKING EVIDENCE IN INTERNATIONAL ARBITRATION ARTICLE 3</a:t>
            </a:r>
          </a:p>
        </p:txBody>
      </p:sp>
      <p:sp>
        <p:nvSpPr>
          <p:cNvPr id="3" name="Content Placeholder 2">
            <a:extLst>
              <a:ext uri="{FF2B5EF4-FFF2-40B4-BE49-F238E27FC236}">
                <a16:creationId xmlns:a16="http://schemas.microsoft.com/office/drawing/2014/main" id="{25C19240-7DE0-65F2-D88C-F53ACAC9F3B2}"/>
              </a:ext>
            </a:extLst>
          </p:cNvPr>
          <p:cNvSpPr>
            <a:spLocks noGrp="1"/>
          </p:cNvSpPr>
          <p:nvPr>
            <p:ph idx="1"/>
          </p:nvPr>
        </p:nvSpPr>
        <p:spPr>
          <a:xfrm>
            <a:off x="838200" y="2335575"/>
            <a:ext cx="10515600" cy="3841387"/>
          </a:xfrm>
        </p:spPr>
        <p:txBody>
          <a:bodyPr>
            <a:normAutofit/>
          </a:bodyPr>
          <a:lstStyle/>
          <a:p>
            <a:r>
              <a:rPr lang="en-GB" sz="4800" dirty="0">
                <a:latin typeface="Garamond" panose="02020404030301010803" pitchFamily="18" charset="0"/>
              </a:rPr>
              <a:t>Article 3(a)(i) or (ii)</a:t>
            </a:r>
          </a:p>
          <a:p>
            <a:r>
              <a:rPr lang="en-GB" sz="4800" dirty="0">
                <a:latin typeface="Garamond" panose="02020404030301010803" pitchFamily="18" charset="0"/>
              </a:rPr>
              <a:t>Article 3(b)</a:t>
            </a:r>
          </a:p>
          <a:p>
            <a:r>
              <a:rPr lang="en-GB" sz="4800" dirty="0">
                <a:latin typeface="Garamond" panose="02020404030301010803" pitchFamily="18" charset="0"/>
              </a:rPr>
              <a:t>Article 3(c)(i) and (ii) - Declarations</a:t>
            </a:r>
          </a:p>
        </p:txBody>
      </p:sp>
    </p:spTree>
    <p:extLst>
      <p:ext uri="{BB962C8B-B14F-4D97-AF65-F5344CB8AC3E}">
        <p14:creationId xmlns:p14="http://schemas.microsoft.com/office/powerpoint/2010/main" val="186552615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437BD-0C25-5CBC-1F90-99DDAE9505A8}"/>
              </a:ext>
            </a:extLst>
          </p:cNvPr>
          <p:cNvSpPr>
            <a:spLocks noGrp="1"/>
          </p:cNvSpPr>
          <p:nvPr>
            <p:ph type="title"/>
          </p:nvPr>
        </p:nvSpPr>
        <p:spPr/>
        <p:txBody>
          <a:bodyPr/>
          <a:lstStyle/>
          <a:p>
            <a:pPr algn="ctr"/>
            <a:r>
              <a:rPr lang="en-GB" b="1" dirty="0">
                <a:latin typeface="Garamond" panose="02020404030301010803" pitchFamily="18" charset="0"/>
              </a:rPr>
              <a:t>FOUR COLUMN REDFERN SCHEDULE</a:t>
            </a:r>
          </a:p>
        </p:txBody>
      </p:sp>
      <p:graphicFrame>
        <p:nvGraphicFramePr>
          <p:cNvPr id="5" name="Content Placeholder 4">
            <a:extLst>
              <a:ext uri="{FF2B5EF4-FFF2-40B4-BE49-F238E27FC236}">
                <a16:creationId xmlns:a16="http://schemas.microsoft.com/office/drawing/2014/main" id="{2D885C29-19AD-4272-6CE5-8513395FE7D2}"/>
              </a:ext>
            </a:extLst>
          </p:cNvPr>
          <p:cNvGraphicFramePr>
            <a:graphicFrameLocks noGrp="1"/>
          </p:cNvGraphicFramePr>
          <p:nvPr>
            <p:ph idx="1"/>
            <p:extLst>
              <p:ext uri="{D42A27DB-BD31-4B8C-83A1-F6EECF244321}">
                <p14:modId xmlns:p14="http://schemas.microsoft.com/office/powerpoint/2010/main" val="4155626090"/>
              </p:ext>
            </p:extLst>
          </p:nvPr>
        </p:nvGraphicFramePr>
        <p:xfrm>
          <a:off x="220337" y="2129590"/>
          <a:ext cx="11446526" cy="3093415"/>
        </p:xfrm>
        <a:graphic>
          <a:graphicData uri="http://schemas.openxmlformats.org/drawingml/2006/table">
            <a:tbl>
              <a:tblPr firstRow="1" firstCol="1" bandRow="1">
                <a:tableStyleId>{F5AB1C69-6EDB-4FF4-983F-18BD219EF322}</a:tableStyleId>
              </a:tblPr>
              <a:tblGrid>
                <a:gridCol w="585334">
                  <a:extLst>
                    <a:ext uri="{9D8B030D-6E8A-4147-A177-3AD203B41FA5}">
                      <a16:colId xmlns:a16="http://schemas.microsoft.com/office/drawing/2014/main" val="1576836524"/>
                    </a:ext>
                  </a:extLst>
                </a:gridCol>
                <a:gridCol w="2276298">
                  <a:extLst>
                    <a:ext uri="{9D8B030D-6E8A-4147-A177-3AD203B41FA5}">
                      <a16:colId xmlns:a16="http://schemas.microsoft.com/office/drawing/2014/main" val="788081689"/>
                    </a:ext>
                  </a:extLst>
                </a:gridCol>
                <a:gridCol w="2536447">
                  <a:extLst>
                    <a:ext uri="{9D8B030D-6E8A-4147-A177-3AD203B41FA5}">
                      <a16:colId xmlns:a16="http://schemas.microsoft.com/office/drawing/2014/main" val="3869422792"/>
                    </a:ext>
                  </a:extLst>
                </a:gridCol>
                <a:gridCol w="2010368">
                  <a:extLst>
                    <a:ext uri="{9D8B030D-6E8A-4147-A177-3AD203B41FA5}">
                      <a16:colId xmlns:a16="http://schemas.microsoft.com/office/drawing/2014/main" val="3147068241"/>
                    </a:ext>
                  </a:extLst>
                </a:gridCol>
                <a:gridCol w="1956893">
                  <a:extLst>
                    <a:ext uri="{9D8B030D-6E8A-4147-A177-3AD203B41FA5}">
                      <a16:colId xmlns:a16="http://schemas.microsoft.com/office/drawing/2014/main" val="834712436"/>
                    </a:ext>
                  </a:extLst>
                </a:gridCol>
                <a:gridCol w="2081186">
                  <a:extLst>
                    <a:ext uri="{9D8B030D-6E8A-4147-A177-3AD203B41FA5}">
                      <a16:colId xmlns:a16="http://schemas.microsoft.com/office/drawing/2014/main" val="3950435031"/>
                    </a:ext>
                  </a:extLst>
                </a:gridCol>
              </a:tblGrid>
              <a:tr h="383634">
                <a:tc>
                  <a:txBody>
                    <a:bodyPr/>
                    <a:lstStyle/>
                    <a:p>
                      <a:pPr algn="just">
                        <a:lnSpc>
                          <a:spcPct val="150000"/>
                        </a:lnSpc>
                        <a:spcBef>
                          <a:spcPts val="600"/>
                        </a:spcBef>
                        <a:spcAft>
                          <a:spcPts val="600"/>
                        </a:spcAft>
                      </a:pPr>
                      <a:endParaRPr lang="en-GB" sz="24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spcBef>
                          <a:spcPts val="600"/>
                        </a:spcBef>
                        <a:spcAft>
                          <a:spcPts val="600"/>
                        </a:spcAft>
                      </a:pPr>
                      <a:r>
                        <a:rPr lang="en-GB" sz="2400" dirty="0">
                          <a:effectLst/>
                          <a:latin typeface="Garamond" panose="02020404030301010803" pitchFamily="18" charset="0"/>
                          <a:ea typeface="Times New Roman" panose="02020603050405020304" pitchFamily="18" charset="0"/>
                          <a:cs typeface="Times New Roman" panose="02020603050405020304" pitchFamily="18" charset="0"/>
                        </a:rPr>
                        <a:t>A 3(a)(i)&amp;(ii)</a:t>
                      </a:r>
                    </a:p>
                  </a:txBody>
                  <a:tcPr marL="68580" marR="68580" marT="0" marB="0"/>
                </a:tc>
                <a:tc>
                  <a:txBody>
                    <a:bodyPr/>
                    <a:lstStyle/>
                    <a:p>
                      <a:pPr algn="just">
                        <a:lnSpc>
                          <a:spcPct val="150000"/>
                        </a:lnSpc>
                        <a:spcBef>
                          <a:spcPts val="600"/>
                        </a:spcBef>
                        <a:spcAft>
                          <a:spcPts val="600"/>
                        </a:spcAft>
                      </a:pPr>
                      <a:r>
                        <a:rPr lang="en-GB" sz="2400" dirty="0">
                          <a:effectLst/>
                          <a:latin typeface="Garamond" panose="02020404030301010803" pitchFamily="18" charset="0"/>
                          <a:ea typeface="Times New Roman" panose="02020603050405020304" pitchFamily="18" charset="0"/>
                          <a:cs typeface="Times New Roman" panose="02020603050405020304" pitchFamily="18" charset="0"/>
                        </a:rPr>
                        <a:t>A3(b)</a:t>
                      </a:r>
                    </a:p>
                  </a:txBody>
                  <a:tcPr marL="68580" marR="68580" marT="0" marB="0"/>
                </a:tc>
                <a:tc>
                  <a:txBody>
                    <a:bodyPr/>
                    <a:lstStyle/>
                    <a:p>
                      <a:pPr algn="just">
                        <a:lnSpc>
                          <a:spcPct val="150000"/>
                        </a:lnSpc>
                        <a:spcBef>
                          <a:spcPts val="600"/>
                        </a:spcBef>
                        <a:spcAft>
                          <a:spcPts val="600"/>
                        </a:spcAft>
                      </a:pP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spcBef>
                          <a:spcPts val="600"/>
                        </a:spcBef>
                        <a:spcAft>
                          <a:spcPts val="600"/>
                        </a:spcAft>
                      </a:pP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spcBef>
                          <a:spcPts val="600"/>
                        </a:spcBef>
                        <a:spcAft>
                          <a:spcPts val="600"/>
                        </a:spcAft>
                      </a:pP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64827236"/>
                  </a:ext>
                </a:extLst>
              </a:tr>
              <a:tr h="1133360">
                <a:tc>
                  <a:txBody>
                    <a:bodyPr/>
                    <a:lstStyle/>
                    <a:p>
                      <a:pPr algn="just">
                        <a:lnSpc>
                          <a:spcPct val="150000"/>
                        </a:lnSpc>
                        <a:spcBef>
                          <a:spcPts val="600"/>
                        </a:spcBef>
                        <a:spcAft>
                          <a:spcPts val="600"/>
                        </a:spcAft>
                      </a:pPr>
                      <a:r>
                        <a:rPr lang="en-US" sz="2400" dirty="0">
                          <a:effectLst/>
                          <a:latin typeface="Garamond" panose="02020404030301010803" pitchFamily="18" charset="0"/>
                        </a:rPr>
                        <a:t>No</a:t>
                      </a:r>
                      <a:r>
                        <a:rPr lang="en-US" sz="2400" dirty="0">
                          <a:effectLst/>
                        </a:rPr>
                        <a:t>.</a:t>
                      </a:r>
                      <a:endParaRPr lang="en-GB" sz="24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0000"/>
                        </a:lnSpc>
                        <a:spcBef>
                          <a:spcPts val="0"/>
                        </a:spcBef>
                        <a:spcAft>
                          <a:spcPts val="0"/>
                        </a:spcAft>
                      </a:pPr>
                      <a:r>
                        <a:rPr lang="en-US" sz="2400" dirty="0">
                          <a:effectLst/>
                          <a:latin typeface="Garamond" panose="02020404030301010803" pitchFamily="18" charset="0"/>
                        </a:rPr>
                        <a:t>Documents or Category of Documents Requested</a:t>
                      </a: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0000"/>
                        </a:lnSpc>
                        <a:spcBef>
                          <a:spcPts val="0"/>
                        </a:spcBef>
                        <a:spcAft>
                          <a:spcPts val="0"/>
                        </a:spcAft>
                      </a:pPr>
                      <a:r>
                        <a:rPr lang="en-US" sz="2400" dirty="0">
                          <a:effectLst/>
                          <a:latin typeface="Garamond" panose="02020404030301010803" pitchFamily="18" charset="0"/>
                        </a:rPr>
                        <a:t>Reason for Request</a:t>
                      </a:r>
                      <a:endParaRPr lang="en-GB" sz="2400" dirty="0">
                        <a:effectLst/>
                        <a:latin typeface="Garamond" panose="02020404030301010803" pitchFamily="18" charset="0"/>
                      </a:endParaRPr>
                    </a:p>
                    <a:p>
                      <a:pPr algn="l">
                        <a:lnSpc>
                          <a:spcPct val="100000"/>
                        </a:lnSpc>
                        <a:spcBef>
                          <a:spcPts val="0"/>
                        </a:spcBef>
                        <a:spcAft>
                          <a:spcPts val="0"/>
                        </a:spcAft>
                      </a:pPr>
                      <a:r>
                        <a:rPr lang="en-US" sz="2400" dirty="0">
                          <a:effectLst/>
                          <a:latin typeface="Garamond" panose="02020404030301010803" pitchFamily="18" charset="0"/>
                        </a:rPr>
                        <a:t>(relevance and materiality)</a:t>
                      </a: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0000"/>
                        </a:lnSpc>
                        <a:spcBef>
                          <a:spcPts val="0"/>
                        </a:spcBef>
                        <a:spcAft>
                          <a:spcPts val="0"/>
                        </a:spcAft>
                      </a:pPr>
                      <a:r>
                        <a:rPr lang="fr-FR" sz="2400" dirty="0">
                          <a:effectLst/>
                          <a:latin typeface="Garamond" panose="02020404030301010803" pitchFamily="18" charset="0"/>
                        </a:rPr>
                        <a:t>Responses/</a:t>
                      </a:r>
                    </a:p>
                    <a:p>
                      <a:pPr algn="l">
                        <a:lnSpc>
                          <a:spcPct val="100000"/>
                        </a:lnSpc>
                        <a:spcBef>
                          <a:spcPts val="0"/>
                        </a:spcBef>
                        <a:spcAft>
                          <a:spcPts val="0"/>
                        </a:spcAft>
                      </a:pPr>
                      <a:r>
                        <a:rPr lang="fr-FR" sz="2400" dirty="0">
                          <a:effectLst/>
                          <a:latin typeface="Garamond" panose="02020404030301010803" pitchFamily="18" charset="0"/>
                        </a:rPr>
                        <a:t>Objections to Document Request</a:t>
                      </a: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0000"/>
                        </a:lnSpc>
                        <a:spcBef>
                          <a:spcPts val="0"/>
                        </a:spcBef>
                        <a:spcAft>
                          <a:spcPts val="0"/>
                        </a:spcAft>
                      </a:pPr>
                      <a:r>
                        <a:rPr lang="en-US" sz="2400" dirty="0">
                          <a:effectLst/>
                          <a:latin typeface="Garamond" panose="02020404030301010803" pitchFamily="18" charset="0"/>
                        </a:rPr>
                        <a:t>Reply to Objections to Document Request</a:t>
                      </a: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0000"/>
                        </a:lnSpc>
                        <a:spcBef>
                          <a:spcPts val="0"/>
                        </a:spcBef>
                        <a:spcAft>
                          <a:spcPts val="0"/>
                        </a:spcAft>
                      </a:pPr>
                      <a:r>
                        <a:rPr lang="en-US" sz="2400" dirty="0">
                          <a:effectLst/>
                          <a:latin typeface="Garamond" panose="02020404030301010803" pitchFamily="18" charset="0"/>
                        </a:rPr>
                        <a:t>Tribunal’s Decision</a:t>
                      </a: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79711158"/>
                  </a:ext>
                </a:extLst>
              </a:tr>
              <a:tr h="1133360">
                <a:tc>
                  <a:txBody>
                    <a:bodyPr/>
                    <a:lstStyle/>
                    <a:p>
                      <a:pPr algn="just">
                        <a:lnSpc>
                          <a:spcPct val="150000"/>
                        </a:lnSpc>
                        <a:spcBef>
                          <a:spcPts val="600"/>
                        </a:spcBef>
                        <a:spcAft>
                          <a:spcPts val="600"/>
                        </a:spcAft>
                      </a:pPr>
                      <a:r>
                        <a:rPr lang="en-GB" sz="2400" dirty="0">
                          <a:effectLst/>
                          <a:latin typeface="Garamond" panose="02020404030301010803" pitchFamily="18" charset="0"/>
                          <a:ea typeface="Times New Roman" panose="02020603050405020304" pitchFamily="18" charset="0"/>
                          <a:cs typeface="Times New Roman" panose="02020603050405020304" pitchFamily="18" charset="0"/>
                        </a:rPr>
                        <a:t>1.</a:t>
                      </a:r>
                    </a:p>
                  </a:txBody>
                  <a:tcPr marL="68580" marR="68580" marT="0" marB="0"/>
                </a:tc>
                <a:tc>
                  <a:txBody>
                    <a:bodyPr/>
                    <a:lstStyle/>
                    <a:p>
                      <a:pPr algn="just">
                        <a:lnSpc>
                          <a:spcPct val="100000"/>
                        </a:lnSpc>
                        <a:spcBef>
                          <a:spcPts val="0"/>
                        </a:spcBef>
                        <a:spcAft>
                          <a:spcPts val="0"/>
                        </a:spcAft>
                      </a:pP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Bef>
                          <a:spcPts val="0"/>
                        </a:spcBef>
                        <a:spcAft>
                          <a:spcPts val="0"/>
                        </a:spcAft>
                      </a:pP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Bef>
                          <a:spcPts val="0"/>
                        </a:spcBef>
                        <a:spcAft>
                          <a:spcPts val="0"/>
                        </a:spcAft>
                      </a:pP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Bef>
                          <a:spcPts val="0"/>
                        </a:spcBef>
                        <a:spcAft>
                          <a:spcPts val="0"/>
                        </a:spcAft>
                      </a:pP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Bef>
                          <a:spcPts val="0"/>
                        </a:spcBef>
                        <a:spcAft>
                          <a:spcPts val="0"/>
                        </a:spcAft>
                      </a:pPr>
                      <a:endParaRPr lang="en-GB" sz="2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22502261"/>
                  </a:ext>
                </a:extLst>
              </a:tr>
            </a:tbl>
          </a:graphicData>
        </a:graphic>
      </p:graphicFrame>
    </p:spTree>
    <p:extLst>
      <p:ext uri="{BB962C8B-B14F-4D97-AF65-F5344CB8AC3E}">
        <p14:creationId xmlns:p14="http://schemas.microsoft.com/office/powerpoint/2010/main" val="11631103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2286000" y="2587654"/>
            <a:ext cx="7996512" cy="2585323"/>
          </a:xfrm>
          <a:prstGeom prst="rect">
            <a:avLst/>
          </a:prstGeom>
          <a:noFill/>
        </p:spPr>
        <p:txBody>
          <a:bodyPr wrap="square" rtlCol="0">
            <a:spAutoFit/>
          </a:bodyPr>
          <a:lstStyle/>
          <a:p>
            <a:pPr algn="ctr"/>
            <a:r>
              <a:rPr lang="en-US" sz="5400" b="1" dirty="0">
                <a:solidFill>
                  <a:srgbClr val="7D1213"/>
                </a:solidFill>
                <a:latin typeface="Garamond" panose="02020404030301010803" pitchFamily="18" charset="0"/>
                <a:ea typeface="Poppins" charset="0"/>
                <a:cs typeface="Poppins" charset="0"/>
              </a:rPr>
              <a:t>DRAMATIS PERSONAE CHRONOLOGY &amp; ISSUES</a:t>
            </a:r>
            <a:endParaRPr lang="en-US" sz="5400" b="1" dirty="0">
              <a:solidFill>
                <a:srgbClr val="3C3C3B"/>
              </a:solidFill>
              <a:latin typeface="Garamond" panose="02020404030301010803" pitchFamily="18" charset="0"/>
              <a:ea typeface="Poppins" charset="0"/>
              <a:cs typeface="Poppins" charset="0"/>
            </a:endParaRPr>
          </a:p>
        </p:txBody>
      </p:sp>
    </p:spTree>
    <p:extLst>
      <p:ext uri="{BB962C8B-B14F-4D97-AF65-F5344CB8AC3E}">
        <p14:creationId xmlns:p14="http://schemas.microsoft.com/office/powerpoint/2010/main" val="17742415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9E27-1C41-C19F-4DEF-B6010274EA49}"/>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1FAF71CB-EFF5-4896-1539-B097CFA694B3}"/>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40676194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396F8-A6DC-2314-93EF-02DB110BE174}"/>
              </a:ext>
            </a:extLst>
          </p:cNvPr>
          <p:cNvSpPr>
            <a:spLocks noGrp="1"/>
          </p:cNvSpPr>
          <p:nvPr>
            <p:ph type="title"/>
          </p:nvPr>
        </p:nvSpPr>
        <p:spPr/>
        <p:txBody>
          <a:bodyPr/>
          <a:lstStyle/>
          <a:p>
            <a:pPr algn="ctr"/>
            <a:r>
              <a:rPr lang="en-GB" b="1" dirty="0">
                <a:latin typeface="Garamond" panose="02020404030301010803" pitchFamily="18" charset="0"/>
              </a:rPr>
              <a:t>“MASTER SHEET”</a:t>
            </a:r>
          </a:p>
        </p:txBody>
      </p:sp>
      <p:sp>
        <p:nvSpPr>
          <p:cNvPr id="3" name="Content Placeholder 2">
            <a:extLst>
              <a:ext uri="{FF2B5EF4-FFF2-40B4-BE49-F238E27FC236}">
                <a16:creationId xmlns:a16="http://schemas.microsoft.com/office/drawing/2014/main" id="{094DC8FF-D60D-5BCB-C546-A9A3393C2CA9}"/>
              </a:ext>
            </a:extLst>
          </p:cNvPr>
          <p:cNvSpPr>
            <a:spLocks noGrp="1"/>
          </p:cNvSpPr>
          <p:nvPr>
            <p:ph idx="1"/>
          </p:nvPr>
        </p:nvSpPr>
        <p:spPr/>
        <p:txBody>
          <a:bodyPr>
            <a:normAutofit/>
          </a:bodyPr>
          <a:lstStyle/>
          <a:p>
            <a:r>
              <a:rPr lang="en-GB" sz="3600" dirty="0">
                <a:latin typeface="Garamond" panose="02020404030301010803" pitchFamily="18" charset="0"/>
              </a:rPr>
              <a:t>Dramatis Personae</a:t>
            </a:r>
          </a:p>
          <a:p>
            <a:r>
              <a:rPr lang="en-GB" sz="3600" dirty="0">
                <a:latin typeface="Garamond" panose="02020404030301010803" pitchFamily="18" charset="0"/>
              </a:rPr>
              <a:t>Sequence of Events</a:t>
            </a:r>
          </a:p>
          <a:p>
            <a:r>
              <a:rPr lang="en-GB" sz="3600" dirty="0">
                <a:latin typeface="Garamond" panose="02020404030301010803" pitchFamily="18" charset="0"/>
              </a:rPr>
              <a:t>Identifying the issues</a:t>
            </a:r>
          </a:p>
          <a:p>
            <a:r>
              <a:rPr lang="en-GB" sz="3600" dirty="0">
                <a:latin typeface="Garamond" panose="02020404030301010803" pitchFamily="18" charset="0"/>
              </a:rPr>
              <a:t>Case Management</a:t>
            </a:r>
          </a:p>
          <a:p>
            <a:r>
              <a:rPr lang="en-GB" sz="3600" dirty="0">
                <a:latin typeface="Garamond" panose="02020404030301010803" pitchFamily="18" charset="0"/>
              </a:rPr>
              <a:t>Procedural History</a:t>
            </a:r>
          </a:p>
          <a:p>
            <a:r>
              <a:rPr lang="en-GB" sz="3600" dirty="0">
                <a:latin typeface="Garamond" panose="02020404030301010803" pitchFamily="18" charset="0"/>
              </a:rPr>
              <a:t>Billing Management</a:t>
            </a:r>
          </a:p>
          <a:p>
            <a:r>
              <a:rPr lang="en-GB" sz="3600" dirty="0">
                <a:latin typeface="Garamond" panose="02020404030301010803" pitchFamily="18" charset="0"/>
              </a:rPr>
              <a:t>Award Writing</a:t>
            </a:r>
          </a:p>
          <a:p>
            <a:endParaRPr lang="en-GB" dirty="0"/>
          </a:p>
        </p:txBody>
      </p:sp>
    </p:spTree>
    <p:extLst>
      <p:ext uri="{BB962C8B-B14F-4D97-AF65-F5344CB8AC3E}">
        <p14:creationId xmlns:p14="http://schemas.microsoft.com/office/powerpoint/2010/main" val="24754024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7CA82F-2A18-8957-D97F-A678A1941DAA}"/>
              </a:ext>
            </a:extLst>
          </p:cNvPr>
          <p:cNvSpPr>
            <a:spLocks noGrp="1"/>
          </p:cNvSpPr>
          <p:nvPr>
            <p:ph type="title"/>
          </p:nvPr>
        </p:nvSpPr>
        <p:spPr>
          <a:xfrm>
            <a:off x="1008184" y="174032"/>
            <a:ext cx="10175631" cy="1111843"/>
          </a:xfrm>
        </p:spPr>
        <p:txBody>
          <a:bodyPr vert="horz" lIns="91440" tIns="45720" rIns="91440" bIns="45720" rtlCol="0" anchor="ctr">
            <a:normAutofit/>
          </a:bodyPr>
          <a:lstStyle/>
          <a:p>
            <a:pPr algn="ctr"/>
            <a:r>
              <a:rPr lang="en-US" sz="4000" b="1" kern="1200" dirty="0">
                <a:solidFill>
                  <a:schemeClr val="tx1"/>
                </a:solidFill>
                <a:latin typeface="Garamond" panose="02020404030301010803" pitchFamily="18" charset="0"/>
              </a:rPr>
              <a:t>DRAMATIS </a:t>
            </a:r>
            <a:r>
              <a:rPr lang="en-US" sz="4000" b="1" dirty="0">
                <a:latin typeface="Garamond" panose="02020404030301010803" pitchFamily="18" charset="0"/>
              </a:rPr>
              <a:t>PERSONAE</a:t>
            </a:r>
            <a:endParaRPr lang="en-US" sz="4000" b="1" kern="1200" dirty="0">
              <a:solidFill>
                <a:schemeClr val="tx1"/>
              </a:solidFill>
              <a:latin typeface="Garamond" panose="02020404030301010803" pitchFamily="18" charset="0"/>
            </a:endParaRPr>
          </a:p>
        </p:txBody>
      </p:sp>
      <p:graphicFrame>
        <p:nvGraphicFramePr>
          <p:cNvPr id="7" name="Content Placeholder 6">
            <a:extLst>
              <a:ext uri="{FF2B5EF4-FFF2-40B4-BE49-F238E27FC236}">
                <a16:creationId xmlns:a16="http://schemas.microsoft.com/office/drawing/2014/main" id="{46B664F1-C83D-FB76-C074-E00AC721E1E0}"/>
              </a:ext>
            </a:extLst>
          </p:cNvPr>
          <p:cNvGraphicFramePr>
            <a:graphicFrameLocks noGrp="1"/>
          </p:cNvGraphicFramePr>
          <p:nvPr>
            <p:ph idx="1"/>
            <p:extLst>
              <p:ext uri="{D42A27DB-BD31-4B8C-83A1-F6EECF244321}">
                <p14:modId xmlns:p14="http://schemas.microsoft.com/office/powerpoint/2010/main" val="4081461106"/>
              </p:ext>
            </p:extLst>
          </p:nvPr>
        </p:nvGraphicFramePr>
        <p:xfrm>
          <a:off x="1555865" y="2405149"/>
          <a:ext cx="9074173" cy="3899401"/>
        </p:xfrm>
        <a:graphic>
          <a:graphicData uri="http://schemas.openxmlformats.org/drawingml/2006/table">
            <a:tbl>
              <a:tblPr firstRow="1" firstCol="1" bandRow="1"/>
              <a:tblGrid>
                <a:gridCol w="4201840">
                  <a:extLst>
                    <a:ext uri="{9D8B030D-6E8A-4147-A177-3AD203B41FA5}">
                      <a16:colId xmlns:a16="http://schemas.microsoft.com/office/drawing/2014/main" val="3420376936"/>
                    </a:ext>
                  </a:extLst>
                </a:gridCol>
                <a:gridCol w="4872333">
                  <a:extLst>
                    <a:ext uri="{9D8B030D-6E8A-4147-A177-3AD203B41FA5}">
                      <a16:colId xmlns:a16="http://schemas.microsoft.com/office/drawing/2014/main" val="2742752749"/>
                    </a:ext>
                  </a:extLst>
                </a:gridCol>
              </a:tblGrid>
              <a:tr h="354491">
                <a:tc>
                  <a:txBody>
                    <a:bodyPr/>
                    <a:lstStyle/>
                    <a:p>
                      <a:pPr algn="l" fontAlgn="t">
                        <a:lnSpc>
                          <a:spcPct val="107000"/>
                        </a:lnSpc>
                        <a:spcAft>
                          <a:spcPts val="800"/>
                        </a:spcAft>
                      </a:pPr>
                      <a:r>
                        <a:rPr lang="en-GB" sz="1700" b="0" i="0" u="none" strike="noStrike" kern="100" dirty="0">
                          <a:solidFill>
                            <a:srgbClr val="000000"/>
                          </a:solidFill>
                          <a:effectLst/>
                          <a:latin typeface="Garamond" panose="02020404030301010803" pitchFamily="18" charset="0"/>
                          <a:ea typeface="Aptos" panose="020B0004020202020204" pitchFamily="34" charset="0"/>
                          <a:cs typeface="Times New Roman" panose="02020603050405020304" pitchFamily="18" charset="0"/>
                        </a:rPr>
                        <a:t>Zug Textile Machine Manufacturers SA</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A8FA"/>
                    </a:solid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Claimant/ Manufacturer/Seller</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5058740"/>
                  </a:ext>
                </a:extLst>
              </a:tr>
              <a:tr h="354491">
                <a:tc>
                  <a:txBody>
                    <a:bodyPr/>
                    <a:lstStyle/>
                    <a:p>
                      <a:pPr algn="l" fontAlgn="t">
                        <a:lnSpc>
                          <a:spcPct val="107000"/>
                        </a:lnSpc>
                        <a:spcAft>
                          <a:spcPts val="800"/>
                        </a:spcAft>
                      </a:pPr>
                      <a:r>
                        <a:rPr lang="en-GB" sz="1700" b="0" i="0" u="none" strike="noStrike" kern="100" dirty="0">
                          <a:solidFill>
                            <a:srgbClr val="000000"/>
                          </a:solidFill>
                          <a:effectLst/>
                          <a:latin typeface="Garamond" panose="02020404030301010803" pitchFamily="18" charset="0"/>
                          <a:ea typeface="Aptos" panose="020B0004020202020204" pitchFamily="34" charset="0"/>
                          <a:cs typeface="Times New Roman" panose="02020603050405020304" pitchFamily="18" charset="0"/>
                        </a:rPr>
                        <a:t>A Locher</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A8FA"/>
                    </a:solid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Claimant Managing Director (Zug)</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4765767"/>
                  </a:ext>
                </a:extLst>
              </a:tr>
              <a:tr h="354491">
                <a:tc>
                  <a:txBody>
                    <a:bodyPr/>
                    <a:lstStyle/>
                    <a:p>
                      <a:pPr algn="l" fontAlgn="t">
                        <a:lnSpc>
                          <a:spcPct val="107000"/>
                        </a:lnSpc>
                        <a:spcAft>
                          <a:spcPts val="800"/>
                        </a:spcAft>
                      </a:pPr>
                      <a:r>
                        <a:rPr lang="en-GB" sz="1700" b="0" i="0" u="none" strike="noStrike" kern="100" dirty="0">
                          <a:solidFill>
                            <a:srgbClr val="000000"/>
                          </a:solidFill>
                          <a:effectLst/>
                          <a:latin typeface="Garamond" panose="02020404030301010803" pitchFamily="18" charset="0"/>
                          <a:ea typeface="Aptos" panose="020B0004020202020204" pitchFamily="34" charset="0"/>
                          <a:cs typeface="Times New Roman" panose="02020603050405020304" pitchFamily="18" charset="0"/>
                        </a:rPr>
                        <a:t>Professor Fierstein</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A8FA"/>
                    </a:solid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Claimant’s expert</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88232522"/>
                  </a:ext>
                </a:extLst>
              </a:tr>
              <a:tr h="354491">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Gerhard Winkler (Switzerland)</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Claimant’s counsel</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9160512"/>
                  </a:ext>
                </a:extLst>
              </a:tr>
              <a:tr h="354491">
                <a:tc>
                  <a:txBody>
                    <a:bodyPr/>
                    <a:lstStyle/>
                    <a:p>
                      <a:pPr algn="l" fontAlgn="t">
                        <a:lnSpc>
                          <a:spcPct val="107000"/>
                        </a:lnSpc>
                        <a:spcAft>
                          <a:spcPts val="800"/>
                        </a:spcAft>
                      </a:pPr>
                      <a:r>
                        <a:rPr lang="en-GB" sz="1700" b="0" i="0" u="none" strike="noStrike" kern="100" dirty="0">
                          <a:solidFill>
                            <a:srgbClr val="000000"/>
                          </a:solidFill>
                          <a:effectLst/>
                          <a:latin typeface="Garamond" panose="02020404030301010803" pitchFamily="18" charset="0"/>
                          <a:ea typeface="Aptos" panose="020B0004020202020204" pitchFamily="34" charset="0"/>
                          <a:cs typeface="Times New Roman" panose="02020603050405020304" pitchFamily="18" charset="0"/>
                        </a:rPr>
                        <a:t>The Santiago Weaving Company</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Respondent/ Buyer</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0687714"/>
                  </a:ext>
                </a:extLst>
              </a:tr>
              <a:tr h="354491">
                <a:tc>
                  <a:txBody>
                    <a:bodyPr/>
                    <a:lstStyle/>
                    <a:p>
                      <a:pPr algn="l" fontAlgn="t">
                        <a:lnSpc>
                          <a:spcPct val="107000"/>
                        </a:lnSpc>
                        <a:spcAft>
                          <a:spcPts val="800"/>
                        </a:spcAft>
                      </a:pPr>
                      <a:r>
                        <a:rPr lang="en-GB" sz="1700" b="0" i="0" u="none" strike="noStrike" kern="100" dirty="0">
                          <a:solidFill>
                            <a:srgbClr val="000000"/>
                          </a:solidFill>
                          <a:effectLst/>
                          <a:latin typeface="Garamond" panose="02020404030301010803" pitchFamily="18" charset="0"/>
                          <a:ea typeface="Aptos" panose="020B0004020202020204" pitchFamily="34" charset="0"/>
                          <a:cs typeface="Times New Roman" panose="02020603050405020304" pitchFamily="18" charset="0"/>
                        </a:rPr>
                        <a:t>T Aguerre</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Respondent Managing Director (Santiago)</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69880080"/>
                  </a:ext>
                </a:extLst>
              </a:tr>
              <a:tr h="354491">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Paulo Barella (Chile)</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Respondent’s counsel</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5970187"/>
                  </a:ext>
                </a:extLst>
              </a:tr>
              <a:tr h="354491">
                <a:tc>
                  <a:txBody>
                    <a:bodyPr/>
                    <a:lstStyle/>
                    <a:p>
                      <a:pPr algn="l" fontAlgn="t">
                        <a:lnSpc>
                          <a:spcPct val="107000"/>
                        </a:lnSpc>
                        <a:spcAft>
                          <a:spcPts val="800"/>
                        </a:spcAft>
                      </a:pPr>
                      <a:r>
                        <a:rPr lang="en-GB" sz="1700" b="0" i="0" u="none" strike="noStrike" kern="100" dirty="0">
                          <a:solidFill>
                            <a:srgbClr val="000000"/>
                          </a:solidFill>
                          <a:effectLst/>
                          <a:latin typeface="Garamond" panose="02020404030301010803" pitchFamily="18" charset="0"/>
                          <a:ea typeface="Aptos" panose="020B0004020202020204" pitchFamily="34" charset="0"/>
                          <a:cs typeface="Times New Roman" panose="02020603050405020304" pitchFamily="18" charset="0"/>
                        </a:rPr>
                        <a:t>Chile Factory Constructors SA</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Contractor</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3658248"/>
                  </a:ext>
                </a:extLst>
              </a:tr>
              <a:tr h="354491">
                <a:tc>
                  <a:txBody>
                    <a:bodyPr/>
                    <a:lstStyle/>
                    <a:p>
                      <a:pPr algn="l" fontAlgn="t">
                        <a:lnSpc>
                          <a:spcPct val="107000"/>
                        </a:lnSpc>
                        <a:spcAft>
                          <a:spcPts val="800"/>
                        </a:spcAft>
                      </a:pPr>
                      <a:r>
                        <a:rPr lang="en-GB" sz="1700" b="0" i="0" u="none" strike="noStrike" kern="100" dirty="0">
                          <a:solidFill>
                            <a:srgbClr val="000000"/>
                          </a:solidFill>
                          <a:effectLst/>
                          <a:latin typeface="Garamond" panose="02020404030301010803" pitchFamily="18" charset="0"/>
                          <a:ea typeface="Aptos" panose="020B0004020202020204" pitchFamily="34" charset="0"/>
                          <a:cs typeface="Times New Roman" panose="02020603050405020304" pitchFamily="18" charset="0"/>
                        </a:rPr>
                        <a:t>B Esperanto</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Managing Director Chile Factory Contractors</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2419215"/>
                  </a:ext>
                </a:extLst>
              </a:tr>
              <a:tr h="354491">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Sadrine Stay (England)</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LCIA Court Secretariat</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699232"/>
                  </a:ext>
                </a:extLst>
              </a:tr>
              <a:tr h="354491">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Swiss Textile Council</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17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Specification</a:t>
                      </a:r>
                      <a:endParaRPr lang="en-GB" sz="2800" b="0" i="0" u="none" strike="noStrike" dirty="0">
                        <a:effectLst/>
                        <a:latin typeface="Arial" panose="020B0604020202020204" pitchFamily="34" charset="0"/>
                      </a:endParaRPr>
                    </a:p>
                  </a:txBody>
                  <a:tcPr marL="107814" marR="107814" marT="149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4866537"/>
                  </a:ext>
                </a:extLst>
              </a:tr>
            </a:tbl>
          </a:graphicData>
        </a:graphic>
      </p:graphicFrame>
    </p:spTree>
    <p:extLst>
      <p:ext uri="{BB962C8B-B14F-4D97-AF65-F5344CB8AC3E}">
        <p14:creationId xmlns:p14="http://schemas.microsoft.com/office/powerpoint/2010/main" val="269753752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679FE-052A-FD91-1C1A-B42D3C2DD168}"/>
              </a:ext>
            </a:extLst>
          </p:cNvPr>
          <p:cNvSpPr>
            <a:spLocks noGrp="1"/>
          </p:cNvSpPr>
          <p:nvPr>
            <p:ph type="title"/>
          </p:nvPr>
        </p:nvSpPr>
        <p:spPr>
          <a:xfrm>
            <a:off x="838200" y="365125"/>
            <a:ext cx="10515600" cy="951209"/>
          </a:xfrm>
        </p:spPr>
        <p:txBody>
          <a:bodyPr/>
          <a:lstStyle/>
          <a:p>
            <a:pPr algn="ctr"/>
            <a:r>
              <a:rPr lang="en-GB" b="1" dirty="0">
                <a:latin typeface="Garamond" panose="02020404030301010803" pitchFamily="18" charset="0"/>
              </a:rPr>
              <a:t>CHRONOLOGY</a:t>
            </a:r>
          </a:p>
        </p:txBody>
      </p:sp>
      <p:sp>
        <p:nvSpPr>
          <p:cNvPr id="5" name="Rectangle 1">
            <a:extLst>
              <a:ext uri="{FF2B5EF4-FFF2-40B4-BE49-F238E27FC236}">
                <a16:creationId xmlns:a16="http://schemas.microsoft.com/office/drawing/2014/main" id="{053D9561-DE97-40F3-CF8E-FED7D8DAE48E}"/>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Rectangle 2">
            <a:extLst>
              <a:ext uri="{FF2B5EF4-FFF2-40B4-BE49-F238E27FC236}">
                <a16:creationId xmlns:a16="http://schemas.microsoft.com/office/drawing/2014/main" id="{FD03E0CC-F191-BAB6-55B3-F9D511A0B40F}"/>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graphicFrame>
        <p:nvGraphicFramePr>
          <p:cNvPr id="17" name="Content Placeholder 16">
            <a:extLst>
              <a:ext uri="{FF2B5EF4-FFF2-40B4-BE49-F238E27FC236}">
                <a16:creationId xmlns:a16="http://schemas.microsoft.com/office/drawing/2014/main" id="{B0918306-3A60-4A1B-DA03-80C7624F79F8}"/>
              </a:ext>
            </a:extLst>
          </p:cNvPr>
          <p:cNvGraphicFramePr>
            <a:graphicFrameLocks noGrp="1"/>
          </p:cNvGraphicFramePr>
          <p:nvPr>
            <p:ph idx="1"/>
            <p:extLst>
              <p:ext uri="{D42A27DB-BD31-4B8C-83A1-F6EECF244321}">
                <p14:modId xmlns:p14="http://schemas.microsoft.com/office/powerpoint/2010/main" val="3973703521"/>
              </p:ext>
            </p:extLst>
          </p:nvPr>
        </p:nvGraphicFramePr>
        <p:xfrm>
          <a:off x="1741714" y="1577592"/>
          <a:ext cx="9427029" cy="4957658"/>
        </p:xfrm>
        <a:graphic>
          <a:graphicData uri="http://schemas.openxmlformats.org/drawingml/2006/table">
            <a:tbl>
              <a:tblPr firstRow="1" firstCol="1" bandRow="1">
                <a:tableStyleId>{5940675A-B579-460E-94D1-54222C63F5DA}</a:tableStyleId>
              </a:tblPr>
              <a:tblGrid>
                <a:gridCol w="2356757">
                  <a:extLst>
                    <a:ext uri="{9D8B030D-6E8A-4147-A177-3AD203B41FA5}">
                      <a16:colId xmlns:a16="http://schemas.microsoft.com/office/drawing/2014/main" val="3804033887"/>
                    </a:ext>
                  </a:extLst>
                </a:gridCol>
                <a:gridCol w="5197621">
                  <a:extLst>
                    <a:ext uri="{9D8B030D-6E8A-4147-A177-3AD203B41FA5}">
                      <a16:colId xmlns:a16="http://schemas.microsoft.com/office/drawing/2014/main" val="713421815"/>
                    </a:ext>
                  </a:extLst>
                </a:gridCol>
                <a:gridCol w="1037225">
                  <a:extLst>
                    <a:ext uri="{9D8B030D-6E8A-4147-A177-3AD203B41FA5}">
                      <a16:colId xmlns:a16="http://schemas.microsoft.com/office/drawing/2014/main" val="2644011327"/>
                    </a:ext>
                  </a:extLst>
                </a:gridCol>
                <a:gridCol w="835426">
                  <a:extLst>
                    <a:ext uri="{9D8B030D-6E8A-4147-A177-3AD203B41FA5}">
                      <a16:colId xmlns:a16="http://schemas.microsoft.com/office/drawing/2014/main" val="2213417328"/>
                    </a:ext>
                  </a:extLst>
                </a:gridCol>
              </a:tblGrid>
              <a:tr h="838562">
                <a:tc>
                  <a:txBody>
                    <a:bodyPr/>
                    <a:lstStyle/>
                    <a:p>
                      <a:pPr>
                        <a:lnSpc>
                          <a:spcPct val="107000"/>
                        </a:lnSpc>
                        <a:spcAft>
                          <a:spcPts val="800"/>
                        </a:spcAft>
                      </a:pPr>
                      <a:r>
                        <a:rPr lang="en-GB" sz="1400" b="1" kern="100" dirty="0">
                          <a:effectLst/>
                          <a:latin typeface="Garamond" panose="02020404030301010803" pitchFamily="18" charset="0"/>
                        </a:rPr>
                        <a:t> </a:t>
                      </a:r>
                    </a:p>
                    <a:p>
                      <a:pPr>
                        <a:lnSpc>
                          <a:spcPct val="107000"/>
                        </a:lnSpc>
                        <a:spcAft>
                          <a:spcPts val="800"/>
                        </a:spcAft>
                      </a:pPr>
                      <a:r>
                        <a:rPr lang="en-GB" sz="1400" b="1" kern="100" dirty="0">
                          <a:effectLst/>
                          <a:latin typeface="Garamond" panose="02020404030301010803" pitchFamily="18" charset="0"/>
                        </a:rPr>
                        <a:t>      Date</a:t>
                      </a:r>
                    </a:p>
                    <a:p>
                      <a:pPr>
                        <a:lnSpc>
                          <a:spcPct val="107000"/>
                        </a:lnSpc>
                        <a:spcAft>
                          <a:spcPts val="800"/>
                        </a:spcAft>
                      </a:pPr>
                      <a:r>
                        <a:rPr lang="en-GB" sz="1400" b="1" kern="100" dirty="0">
                          <a:effectLst/>
                          <a:latin typeface="Garamond" panose="02020404030301010803" pitchFamily="18" charset="0"/>
                        </a:rPr>
                        <a:t> </a:t>
                      </a:r>
                      <a:endParaRPr lang="en-GB" sz="1400" b="1"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800"/>
                        </a:spcAft>
                      </a:pPr>
                      <a:r>
                        <a:rPr lang="en-GB" sz="1400" b="1" kern="100" dirty="0">
                          <a:effectLst/>
                          <a:latin typeface="Garamond" panose="02020404030301010803" pitchFamily="18" charset="0"/>
                        </a:rPr>
                        <a:t> </a:t>
                      </a:r>
                    </a:p>
                    <a:p>
                      <a:pPr>
                        <a:lnSpc>
                          <a:spcPct val="107000"/>
                        </a:lnSpc>
                        <a:spcAft>
                          <a:spcPts val="800"/>
                        </a:spcAft>
                      </a:pPr>
                      <a:r>
                        <a:rPr lang="en-GB" sz="1400" b="1" kern="100" dirty="0">
                          <a:effectLst/>
                          <a:latin typeface="Garamond" panose="02020404030301010803" pitchFamily="18" charset="0"/>
                        </a:rPr>
                        <a:t>                    Event/Work Output</a:t>
                      </a:r>
                      <a:endParaRPr lang="en-GB" sz="1400" b="1"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800"/>
                        </a:spcAft>
                      </a:pPr>
                      <a:r>
                        <a:rPr lang="en-GB" sz="1400" b="1" kern="100" dirty="0">
                          <a:effectLst/>
                          <a:latin typeface="Garamond" panose="02020404030301010803" pitchFamily="18" charset="0"/>
                        </a:rPr>
                        <a:t> </a:t>
                      </a:r>
                    </a:p>
                    <a:p>
                      <a:pPr>
                        <a:lnSpc>
                          <a:spcPct val="107000"/>
                        </a:lnSpc>
                        <a:spcAft>
                          <a:spcPts val="800"/>
                        </a:spcAft>
                      </a:pPr>
                      <a:r>
                        <a:rPr lang="en-GB" sz="1400" b="1" kern="100" dirty="0">
                          <a:effectLst/>
                          <a:latin typeface="Garamond" panose="02020404030301010803" pitchFamily="18" charset="0"/>
                        </a:rPr>
                        <a:t>Time</a:t>
                      </a:r>
                      <a:endParaRPr lang="en-GB" sz="1400" b="1"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800"/>
                        </a:spcAft>
                      </a:pPr>
                      <a:r>
                        <a:rPr lang="en-GB" sz="1400" b="1" kern="100" dirty="0">
                          <a:effectLst/>
                          <a:latin typeface="Garamond" panose="02020404030301010803" pitchFamily="18" charset="0"/>
                        </a:rPr>
                        <a:t> </a:t>
                      </a:r>
                    </a:p>
                    <a:p>
                      <a:pPr>
                        <a:lnSpc>
                          <a:spcPct val="107000"/>
                        </a:lnSpc>
                        <a:spcAft>
                          <a:spcPts val="800"/>
                        </a:spcAft>
                      </a:pPr>
                      <a:r>
                        <a:rPr lang="en-GB" sz="1400" b="1" kern="100" dirty="0">
                          <a:effectLst/>
                          <a:latin typeface="Garamond" panose="02020404030301010803" pitchFamily="18" charset="0"/>
                        </a:rPr>
                        <a:t>Page</a:t>
                      </a:r>
                      <a:endParaRPr lang="en-GB" sz="1400" b="1"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3542797574"/>
                  </a:ext>
                </a:extLst>
              </a:tr>
              <a:tr h="463408">
                <a:tc>
                  <a:txBody>
                    <a:bodyPr/>
                    <a:lstStyle/>
                    <a:p>
                      <a:pPr>
                        <a:lnSpc>
                          <a:spcPct val="107000"/>
                        </a:lnSpc>
                        <a:spcAft>
                          <a:spcPts val="800"/>
                        </a:spcAft>
                      </a:pPr>
                      <a:r>
                        <a:rPr lang="en-GB" sz="1400" kern="100" dirty="0">
                          <a:effectLst/>
                          <a:latin typeface="Garamond" panose="02020404030301010803" pitchFamily="18" charset="0"/>
                        </a:rPr>
                        <a:t>15 June 2015</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Agreement (C avers that contract 3 way?)(SoC, paragraph 3) US$110 million paid C to R</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 </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7/25</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6387034"/>
                  </a:ext>
                </a:extLst>
              </a:tr>
              <a:tr h="698779">
                <a:tc>
                  <a:txBody>
                    <a:bodyPr/>
                    <a:lstStyle/>
                    <a:p>
                      <a:pPr>
                        <a:lnSpc>
                          <a:spcPct val="107000"/>
                        </a:lnSpc>
                        <a:spcAft>
                          <a:spcPts val="800"/>
                        </a:spcAft>
                      </a:pPr>
                      <a:r>
                        <a:rPr lang="en-GB" sz="1400" kern="100" dirty="0">
                          <a:effectLst/>
                          <a:latin typeface="Garamond" panose="02020404030301010803" pitchFamily="18" charset="0"/>
                        </a:rPr>
                        <a:t>Date</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Discussion between Contractor and C concerning deliver of looms and auxiliary (“machinery”) delivered by 30 December 2015.</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 </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 </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43385705"/>
                  </a:ext>
                </a:extLst>
              </a:tr>
              <a:tr h="228038">
                <a:tc>
                  <a:txBody>
                    <a:bodyPr/>
                    <a:lstStyle/>
                    <a:p>
                      <a:pPr>
                        <a:lnSpc>
                          <a:spcPct val="107000"/>
                        </a:lnSpc>
                        <a:spcAft>
                          <a:spcPts val="800"/>
                        </a:spcAft>
                      </a:pPr>
                      <a:r>
                        <a:rPr lang="en-GB" sz="1400" kern="100" dirty="0">
                          <a:effectLst/>
                          <a:latin typeface="Garamond" panose="02020404030301010803" pitchFamily="18" charset="0"/>
                        </a:rPr>
                        <a:t>30 June 2015</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Contractor commences construction of weaving shed.</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 </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 </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07083686"/>
                  </a:ext>
                </a:extLst>
              </a:tr>
              <a:tr h="2686497">
                <a:tc>
                  <a:txBody>
                    <a:bodyPr/>
                    <a:lstStyle/>
                    <a:p>
                      <a:pPr>
                        <a:lnSpc>
                          <a:spcPct val="107000"/>
                        </a:lnSpc>
                        <a:spcAft>
                          <a:spcPts val="800"/>
                        </a:spcAft>
                      </a:pPr>
                      <a:r>
                        <a:rPr lang="en-GB" sz="1400" kern="100" dirty="0">
                          <a:effectLst/>
                          <a:latin typeface="Garamond" panose="02020404030301010803" pitchFamily="18" charset="0"/>
                        </a:rPr>
                        <a:t>4 July 2015</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Letter C to R</a:t>
                      </a:r>
                    </a:p>
                    <a:p>
                      <a:pPr>
                        <a:lnSpc>
                          <a:spcPct val="107000"/>
                        </a:lnSpc>
                        <a:spcAft>
                          <a:spcPts val="800"/>
                        </a:spcAft>
                      </a:pPr>
                      <a:r>
                        <a:rPr lang="en-GB" sz="1400" kern="100" dirty="0">
                          <a:effectLst/>
                          <a:latin typeface="Garamond" panose="02020404030301010803" pitchFamily="18" charset="0"/>
                        </a:rPr>
                        <a:t>“With reference to your order for 300 looms and auxiliary equipment, we are pleased to tell you that as a result of successful trials which have just been completed we will be fitting a new type of motor to each loom. The motor, which is somewhat heavier than the existing model, will increase the productivity level of the loom by 10%.  This will give you a big advantage.  There would normally be an increased cost per loom because of the high performance new motor, but in view of the large size of your order the increased cost is waived on this occasion.”</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 </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400" kern="100" dirty="0">
                          <a:effectLst/>
                          <a:latin typeface="Garamond" panose="02020404030301010803" pitchFamily="18" charset="0"/>
                        </a:rPr>
                        <a:t>23/25</a:t>
                      </a:r>
                      <a:endParaRPr lang="en-GB" sz="1400" kern="100" dirty="0">
                        <a:effectLst/>
                        <a:latin typeface="Garamond" panose="02020404030301010803" pitchFamily="18"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8445218"/>
                  </a:ext>
                </a:extLst>
              </a:tr>
            </a:tbl>
          </a:graphicData>
        </a:graphic>
      </p:graphicFrame>
    </p:spTree>
    <p:extLst>
      <p:ext uri="{BB962C8B-B14F-4D97-AF65-F5344CB8AC3E}">
        <p14:creationId xmlns:p14="http://schemas.microsoft.com/office/powerpoint/2010/main" val="467570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3E1D9-2FC0-B54D-DCC3-95C89E2E32CA}"/>
              </a:ext>
            </a:extLst>
          </p:cNvPr>
          <p:cNvSpPr>
            <a:spLocks noGrp="1"/>
          </p:cNvSpPr>
          <p:nvPr>
            <p:ph type="title"/>
          </p:nvPr>
        </p:nvSpPr>
        <p:spPr>
          <a:xfrm>
            <a:off x="838200" y="616931"/>
            <a:ext cx="10515600" cy="1926572"/>
          </a:xfrm>
        </p:spPr>
        <p:txBody>
          <a:bodyPr>
            <a:normAutofit/>
          </a:bodyPr>
          <a:lstStyle/>
          <a:p>
            <a:pPr algn="ctr"/>
            <a:r>
              <a:rPr lang="en-GB" b="1" dirty="0">
                <a:latin typeface="Garamond" panose="02020404030301010803" pitchFamily="18" charset="0"/>
              </a:rPr>
              <a:t>NYC Arbitral Awards:</a:t>
            </a:r>
            <a:br>
              <a:rPr lang="en-GB" b="1" dirty="0">
                <a:latin typeface="Garamond" panose="02020404030301010803" pitchFamily="18" charset="0"/>
              </a:rPr>
            </a:br>
            <a:r>
              <a:rPr lang="en-GB" b="1" dirty="0">
                <a:latin typeface="Garamond" panose="02020404030301010803" pitchFamily="18" charset="0"/>
              </a:rPr>
              <a:t>Refusal of Recognition &amp; Enforcement </a:t>
            </a:r>
            <a:br>
              <a:rPr lang="en-GB" b="1" dirty="0">
                <a:latin typeface="Garamond" panose="02020404030301010803" pitchFamily="18" charset="0"/>
              </a:rPr>
            </a:br>
            <a:r>
              <a:rPr lang="en-GB" b="1" dirty="0">
                <a:latin typeface="Garamond" panose="02020404030301010803" pitchFamily="18" charset="0"/>
              </a:rPr>
              <a:t>Article V(1)</a:t>
            </a:r>
          </a:p>
        </p:txBody>
      </p:sp>
      <p:sp>
        <p:nvSpPr>
          <p:cNvPr id="3" name="Content Placeholder 2">
            <a:extLst>
              <a:ext uri="{FF2B5EF4-FFF2-40B4-BE49-F238E27FC236}">
                <a16:creationId xmlns:a16="http://schemas.microsoft.com/office/drawing/2014/main" id="{9F65872C-EE4D-2E87-C7C2-B56C964912BA}"/>
              </a:ext>
            </a:extLst>
          </p:cNvPr>
          <p:cNvSpPr>
            <a:spLocks noGrp="1"/>
          </p:cNvSpPr>
          <p:nvPr>
            <p:ph idx="1"/>
          </p:nvPr>
        </p:nvSpPr>
        <p:spPr>
          <a:xfrm>
            <a:off x="838200" y="2617075"/>
            <a:ext cx="10515600" cy="3559887"/>
          </a:xfrm>
        </p:spPr>
        <p:txBody>
          <a:bodyPr>
            <a:normAutofit fontScale="25000" lnSpcReduction="20000"/>
          </a:bodyPr>
          <a:lstStyle/>
          <a:p>
            <a:pPr marL="342900" indent="-342900" algn="l">
              <a:buFont typeface="+mj-lt"/>
              <a:buAutoNum type="arabicPeriod"/>
            </a:pPr>
            <a:endParaRPr lang="en-US" sz="4800" b="0" i="0" u="none" strike="noStrike" baseline="0" dirty="0">
              <a:latin typeface="Times-Roman"/>
            </a:endParaRPr>
          </a:p>
          <a:p>
            <a:pPr marL="342900" indent="-342900" algn="l">
              <a:buFont typeface="+mj-lt"/>
              <a:buAutoNum type="arabicPeriod"/>
            </a:pPr>
            <a:r>
              <a:rPr lang="en-US" sz="13500" b="0" i="0" u="none" strike="noStrike" baseline="0" dirty="0">
                <a:latin typeface="Garamond" panose="02020404030301010803" pitchFamily="18" charset="0"/>
              </a:rPr>
              <a:t>Recognition and enforcement of the award may be refused, at the request of the party against whom it is invoked, only if that party furnishes to the competent authority where the recognition and enforcement is sought, </a:t>
            </a:r>
            <a:r>
              <a:rPr lang="en-GB" sz="13500" b="0" i="0" u="none" strike="noStrike" baseline="0" dirty="0">
                <a:latin typeface="Garamond" panose="02020404030301010803" pitchFamily="18" charset="0"/>
              </a:rPr>
              <a:t>proof that:</a:t>
            </a:r>
          </a:p>
          <a:p>
            <a:pPr marL="0" indent="0" algn="l">
              <a:buNone/>
            </a:pPr>
            <a:r>
              <a:rPr lang="en-US" sz="11000" dirty="0">
                <a:latin typeface="Times-Italic"/>
              </a:rPr>
              <a:t>	</a:t>
            </a:r>
            <a:endParaRPr lang="en-GB" sz="11000" dirty="0">
              <a:latin typeface="Times-Roman"/>
            </a:endParaRPr>
          </a:p>
          <a:p>
            <a:pPr marL="0" indent="0" algn="l">
              <a:buNone/>
            </a:pPr>
            <a:r>
              <a:rPr lang="en-US" sz="3200" i="1" dirty="0">
                <a:latin typeface="Times-Italic"/>
              </a:rPr>
              <a:t>	</a:t>
            </a:r>
            <a:endParaRPr lang="en-US" sz="3200" b="0" i="0" u="none" strike="noStrike" baseline="0" dirty="0">
              <a:latin typeface="Times-Roman"/>
            </a:endParaRPr>
          </a:p>
          <a:p>
            <a:pPr marL="0" indent="0" algn="l">
              <a:buNone/>
            </a:pPr>
            <a:r>
              <a:rPr lang="en-US" sz="2400" b="0" i="0" u="none" strike="noStrike" baseline="0" dirty="0">
                <a:latin typeface="Times-Roman"/>
              </a:rPr>
              <a:t>	</a:t>
            </a:r>
            <a:endParaRPr lang="en-GB" sz="2400" dirty="0"/>
          </a:p>
        </p:txBody>
      </p:sp>
    </p:spTree>
    <p:extLst>
      <p:ext uri="{BB962C8B-B14F-4D97-AF65-F5344CB8AC3E}">
        <p14:creationId xmlns:p14="http://schemas.microsoft.com/office/powerpoint/2010/main" val="36480533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5ACC38A-48C3-A33C-83E9-82D1C2E8A70F}"/>
              </a:ext>
            </a:extLst>
          </p:cNvPr>
          <p:cNvSpPr>
            <a:spLocks noGrp="1"/>
          </p:cNvSpPr>
          <p:nvPr>
            <p:ph type="title"/>
          </p:nvPr>
        </p:nvSpPr>
        <p:spPr>
          <a:xfrm>
            <a:off x="838200" y="556995"/>
            <a:ext cx="10515600" cy="1133693"/>
          </a:xfrm>
        </p:spPr>
        <p:txBody>
          <a:bodyPr>
            <a:normAutofit/>
          </a:bodyPr>
          <a:lstStyle/>
          <a:p>
            <a:pPr algn="ctr"/>
            <a:r>
              <a:rPr lang="en-GB" sz="5200" b="1" dirty="0">
                <a:latin typeface="Garamond" panose="02020404030301010803" pitchFamily="18" charset="0"/>
              </a:rPr>
              <a:t>RECORD &amp; TIME KEEPING</a:t>
            </a:r>
          </a:p>
        </p:txBody>
      </p:sp>
      <p:graphicFrame>
        <p:nvGraphicFramePr>
          <p:cNvPr id="4" name="Content Placeholder 3">
            <a:extLst>
              <a:ext uri="{FF2B5EF4-FFF2-40B4-BE49-F238E27FC236}">
                <a16:creationId xmlns:a16="http://schemas.microsoft.com/office/drawing/2014/main" id="{A510B2A7-F344-6109-C306-C5837797EB33}"/>
              </a:ext>
            </a:extLst>
          </p:cNvPr>
          <p:cNvGraphicFramePr>
            <a:graphicFrameLocks noGrp="1"/>
          </p:cNvGraphicFramePr>
          <p:nvPr>
            <p:ph idx="1"/>
            <p:extLst>
              <p:ext uri="{D42A27DB-BD31-4B8C-83A1-F6EECF244321}">
                <p14:modId xmlns:p14="http://schemas.microsoft.com/office/powerpoint/2010/main" val="441768862"/>
              </p:ext>
            </p:extLst>
          </p:nvPr>
        </p:nvGraphicFramePr>
        <p:xfrm>
          <a:off x="838200" y="2013515"/>
          <a:ext cx="10515601" cy="3975559"/>
        </p:xfrm>
        <a:graphic>
          <a:graphicData uri="http://schemas.openxmlformats.org/drawingml/2006/table">
            <a:tbl>
              <a:tblPr firstRow="1" firstCol="1" bandRow="1"/>
              <a:tblGrid>
                <a:gridCol w="2582019">
                  <a:extLst>
                    <a:ext uri="{9D8B030D-6E8A-4147-A177-3AD203B41FA5}">
                      <a16:colId xmlns:a16="http://schemas.microsoft.com/office/drawing/2014/main" val="2974535067"/>
                    </a:ext>
                  </a:extLst>
                </a:gridCol>
                <a:gridCol w="5761661">
                  <a:extLst>
                    <a:ext uri="{9D8B030D-6E8A-4147-A177-3AD203B41FA5}">
                      <a16:colId xmlns:a16="http://schemas.microsoft.com/office/drawing/2014/main" val="2264822334"/>
                    </a:ext>
                  </a:extLst>
                </a:gridCol>
                <a:gridCol w="1136364">
                  <a:extLst>
                    <a:ext uri="{9D8B030D-6E8A-4147-A177-3AD203B41FA5}">
                      <a16:colId xmlns:a16="http://schemas.microsoft.com/office/drawing/2014/main" val="1544571122"/>
                    </a:ext>
                  </a:extLst>
                </a:gridCol>
                <a:gridCol w="1035557">
                  <a:extLst>
                    <a:ext uri="{9D8B030D-6E8A-4147-A177-3AD203B41FA5}">
                      <a16:colId xmlns:a16="http://schemas.microsoft.com/office/drawing/2014/main" val="4017785242"/>
                    </a:ext>
                  </a:extLst>
                </a:gridCol>
              </a:tblGrid>
              <a:tr h="1054001">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21 January 2016</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Email at [Time] Respondent to Claimant rejecting the looms and auxiliary equipment and demanding C remove from R’s factory site at C’s expense</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0</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12/25</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69715432"/>
                  </a:ext>
                </a:extLst>
              </a:tr>
              <a:tr h="406778">
                <a:tc>
                  <a:txBody>
                    <a:bodyPr/>
                    <a:lstStyle/>
                    <a:p>
                      <a:pPr algn="l" fontAlgn="t">
                        <a:lnSpc>
                          <a:spcPct val="107000"/>
                        </a:lnSpc>
                        <a:spcAft>
                          <a:spcPts val="800"/>
                        </a:spcAft>
                      </a:pPr>
                      <a:r>
                        <a:rPr lang="en-GB" sz="2000" b="1" i="0" u="none" strike="noStrike" kern="100" dirty="0">
                          <a:effectLst/>
                          <a:latin typeface="Garamond" panose="02020404030301010803" pitchFamily="18" charset="0"/>
                          <a:ea typeface="Aptos" panose="020B0004020202020204" pitchFamily="34" charset="0"/>
                          <a:cs typeface="Times New Roman" panose="02020603050405020304" pitchFamily="18" charset="0"/>
                        </a:rPr>
                        <a:t>14 February 2016</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Notice of Arbitration</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0</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3/25</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3697162"/>
                  </a:ext>
                </a:extLst>
              </a:tr>
              <a:tr h="406778">
                <a:tc>
                  <a:txBody>
                    <a:bodyPr/>
                    <a:lstStyle/>
                    <a:p>
                      <a:pPr algn="l" fontAlgn="t">
                        <a:lnSpc>
                          <a:spcPct val="107000"/>
                        </a:lnSpc>
                        <a:spcAft>
                          <a:spcPts val="800"/>
                        </a:spcAft>
                      </a:pPr>
                      <a:r>
                        <a:rPr lang="en-GB" sz="2000" b="1" i="0" u="none" strike="noStrike" kern="100" dirty="0">
                          <a:effectLst/>
                          <a:latin typeface="Garamond" panose="02020404030301010803" pitchFamily="18" charset="0"/>
                          <a:ea typeface="Aptos" panose="020B0004020202020204" pitchFamily="34" charset="0"/>
                          <a:cs typeface="Times New Roman" panose="02020603050405020304" pitchFamily="18" charset="0"/>
                        </a:rPr>
                        <a:t>1 April 2016</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Letter of appointment from LCIA </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0.10</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4/25</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6406383"/>
                  </a:ext>
                </a:extLst>
              </a:tr>
              <a:tr h="1701224">
                <a:tc>
                  <a:txBody>
                    <a:bodyPr/>
                    <a:lstStyle/>
                    <a:p>
                      <a:pPr algn="l" fontAlgn="t">
                        <a:lnSpc>
                          <a:spcPct val="107000"/>
                        </a:lnSpc>
                        <a:spcAft>
                          <a:spcPts val="800"/>
                        </a:spcAft>
                      </a:pPr>
                      <a:r>
                        <a:rPr lang="en-GB" sz="2000" b="1" i="0" u="none" strike="noStrike" kern="100" dirty="0">
                          <a:effectLst/>
                          <a:latin typeface="Garamond" panose="02020404030301010803" pitchFamily="18" charset="0"/>
                          <a:ea typeface="Aptos" panose="020B0004020202020204" pitchFamily="34" charset="0"/>
                          <a:cs typeface="Times New Roman" panose="02020603050405020304" pitchFamily="18" charset="0"/>
                        </a:rPr>
                        <a:t>29 April 2016</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Letter to LCIA, Claimant’s counsel and Respondent’s counsel with acceptance, declaration of impartiality and independence, Bank details and ToA to follow.  Request proposals for directions. Propose CMC 9 May 2016 @3.00PM</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0.50</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5-6/25</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8983887"/>
                  </a:ext>
                </a:extLst>
              </a:tr>
              <a:tr h="406778">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30 April 2016</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Draft Procedural Order No. 1</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1</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pPr>
                      <a:r>
                        <a:rPr lang="en-GB" sz="2000" b="0" i="0" u="none" strike="noStrike" kern="100" dirty="0">
                          <a:effectLst/>
                          <a:latin typeface="Garamond" panose="02020404030301010803" pitchFamily="18" charset="0"/>
                          <a:ea typeface="Aptos" panose="020B0004020202020204" pitchFamily="34" charset="0"/>
                          <a:cs typeface="Times New Roman" panose="02020603050405020304" pitchFamily="18" charset="0"/>
                        </a:rPr>
                        <a:t>8-9/25</a:t>
                      </a:r>
                      <a:endParaRPr lang="en-GB" sz="3200" b="0" i="0" u="none" strike="noStrike" dirty="0">
                        <a:effectLst/>
                        <a:latin typeface="Arial" panose="020B0604020202020204" pitchFamily="34" charset="0"/>
                      </a:endParaRPr>
                    </a:p>
                  </a:txBody>
                  <a:tcPr marL="123717" marR="123717" marT="1718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5514747"/>
                  </a:ext>
                </a:extLst>
              </a:tr>
            </a:tbl>
          </a:graphicData>
        </a:graphic>
      </p:graphicFrame>
    </p:spTree>
    <p:extLst>
      <p:ext uri="{BB962C8B-B14F-4D97-AF65-F5344CB8AC3E}">
        <p14:creationId xmlns:p14="http://schemas.microsoft.com/office/powerpoint/2010/main" val="21745856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4131A13-1F77-9D59-B694-DBA85C8333A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B835F46-BFB8-6E23-7DAA-C18483A60C44}"/>
              </a:ext>
            </a:extLst>
          </p:cNvPr>
          <p:cNvSpPr txBox="1"/>
          <p:nvPr/>
        </p:nvSpPr>
        <p:spPr>
          <a:xfrm>
            <a:off x="442913" y="2565729"/>
            <a:ext cx="9839599" cy="923330"/>
          </a:xfrm>
          <a:prstGeom prst="rect">
            <a:avLst/>
          </a:prstGeom>
          <a:noFill/>
        </p:spPr>
        <p:txBody>
          <a:bodyPr wrap="square" rtlCol="0">
            <a:spAutoFit/>
          </a:bodyPr>
          <a:lstStyle/>
          <a:p>
            <a:pPr algn="ctr"/>
            <a:r>
              <a:rPr lang="en-US" sz="5400" b="1" dirty="0">
                <a:solidFill>
                  <a:schemeClr val="bg1"/>
                </a:solidFill>
                <a:latin typeface="Garamond" panose="02020404030301010803" pitchFamily="18" charset="0"/>
                <a:ea typeface="Poppins" charset="0"/>
                <a:cs typeface="Poppins" charset="0"/>
              </a:rPr>
              <a:t>THE AWARD</a:t>
            </a:r>
          </a:p>
        </p:txBody>
      </p:sp>
    </p:spTree>
    <p:extLst>
      <p:ext uri="{BB962C8B-B14F-4D97-AF65-F5344CB8AC3E}">
        <p14:creationId xmlns:p14="http://schemas.microsoft.com/office/powerpoint/2010/main" val="170419577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74446-4AF2-6872-AB75-3A3B7B8BE384}"/>
              </a:ext>
            </a:extLst>
          </p:cNvPr>
          <p:cNvSpPr>
            <a:spLocks noGrp="1"/>
          </p:cNvSpPr>
          <p:nvPr>
            <p:ph type="title"/>
          </p:nvPr>
        </p:nvSpPr>
        <p:spPr/>
        <p:txBody>
          <a:bodyPr/>
          <a:lstStyle/>
          <a:p>
            <a:pPr algn="ctr"/>
            <a:r>
              <a:rPr lang="en-GB" b="1" dirty="0">
                <a:latin typeface="Garamond" panose="02020404030301010803" pitchFamily="18" charset="0"/>
              </a:rPr>
              <a:t>SEQUENTIAL HEADINGS</a:t>
            </a:r>
            <a:endParaRPr lang="en-GB" dirty="0"/>
          </a:p>
        </p:txBody>
      </p:sp>
      <p:sp>
        <p:nvSpPr>
          <p:cNvPr id="3" name="Content Placeholder 2">
            <a:extLst>
              <a:ext uri="{FF2B5EF4-FFF2-40B4-BE49-F238E27FC236}">
                <a16:creationId xmlns:a16="http://schemas.microsoft.com/office/drawing/2014/main" id="{45D43EA6-DB9C-0E98-7882-5B6F232BBDF2}"/>
              </a:ext>
            </a:extLst>
          </p:cNvPr>
          <p:cNvSpPr>
            <a:spLocks noGrp="1"/>
          </p:cNvSpPr>
          <p:nvPr>
            <p:ph sz="half" idx="1"/>
          </p:nvPr>
        </p:nvSpPr>
        <p:spPr/>
        <p:txBody>
          <a:bodyPr>
            <a:normAutofit fontScale="92500" lnSpcReduction="20000"/>
          </a:bodyPr>
          <a:lstStyle/>
          <a:p>
            <a:pPr>
              <a:buFont typeface="Wingdings" panose="05000000000000000000" pitchFamily="2" charset="2"/>
              <a:buChar char="q"/>
            </a:pPr>
            <a:r>
              <a:rPr lang="en-GB" dirty="0"/>
              <a:t>The Parties</a:t>
            </a:r>
          </a:p>
          <a:p>
            <a:pPr>
              <a:buFont typeface="Wingdings" panose="05000000000000000000" pitchFamily="2" charset="2"/>
              <a:buChar char="q"/>
            </a:pPr>
            <a:r>
              <a:rPr lang="en-GB" dirty="0"/>
              <a:t>The Arbitrator</a:t>
            </a:r>
          </a:p>
          <a:p>
            <a:pPr>
              <a:buFont typeface="Wingdings" panose="05000000000000000000" pitchFamily="2" charset="2"/>
              <a:buChar char="q"/>
            </a:pPr>
            <a:r>
              <a:rPr lang="en-GB" dirty="0"/>
              <a:t>Summary of Dispute</a:t>
            </a:r>
          </a:p>
          <a:p>
            <a:pPr>
              <a:buFont typeface="Wingdings" panose="05000000000000000000" pitchFamily="2" charset="2"/>
              <a:buChar char="q"/>
            </a:pPr>
            <a:r>
              <a:rPr lang="en-GB" dirty="0"/>
              <a:t>Jurisdiction</a:t>
            </a:r>
          </a:p>
          <a:p>
            <a:pPr>
              <a:buFont typeface="Wingdings" panose="05000000000000000000" pitchFamily="2" charset="2"/>
              <a:buChar char="q"/>
            </a:pPr>
            <a:r>
              <a:rPr lang="en-GB" dirty="0"/>
              <a:t>Seat</a:t>
            </a:r>
          </a:p>
          <a:p>
            <a:pPr>
              <a:buFont typeface="Wingdings" panose="05000000000000000000" pitchFamily="2" charset="2"/>
              <a:buChar char="q"/>
            </a:pPr>
            <a:r>
              <a:rPr lang="en-GB" dirty="0"/>
              <a:t>Arbitration Agreement</a:t>
            </a:r>
          </a:p>
          <a:p>
            <a:pPr>
              <a:buFont typeface="Wingdings" panose="05000000000000000000" pitchFamily="2" charset="2"/>
              <a:buChar char="q"/>
            </a:pPr>
            <a:r>
              <a:rPr lang="en-GB" dirty="0"/>
              <a:t>Procedural Rules</a:t>
            </a:r>
          </a:p>
          <a:p>
            <a:pPr>
              <a:buFont typeface="Wingdings" panose="05000000000000000000" pitchFamily="2" charset="2"/>
              <a:buChar char="q"/>
            </a:pPr>
            <a:r>
              <a:rPr lang="en-GB" dirty="0"/>
              <a:t>Language of the Arbitration</a:t>
            </a:r>
          </a:p>
          <a:p>
            <a:pPr>
              <a:buFont typeface="Wingdings" panose="05000000000000000000" pitchFamily="2" charset="2"/>
              <a:buChar char="q"/>
            </a:pPr>
            <a:r>
              <a:rPr lang="en-GB" dirty="0"/>
              <a:t>Applicable Substantive Law</a:t>
            </a:r>
          </a:p>
          <a:p>
            <a:pPr>
              <a:buFont typeface="Wingdings" panose="05000000000000000000" pitchFamily="2" charset="2"/>
              <a:buChar char="q"/>
            </a:pPr>
            <a:r>
              <a:rPr lang="en-GB" dirty="0"/>
              <a:t>Parties’ submissions</a:t>
            </a:r>
          </a:p>
          <a:p>
            <a:pPr marL="0" indent="0">
              <a:buNone/>
            </a:pPr>
            <a:endParaRPr lang="en-GB" dirty="0"/>
          </a:p>
        </p:txBody>
      </p:sp>
      <p:sp>
        <p:nvSpPr>
          <p:cNvPr id="4" name="Content Placeholder 3">
            <a:extLst>
              <a:ext uri="{FF2B5EF4-FFF2-40B4-BE49-F238E27FC236}">
                <a16:creationId xmlns:a16="http://schemas.microsoft.com/office/drawing/2014/main" id="{838A7BC2-CD04-6110-0238-C630D15CDF42}"/>
              </a:ext>
            </a:extLst>
          </p:cNvPr>
          <p:cNvSpPr>
            <a:spLocks noGrp="1"/>
          </p:cNvSpPr>
          <p:nvPr>
            <p:ph sz="half" idx="2"/>
          </p:nvPr>
        </p:nvSpPr>
        <p:spPr/>
        <p:txBody>
          <a:bodyPr>
            <a:normAutofit fontScale="92500" lnSpcReduction="20000"/>
          </a:bodyPr>
          <a:lstStyle/>
          <a:p>
            <a:pPr>
              <a:buFont typeface="Wingdings" panose="05000000000000000000" pitchFamily="2" charset="2"/>
              <a:buChar char="q"/>
            </a:pPr>
            <a:r>
              <a:rPr lang="en-GB" dirty="0"/>
              <a:t>Procedural History</a:t>
            </a:r>
          </a:p>
          <a:p>
            <a:pPr>
              <a:buFont typeface="Wingdings" panose="05000000000000000000" pitchFamily="2" charset="2"/>
              <a:buChar char="q"/>
            </a:pPr>
            <a:r>
              <a:rPr lang="en-GB" dirty="0"/>
              <a:t>The Law</a:t>
            </a:r>
          </a:p>
          <a:p>
            <a:pPr>
              <a:buFont typeface="Wingdings" panose="05000000000000000000" pitchFamily="2" charset="2"/>
              <a:buChar char="q"/>
            </a:pPr>
            <a:r>
              <a:rPr lang="en-GB" dirty="0"/>
              <a:t>Discussion</a:t>
            </a:r>
          </a:p>
          <a:p>
            <a:pPr>
              <a:buFont typeface="Wingdings" panose="05000000000000000000" pitchFamily="2" charset="2"/>
              <a:buChar char="q"/>
            </a:pPr>
            <a:r>
              <a:rPr lang="en-GB" dirty="0"/>
              <a:t>Conclusion</a:t>
            </a:r>
          </a:p>
          <a:p>
            <a:pPr>
              <a:buFont typeface="Wingdings" panose="05000000000000000000" pitchFamily="2" charset="2"/>
              <a:buChar char="q"/>
            </a:pPr>
            <a:r>
              <a:rPr lang="en-GB" dirty="0"/>
              <a:t>Costs of the Arbitration</a:t>
            </a:r>
          </a:p>
          <a:p>
            <a:pPr>
              <a:buFont typeface="Wingdings" panose="05000000000000000000" pitchFamily="2" charset="2"/>
              <a:buChar char="q"/>
            </a:pPr>
            <a:r>
              <a:rPr lang="en-GB" dirty="0"/>
              <a:t>Interest</a:t>
            </a:r>
          </a:p>
          <a:p>
            <a:pPr>
              <a:buFont typeface="Wingdings" panose="05000000000000000000" pitchFamily="2" charset="2"/>
              <a:buChar char="q"/>
            </a:pPr>
            <a:r>
              <a:rPr lang="en-GB" dirty="0"/>
              <a:t>Dispositive</a:t>
            </a:r>
          </a:p>
        </p:txBody>
      </p:sp>
    </p:spTree>
    <p:extLst>
      <p:ext uri="{BB962C8B-B14F-4D97-AF65-F5344CB8AC3E}">
        <p14:creationId xmlns:p14="http://schemas.microsoft.com/office/powerpoint/2010/main" val="361676674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4D9BD-8369-EB34-8D6B-BE105F204AE5}"/>
              </a:ext>
            </a:extLst>
          </p:cNvPr>
          <p:cNvSpPr>
            <a:spLocks noGrp="1"/>
          </p:cNvSpPr>
          <p:nvPr>
            <p:ph type="title"/>
          </p:nvPr>
        </p:nvSpPr>
        <p:spPr/>
        <p:txBody>
          <a:bodyPr/>
          <a:lstStyle/>
          <a:p>
            <a:pPr algn="ctr"/>
            <a:r>
              <a:rPr lang="en-GB" b="1" dirty="0">
                <a:latin typeface="Garamond" panose="02020404030301010803" pitchFamily="18" charset="0"/>
              </a:rPr>
              <a:t>FOOTNOTES</a:t>
            </a:r>
          </a:p>
        </p:txBody>
      </p:sp>
      <p:sp>
        <p:nvSpPr>
          <p:cNvPr id="3" name="Content Placeholder 2">
            <a:extLst>
              <a:ext uri="{FF2B5EF4-FFF2-40B4-BE49-F238E27FC236}">
                <a16:creationId xmlns:a16="http://schemas.microsoft.com/office/drawing/2014/main" id="{66175E40-C292-0713-9F2B-2BA0A11A0C81}"/>
              </a:ext>
            </a:extLst>
          </p:cNvPr>
          <p:cNvSpPr>
            <a:spLocks noGrp="1"/>
          </p:cNvSpPr>
          <p:nvPr>
            <p:ph idx="1"/>
          </p:nvPr>
        </p:nvSpPr>
        <p:spPr/>
        <p:txBody>
          <a:bodyPr/>
          <a:lstStyle/>
          <a:p>
            <a:pPr marL="0" indent="0">
              <a:buNone/>
            </a:pPr>
            <a:r>
              <a:rPr lang="en-GB" sz="3600" dirty="0">
                <a:latin typeface="Garamond" panose="02020404030301010803" pitchFamily="18" charset="0"/>
              </a:rPr>
              <a:t>Examples:</a:t>
            </a:r>
          </a:p>
          <a:p>
            <a:pPr marL="0" indent="0">
              <a:buNone/>
            </a:pPr>
            <a:endParaRPr lang="en-GB" sz="3600" b="1" dirty="0">
              <a:latin typeface="Garamond" panose="02020404030301010803" pitchFamily="18" charset="0"/>
            </a:endParaRPr>
          </a:p>
          <a:p>
            <a:pPr marL="0" indent="0">
              <a:buNone/>
            </a:pPr>
            <a:r>
              <a:rPr lang="en-GB" sz="3600" b="1" dirty="0">
                <a:latin typeface="Garamond" panose="02020404030301010803" pitchFamily="18" charset="0"/>
              </a:rPr>
              <a:t>Transcript reference</a:t>
            </a:r>
            <a:r>
              <a:rPr lang="en-GB" sz="3600" dirty="0">
                <a:latin typeface="Garamond" panose="02020404030301010803" pitchFamily="18" charset="0"/>
              </a:rPr>
              <a:t>: Transcript, Day 3, page 10/32</a:t>
            </a:r>
          </a:p>
          <a:p>
            <a:pPr marL="0" indent="0">
              <a:buNone/>
            </a:pPr>
            <a:r>
              <a:rPr lang="en-GB" sz="3600" b="1" dirty="0">
                <a:latin typeface="Garamond" panose="02020404030301010803" pitchFamily="18" charset="0"/>
              </a:rPr>
              <a:t>Witness statement</a:t>
            </a:r>
            <a:r>
              <a:rPr lang="en-GB" sz="3600" dirty="0">
                <a:latin typeface="Garamond" panose="02020404030301010803" pitchFamily="18" charset="0"/>
              </a:rPr>
              <a:t>: First Witness Statement of B. Esperanto, paragraph 6.</a:t>
            </a:r>
          </a:p>
          <a:p>
            <a:pPr marL="0" indent="0">
              <a:buNone/>
            </a:pPr>
            <a:r>
              <a:rPr lang="en-GB" sz="3600" b="1" dirty="0">
                <a:latin typeface="Garamond" panose="02020404030301010803" pitchFamily="18" charset="0"/>
              </a:rPr>
              <a:t>Agreement</a:t>
            </a:r>
            <a:r>
              <a:rPr lang="en-GB" sz="3600" dirty="0">
                <a:latin typeface="Garamond" panose="02020404030301010803" pitchFamily="18" charset="0"/>
              </a:rPr>
              <a:t>: Clause 3 (C/11 of 25).</a:t>
            </a:r>
          </a:p>
          <a:p>
            <a:pPr marL="0" indent="0">
              <a:buNone/>
            </a:pPr>
            <a:r>
              <a:rPr lang="en-GB" sz="3600" b="1" dirty="0">
                <a:latin typeface="Garamond" panose="02020404030301010803" pitchFamily="18" charset="0"/>
              </a:rPr>
              <a:t>Statement of Claim</a:t>
            </a:r>
            <a:r>
              <a:rPr lang="en-GB" sz="3600" dirty="0">
                <a:latin typeface="Garamond" panose="02020404030301010803" pitchFamily="18" charset="0"/>
              </a:rPr>
              <a:t>: Statement of Claim, paragraph 3.</a:t>
            </a:r>
          </a:p>
          <a:p>
            <a:pPr marL="0" indent="0">
              <a:buNone/>
            </a:pPr>
            <a:endParaRPr lang="en-GB" dirty="0"/>
          </a:p>
        </p:txBody>
      </p:sp>
    </p:spTree>
    <p:extLst>
      <p:ext uri="{BB962C8B-B14F-4D97-AF65-F5344CB8AC3E}">
        <p14:creationId xmlns:p14="http://schemas.microsoft.com/office/powerpoint/2010/main" val="411756585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EE02F-A1AA-5A92-5214-63FA6C1DAF95}"/>
              </a:ext>
            </a:extLst>
          </p:cNvPr>
          <p:cNvSpPr>
            <a:spLocks noGrp="1"/>
          </p:cNvSpPr>
          <p:nvPr>
            <p:ph type="title"/>
          </p:nvPr>
        </p:nvSpPr>
        <p:spPr>
          <a:xfrm>
            <a:off x="838200" y="365125"/>
            <a:ext cx="10515600" cy="1052195"/>
          </a:xfrm>
        </p:spPr>
        <p:txBody>
          <a:bodyPr/>
          <a:lstStyle/>
          <a:p>
            <a:pPr algn="ctr"/>
            <a:r>
              <a:rPr lang="en-GB" b="1" dirty="0">
                <a:latin typeface="Garamond" panose="02020404030301010803" pitchFamily="18" charset="0"/>
              </a:rPr>
              <a:t>CORRECTION AWARD</a:t>
            </a:r>
          </a:p>
        </p:txBody>
      </p:sp>
      <p:sp>
        <p:nvSpPr>
          <p:cNvPr id="5" name="Rectangle 1">
            <a:extLst>
              <a:ext uri="{FF2B5EF4-FFF2-40B4-BE49-F238E27FC236}">
                <a16:creationId xmlns:a16="http://schemas.microsoft.com/office/drawing/2014/main" id="{C14C1103-FD7F-8C7C-9E83-5695B2C5BAE3}"/>
              </a:ext>
            </a:extLst>
          </p:cNvPr>
          <p:cNvSpPr>
            <a:spLocks noChangeArrowheads="1"/>
          </p:cNvSpPr>
          <p:nvPr/>
        </p:nvSpPr>
        <p:spPr bwMode="auto">
          <a:xfrm>
            <a:off x="-21351298" y="2175668"/>
            <a:ext cx="2744729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dirty="0"/>
          </a:p>
        </p:txBody>
      </p:sp>
      <p:graphicFrame>
        <p:nvGraphicFramePr>
          <p:cNvPr id="8" name="Content Placeholder 7">
            <a:extLst>
              <a:ext uri="{FF2B5EF4-FFF2-40B4-BE49-F238E27FC236}">
                <a16:creationId xmlns:a16="http://schemas.microsoft.com/office/drawing/2014/main" id="{92A41D5A-94E6-BFBC-3372-C35B4FB33E57}"/>
              </a:ext>
            </a:extLst>
          </p:cNvPr>
          <p:cNvGraphicFramePr>
            <a:graphicFrameLocks noGrp="1"/>
          </p:cNvGraphicFramePr>
          <p:nvPr>
            <p:ph idx="1"/>
            <p:extLst>
              <p:ext uri="{D42A27DB-BD31-4B8C-83A1-F6EECF244321}">
                <p14:modId xmlns:p14="http://schemas.microsoft.com/office/powerpoint/2010/main" val="2847393552"/>
              </p:ext>
            </p:extLst>
          </p:nvPr>
        </p:nvGraphicFramePr>
        <p:xfrm>
          <a:off x="967748" y="2175668"/>
          <a:ext cx="9054076" cy="3519053"/>
        </p:xfrm>
        <a:graphic>
          <a:graphicData uri="http://schemas.openxmlformats.org/drawingml/2006/table">
            <a:tbl>
              <a:tblPr firstRow="1" firstCol="1" bandRow="1">
                <a:tableStyleId>{5940675A-B579-460E-94D1-54222C63F5DA}</a:tableStyleId>
              </a:tblPr>
              <a:tblGrid>
                <a:gridCol w="1292738">
                  <a:extLst>
                    <a:ext uri="{9D8B030D-6E8A-4147-A177-3AD203B41FA5}">
                      <a16:colId xmlns:a16="http://schemas.microsoft.com/office/drawing/2014/main" val="3695182115"/>
                    </a:ext>
                  </a:extLst>
                </a:gridCol>
                <a:gridCol w="3831413">
                  <a:extLst>
                    <a:ext uri="{9D8B030D-6E8A-4147-A177-3AD203B41FA5}">
                      <a16:colId xmlns:a16="http://schemas.microsoft.com/office/drawing/2014/main" val="1907814378"/>
                    </a:ext>
                  </a:extLst>
                </a:gridCol>
                <a:gridCol w="3929925">
                  <a:extLst>
                    <a:ext uri="{9D8B030D-6E8A-4147-A177-3AD203B41FA5}">
                      <a16:colId xmlns:a16="http://schemas.microsoft.com/office/drawing/2014/main" val="1052151952"/>
                    </a:ext>
                  </a:extLst>
                </a:gridCol>
              </a:tblGrid>
              <a:tr h="913343">
                <a:tc>
                  <a:txBody>
                    <a:bodyPr/>
                    <a:lstStyle/>
                    <a:p>
                      <a:pPr marL="0" indent="0" algn="ctr">
                        <a:lnSpc>
                          <a:spcPct val="100000"/>
                        </a:lnSpc>
                      </a:pPr>
                      <a:endParaRPr lang="en-GB" sz="2000" b="1" dirty="0">
                        <a:effectLst/>
                        <a:latin typeface="Garamond" panose="02020404030301010803" pitchFamily="18" charset="0"/>
                      </a:endParaRPr>
                    </a:p>
                    <a:p>
                      <a:pPr marL="0" indent="0" algn="ctr">
                        <a:lnSpc>
                          <a:spcPct val="100000"/>
                        </a:lnSpc>
                      </a:pPr>
                      <a:r>
                        <a:rPr lang="en-GB" sz="2000" b="1" dirty="0">
                          <a:effectLst/>
                          <a:latin typeface="Garamond" panose="02020404030301010803" pitchFamily="18" charset="0"/>
                        </a:rPr>
                        <a:t>Paragraph</a:t>
                      </a:r>
                    </a:p>
                    <a:p>
                      <a:pPr marL="0" indent="0" algn="ctr">
                        <a:lnSpc>
                          <a:spcPct val="100000"/>
                        </a:lnSpc>
                      </a:pPr>
                      <a:endParaRPr lang="en-GB" sz="2000" b="1" dirty="0">
                        <a:effectLst/>
                        <a:latin typeface="Garamond" panose="02020404030301010803" pitchFamily="18" charset="0"/>
                        <a:ea typeface="Calibri" panose="020F0502020204030204" pitchFamily="34" charset="0"/>
                      </a:endParaRPr>
                    </a:p>
                  </a:txBody>
                  <a:tcPr marL="52299" marR="52299" marT="0" marB="0">
                    <a:solidFill>
                      <a:schemeClr val="bg2">
                        <a:lumMod val="90000"/>
                      </a:schemeClr>
                    </a:solidFill>
                  </a:tcPr>
                </a:tc>
                <a:tc>
                  <a:txBody>
                    <a:bodyPr/>
                    <a:lstStyle/>
                    <a:p>
                      <a:pPr marL="0" indent="0" algn="ctr">
                        <a:lnSpc>
                          <a:spcPct val="100000"/>
                        </a:lnSpc>
                      </a:pPr>
                      <a:endParaRPr lang="en-GB" sz="2000" b="1" dirty="0">
                        <a:effectLst/>
                        <a:latin typeface="Garamond" panose="02020404030301010803" pitchFamily="18" charset="0"/>
                      </a:endParaRPr>
                    </a:p>
                    <a:p>
                      <a:pPr marL="0" indent="0" algn="ctr">
                        <a:lnSpc>
                          <a:spcPct val="100000"/>
                        </a:lnSpc>
                      </a:pPr>
                      <a:r>
                        <a:rPr lang="en-GB" sz="2000" b="1" dirty="0">
                          <a:effectLst/>
                          <a:latin typeface="Garamond" panose="02020404030301010803" pitchFamily="18" charset="0"/>
                        </a:rPr>
                        <a:t>Current wording in the Final Award</a:t>
                      </a:r>
                      <a:endParaRPr lang="en-GB" sz="2000" b="1" dirty="0">
                        <a:effectLst/>
                        <a:latin typeface="Garamond" panose="02020404030301010803" pitchFamily="18" charset="0"/>
                        <a:ea typeface="Calibri" panose="020F0502020204030204" pitchFamily="34" charset="0"/>
                      </a:endParaRPr>
                    </a:p>
                  </a:txBody>
                  <a:tcPr marL="52299" marR="52299" marT="0" marB="0">
                    <a:solidFill>
                      <a:schemeClr val="bg2">
                        <a:lumMod val="90000"/>
                      </a:schemeClr>
                    </a:solidFill>
                  </a:tcPr>
                </a:tc>
                <a:tc>
                  <a:txBody>
                    <a:bodyPr/>
                    <a:lstStyle/>
                    <a:p>
                      <a:pPr marL="0" indent="0" algn="ctr">
                        <a:lnSpc>
                          <a:spcPct val="100000"/>
                        </a:lnSpc>
                      </a:pPr>
                      <a:r>
                        <a:rPr lang="en-GB" sz="2000" b="1" dirty="0">
                          <a:effectLst/>
                          <a:latin typeface="Garamond" panose="02020404030301010803" pitchFamily="18" charset="0"/>
                        </a:rPr>
                        <a:t> </a:t>
                      </a:r>
                    </a:p>
                    <a:p>
                      <a:pPr marL="0" indent="0" algn="ctr">
                        <a:lnSpc>
                          <a:spcPct val="100000"/>
                        </a:lnSpc>
                      </a:pPr>
                      <a:r>
                        <a:rPr lang="en-GB" sz="2000" b="1" dirty="0">
                          <a:effectLst/>
                          <a:latin typeface="Garamond" panose="02020404030301010803" pitchFamily="18" charset="0"/>
                        </a:rPr>
                        <a:t>Correction and clarifying wording in bold to be read in the Final Award</a:t>
                      </a:r>
                    </a:p>
                    <a:p>
                      <a:pPr marL="0" indent="0" algn="ctr">
                        <a:lnSpc>
                          <a:spcPct val="100000"/>
                        </a:lnSpc>
                      </a:pPr>
                      <a:r>
                        <a:rPr lang="en-GB" sz="2000" b="1" dirty="0">
                          <a:effectLst/>
                          <a:latin typeface="Garamond" panose="02020404030301010803" pitchFamily="18" charset="0"/>
                        </a:rPr>
                        <a:t> </a:t>
                      </a:r>
                      <a:endParaRPr lang="en-GB" sz="2000" b="1" dirty="0">
                        <a:effectLst/>
                        <a:latin typeface="Garamond" panose="02020404030301010803" pitchFamily="18" charset="0"/>
                        <a:ea typeface="Calibri" panose="020F0502020204030204" pitchFamily="34" charset="0"/>
                      </a:endParaRPr>
                    </a:p>
                  </a:txBody>
                  <a:tcPr marL="52299" marR="52299" marT="0" marB="0">
                    <a:solidFill>
                      <a:schemeClr val="bg2">
                        <a:lumMod val="90000"/>
                      </a:schemeClr>
                    </a:solidFill>
                  </a:tcPr>
                </a:tc>
                <a:extLst>
                  <a:ext uri="{0D108BD9-81ED-4DB2-BD59-A6C34878D82A}">
                    <a16:rowId xmlns:a16="http://schemas.microsoft.com/office/drawing/2014/main" val="1181418819"/>
                  </a:ext>
                </a:extLst>
              </a:tr>
              <a:tr h="1995053">
                <a:tc>
                  <a:txBody>
                    <a:bodyPr/>
                    <a:lstStyle/>
                    <a:p>
                      <a:pPr marL="0" indent="0" algn="l">
                        <a:lnSpc>
                          <a:spcPct val="100000"/>
                        </a:lnSpc>
                      </a:pPr>
                      <a:r>
                        <a:rPr lang="en-GB" sz="2000" dirty="0">
                          <a:effectLst/>
                          <a:latin typeface="Garamond" panose="02020404030301010803" pitchFamily="18" charset="0"/>
                        </a:rPr>
                        <a:t> </a:t>
                      </a:r>
                    </a:p>
                    <a:p>
                      <a:pPr marL="0" indent="0" algn="l">
                        <a:lnSpc>
                          <a:spcPct val="100000"/>
                        </a:lnSpc>
                      </a:pPr>
                      <a:r>
                        <a:rPr lang="en-GB" sz="2000" dirty="0">
                          <a:effectLst/>
                          <a:latin typeface="Garamond" panose="02020404030301010803" pitchFamily="18" charset="0"/>
                        </a:rPr>
                        <a:t>33</a:t>
                      </a:r>
                    </a:p>
                    <a:p>
                      <a:pPr marL="0" indent="0" algn="l">
                        <a:lnSpc>
                          <a:spcPct val="100000"/>
                        </a:lnSpc>
                      </a:pPr>
                      <a:r>
                        <a:rPr lang="en-GB" sz="2000" dirty="0">
                          <a:effectLst/>
                          <a:latin typeface="Garamond" panose="02020404030301010803" pitchFamily="18" charset="0"/>
                        </a:rPr>
                        <a:t> </a:t>
                      </a:r>
                      <a:endParaRPr lang="en-GB" sz="2000" dirty="0">
                        <a:effectLst/>
                        <a:latin typeface="Garamond" panose="02020404030301010803" pitchFamily="18" charset="0"/>
                        <a:ea typeface="Calibri" panose="020F0502020204030204" pitchFamily="34" charset="0"/>
                      </a:endParaRPr>
                    </a:p>
                  </a:txBody>
                  <a:tcPr marL="52299" marR="52299" marT="0" marB="0"/>
                </a:tc>
                <a:tc>
                  <a:txBody>
                    <a:bodyPr/>
                    <a:lstStyle/>
                    <a:p>
                      <a:pPr marL="0" indent="0" algn="l">
                        <a:lnSpc>
                          <a:spcPct val="100000"/>
                        </a:lnSpc>
                      </a:pPr>
                      <a:r>
                        <a:rPr lang="en-GB" sz="2000" dirty="0">
                          <a:effectLst/>
                          <a:latin typeface="Garamond" panose="02020404030301010803" pitchFamily="18" charset="0"/>
                        </a:rPr>
                        <a:t>“And I would add, a fortiori, the application of the same governing law to the same issues is a recipe for complete confusion.”</a:t>
                      </a:r>
                    </a:p>
                    <a:p>
                      <a:pPr marL="0" indent="0" algn="l">
                        <a:lnSpc>
                          <a:spcPct val="100000"/>
                        </a:lnSpc>
                      </a:pPr>
                      <a:r>
                        <a:rPr lang="en-GB" sz="2000" dirty="0">
                          <a:effectLst/>
                          <a:latin typeface="Garamond" panose="02020404030301010803" pitchFamily="18" charset="0"/>
                        </a:rPr>
                        <a:t> </a:t>
                      </a:r>
                      <a:endParaRPr lang="en-GB" sz="2000" dirty="0">
                        <a:effectLst/>
                        <a:latin typeface="Garamond" panose="02020404030301010803" pitchFamily="18" charset="0"/>
                        <a:ea typeface="Calibri" panose="020F0502020204030204" pitchFamily="34" charset="0"/>
                      </a:endParaRPr>
                    </a:p>
                  </a:txBody>
                  <a:tcPr marL="52299" marR="52299" marT="0" marB="0"/>
                </a:tc>
                <a:tc>
                  <a:txBody>
                    <a:bodyPr/>
                    <a:lstStyle/>
                    <a:p>
                      <a:pPr marL="0" indent="0" algn="l">
                        <a:lnSpc>
                          <a:spcPct val="100000"/>
                        </a:lnSpc>
                      </a:pPr>
                      <a:r>
                        <a:rPr lang="en-GB" sz="2000" dirty="0">
                          <a:effectLst/>
                          <a:latin typeface="Garamond" panose="02020404030301010803" pitchFamily="18" charset="0"/>
                        </a:rPr>
                        <a:t>And I would add, a fortiori, the application of </a:t>
                      </a:r>
                      <a:r>
                        <a:rPr lang="en-GB" sz="2000" strike="sngStrike" dirty="0">
                          <a:effectLst/>
                          <a:latin typeface="Garamond" panose="02020404030301010803" pitchFamily="18" charset="0"/>
                        </a:rPr>
                        <a:t>the same</a:t>
                      </a:r>
                      <a:r>
                        <a:rPr lang="en-GB" sz="2000" dirty="0">
                          <a:effectLst/>
                          <a:latin typeface="Garamond" panose="02020404030301010803" pitchFamily="18" charset="0"/>
                        </a:rPr>
                        <a:t> different governing laws to the same issues is a recipe for complete confusion.</a:t>
                      </a:r>
                      <a:endParaRPr lang="en-GB" sz="2000" dirty="0">
                        <a:effectLst/>
                        <a:latin typeface="Garamond" panose="02020404030301010803" pitchFamily="18" charset="0"/>
                        <a:ea typeface="Calibri" panose="020F0502020204030204" pitchFamily="34" charset="0"/>
                      </a:endParaRPr>
                    </a:p>
                  </a:txBody>
                  <a:tcPr marL="52299" marR="52299" marT="0" marB="0"/>
                </a:tc>
                <a:extLst>
                  <a:ext uri="{0D108BD9-81ED-4DB2-BD59-A6C34878D82A}">
                    <a16:rowId xmlns:a16="http://schemas.microsoft.com/office/drawing/2014/main" val="170371176"/>
                  </a:ext>
                </a:extLst>
              </a:tr>
            </a:tbl>
          </a:graphicData>
        </a:graphic>
      </p:graphicFrame>
      <p:sp>
        <p:nvSpPr>
          <p:cNvPr id="9" name="Rectangle 2">
            <a:extLst>
              <a:ext uri="{FF2B5EF4-FFF2-40B4-BE49-F238E27FC236}">
                <a16:creationId xmlns:a16="http://schemas.microsoft.com/office/drawing/2014/main" id="{742D8E20-1E29-D6F0-0750-A92C8370B38A}"/>
              </a:ext>
            </a:extLst>
          </p:cNvPr>
          <p:cNvSpPr>
            <a:spLocks noChangeArrowheads="1"/>
          </p:cNvSpPr>
          <p:nvPr/>
        </p:nvSpPr>
        <p:spPr bwMode="auto">
          <a:xfrm>
            <a:off x="-9284641" y="-64008"/>
            <a:ext cx="3015322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dirty="0"/>
          </a:p>
        </p:txBody>
      </p:sp>
    </p:spTree>
    <p:extLst>
      <p:ext uri="{BB962C8B-B14F-4D97-AF65-F5344CB8AC3E}">
        <p14:creationId xmlns:p14="http://schemas.microsoft.com/office/powerpoint/2010/main" val="154666225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TextBox 4"/>
          <p:cNvSpPr txBox="1"/>
          <p:nvPr/>
        </p:nvSpPr>
        <p:spPr>
          <a:xfrm>
            <a:off x="317941" y="3942218"/>
            <a:ext cx="4959038" cy="2585323"/>
          </a:xfrm>
          <a:prstGeom prst="rect">
            <a:avLst/>
          </a:prstGeom>
          <a:noFill/>
        </p:spPr>
        <p:txBody>
          <a:bodyPr wrap="square" rtlCol="0">
            <a:spAutoFit/>
          </a:bodyPr>
          <a:lstStyle/>
          <a:p>
            <a:r>
              <a:rPr lang="en-US" sz="2400" dirty="0">
                <a:solidFill>
                  <a:srgbClr val="BE1900"/>
                </a:solidFill>
                <a:latin typeface="Poppins" charset="0"/>
                <a:ea typeface="Poppins" charset="0"/>
                <a:cs typeface="Poppins" charset="0"/>
              </a:rPr>
              <a:t>Chartered Institute of Arbitrators - Uganda Chapter</a:t>
            </a:r>
          </a:p>
          <a:p>
            <a:endParaRPr lang="en-US" sz="2400" dirty="0">
              <a:solidFill>
                <a:srgbClr val="BE1900"/>
              </a:solidFill>
              <a:latin typeface="Poppins" charset="0"/>
              <a:ea typeface="Poppins Light" charset="0"/>
              <a:cs typeface="Poppins" charset="0"/>
            </a:endParaRPr>
          </a:p>
          <a:p>
            <a:r>
              <a:rPr lang="en-US" dirty="0">
                <a:solidFill>
                  <a:srgbClr val="7D1213"/>
                </a:solidFill>
                <a:latin typeface="Poppins Light" charset="0"/>
                <a:ea typeface="Poppins Light" charset="0"/>
                <a:cs typeface="Poppins Light" charset="0"/>
              </a:rPr>
              <a:t>Plot 28A Golf Course Road, </a:t>
            </a:r>
          </a:p>
          <a:p>
            <a:r>
              <a:rPr lang="en-US" dirty="0">
                <a:solidFill>
                  <a:srgbClr val="7D1213"/>
                </a:solidFill>
                <a:latin typeface="Poppins Light" charset="0"/>
                <a:ea typeface="Poppins Light" charset="0"/>
                <a:cs typeface="Poppins Light" charset="0"/>
              </a:rPr>
              <a:t>0200 954 512   |  +256 772 474 695</a:t>
            </a:r>
          </a:p>
          <a:p>
            <a:r>
              <a:rPr lang="en-US" dirty="0">
                <a:solidFill>
                  <a:srgbClr val="7D1213"/>
                </a:solidFill>
                <a:latin typeface="Poppins Light" charset="0"/>
                <a:ea typeface="Poppins Light" charset="0"/>
                <a:cs typeface="Poppins Light" charset="0"/>
                <a:hlinkClick r:id="rId3"/>
              </a:rPr>
              <a:t>info@ciarbuganda.org</a:t>
            </a:r>
            <a:endParaRPr lang="en-US" dirty="0">
              <a:solidFill>
                <a:srgbClr val="7D1213"/>
              </a:solidFill>
              <a:latin typeface="Poppins Light" charset="0"/>
              <a:ea typeface="Poppins Light" charset="0"/>
              <a:cs typeface="Poppins Light" charset="0"/>
            </a:endParaRPr>
          </a:p>
          <a:p>
            <a:r>
              <a:rPr lang="en-US" dirty="0">
                <a:solidFill>
                  <a:srgbClr val="7D1213"/>
                </a:solidFill>
                <a:latin typeface="Poppins Light" charset="0"/>
                <a:ea typeface="Poppins Light" charset="0"/>
                <a:cs typeface="Poppins Light" charset="0"/>
                <a:hlinkClick r:id="rId4"/>
              </a:rPr>
              <a:t>www.ciarb.org</a:t>
            </a:r>
            <a:endParaRPr lang="en-US" dirty="0">
              <a:solidFill>
                <a:srgbClr val="7D1213"/>
              </a:solidFill>
              <a:latin typeface="Poppins Light" charset="0"/>
              <a:ea typeface="Poppins Light" charset="0"/>
              <a:cs typeface="Poppins Light" charset="0"/>
            </a:endParaRPr>
          </a:p>
          <a:p>
            <a:endParaRPr lang="en-US" dirty="0">
              <a:solidFill>
                <a:srgbClr val="7D1213"/>
              </a:solidFill>
              <a:latin typeface="Poppins Light" charset="0"/>
              <a:ea typeface="Poppins Light" charset="0"/>
              <a:cs typeface="Poppins Light" charset="0"/>
            </a:endParaRPr>
          </a:p>
        </p:txBody>
      </p:sp>
      <p:pic>
        <p:nvPicPr>
          <p:cNvPr id="2050" name="Picture 2" descr="C:\ME\Sioux 2.0\CIARB\CIARB CLI PPT\CIARB-logo-png.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941" y="774700"/>
            <a:ext cx="1990361" cy="9318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5052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52384-724A-BC99-3162-EB3EAA68A6BA}"/>
              </a:ext>
            </a:extLst>
          </p:cNvPr>
          <p:cNvSpPr>
            <a:spLocks noGrp="1"/>
          </p:cNvSpPr>
          <p:nvPr>
            <p:ph type="title"/>
          </p:nvPr>
        </p:nvSpPr>
        <p:spPr/>
        <p:txBody>
          <a:bodyPr/>
          <a:lstStyle/>
          <a:p>
            <a:pPr algn="ctr"/>
            <a:r>
              <a:rPr lang="en-GB" b="1" dirty="0">
                <a:latin typeface="Garamond" panose="02020404030301010803" pitchFamily="18" charset="0"/>
              </a:rPr>
              <a:t>Refusal of Recognition &amp; Enforcement </a:t>
            </a:r>
            <a:br>
              <a:rPr lang="en-GB" b="1" dirty="0">
                <a:latin typeface="Garamond" panose="02020404030301010803" pitchFamily="18" charset="0"/>
              </a:rPr>
            </a:br>
            <a:r>
              <a:rPr lang="en-GB" b="1" dirty="0">
                <a:latin typeface="Garamond" panose="02020404030301010803" pitchFamily="18" charset="0"/>
              </a:rPr>
              <a:t>NYC Article V(1)(a)</a:t>
            </a:r>
          </a:p>
        </p:txBody>
      </p:sp>
      <p:sp>
        <p:nvSpPr>
          <p:cNvPr id="3" name="Content Placeholder 2">
            <a:extLst>
              <a:ext uri="{FF2B5EF4-FFF2-40B4-BE49-F238E27FC236}">
                <a16:creationId xmlns:a16="http://schemas.microsoft.com/office/drawing/2014/main" id="{9B0E6439-F81D-0B3E-B590-3B8DADD62549}"/>
              </a:ext>
            </a:extLst>
          </p:cNvPr>
          <p:cNvSpPr>
            <a:spLocks noGrp="1"/>
          </p:cNvSpPr>
          <p:nvPr>
            <p:ph idx="1"/>
          </p:nvPr>
        </p:nvSpPr>
        <p:spPr/>
        <p:txBody>
          <a:bodyPr/>
          <a:lstStyle/>
          <a:p>
            <a:pPr marL="0" indent="0">
              <a:buNone/>
            </a:pPr>
            <a:r>
              <a:rPr lang="en-US" sz="4400" dirty="0">
                <a:latin typeface="Garamond" panose="02020404030301010803" pitchFamily="18" charset="0"/>
              </a:rPr>
              <a:t>(a) </a:t>
            </a:r>
            <a:r>
              <a:rPr lang="en-US" sz="4400" b="0" i="0" u="none" strike="noStrike" baseline="0" dirty="0">
                <a:latin typeface="Garamond" panose="02020404030301010803" pitchFamily="18" charset="0"/>
              </a:rPr>
              <a:t>The parties to the agreement referred to in article II were, under the law applicable to them, under some incapacity, or 	the said agreement is not valid under the law to which the parties have subjected it or, failing any indication 	thereon, under the law of the country where the award was made; or</a:t>
            </a:r>
            <a:endParaRPr lang="en-GB" sz="4400" dirty="0">
              <a:latin typeface="Garamond" panose="02020404030301010803" pitchFamily="18" charset="0"/>
            </a:endParaRPr>
          </a:p>
          <a:p>
            <a:pPr marL="0" indent="0">
              <a:buNone/>
            </a:pPr>
            <a:endParaRPr lang="en-GB" dirty="0"/>
          </a:p>
        </p:txBody>
      </p:sp>
    </p:spTree>
    <p:extLst>
      <p:ext uri="{BB962C8B-B14F-4D97-AF65-F5344CB8AC3E}">
        <p14:creationId xmlns:p14="http://schemas.microsoft.com/office/powerpoint/2010/main" val="351971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1AF4A-3BE3-EB0B-F9C0-B5EAF3AF89F1}"/>
              </a:ext>
            </a:extLst>
          </p:cNvPr>
          <p:cNvSpPr>
            <a:spLocks noGrp="1"/>
          </p:cNvSpPr>
          <p:nvPr>
            <p:ph type="title"/>
          </p:nvPr>
        </p:nvSpPr>
        <p:spPr/>
        <p:txBody>
          <a:bodyPr/>
          <a:lstStyle/>
          <a:p>
            <a:pPr algn="ctr"/>
            <a:r>
              <a:rPr lang="en-GB" b="1" dirty="0">
                <a:latin typeface="Garamond" panose="02020404030301010803" pitchFamily="18" charset="0"/>
              </a:rPr>
              <a:t>Refusal of Recognition &amp; Enforcement </a:t>
            </a:r>
            <a:br>
              <a:rPr lang="en-GB" b="1" dirty="0">
                <a:latin typeface="Garamond" panose="02020404030301010803" pitchFamily="18" charset="0"/>
              </a:rPr>
            </a:br>
            <a:r>
              <a:rPr lang="en-GB" b="1" dirty="0">
                <a:latin typeface="Garamond" panose="02020404030301010803" pitchFamily="18" charset="0"/>
              </a:rPr>
              <a:t>NYC Article V(1)(b)</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30921399-F3E1-F959-5206-B83A89622016}"/>
              </a:ext>
            </a:extLst>
          </p:cNvPr>
          <p:cNvSpPr>
            <a:spLocks noGrp="1"/>
          </p:cNvSpPr>
          <p:nvPr>
            <p:ph idx="1"/>
          </p:nvPr>
        </p:nvSpPr>
        <p:spPr/>
        <p:txBody>
          <a:bodyPr>
            <a:normAutofit/>
          </a:bodyPr>
          <a:lstStyle/>
          <a:p>
            <a:pPr marL="0" indent="0" algn="l">
              <a:buNone/>
            </a:pPr>
            <a:r>
              <a:rPr lang="en-US" sz="4000" b="0" u="none" strike="noStrike" baseline="0" dirty="0">
                <a:latin typeface="Garamond" panose="02020404030301010803" pitchFamily="18" charset="0"/>
              </a:rPr>
              <a:t>(b) </a:t>
            </a:r>
            <a:r>
              <a:rPr lang="en-US" sz="4000" b="0" i="1" u="none" strike="noStrike" baseline="0" dirty="0">
                <a:latin typeface="Garamond" panose="02020404030301010803" pitchFamily="18" charset="0"/>
              </a:rPr>
              <a:t> </a:t>
            </a:r>
            <a:r>
              <a:rPr lang="en-US" sz="4000" b="0" i="0" u="none" strike="noStrike" baseline="0" dirty="0">
                <a:latin typeface="Garamond" panose="02020404030301010803" pitchFamily="18" charset="0"/>
              </a:rPr>
              <a:t>The party against whom the award is invoked was not given proper notice of the appointment of the arbitrator or of the arbitration proceedings or was otherwise unable to present his case; or</a:t>
            </a:r>
            <a:endParaRPr lang="en-US" sz="4000" b="0" u="none" strike="noStrike" baseline="0" dirty="0">
              <a:latin typeface="Garamond" panose="02020404030301010803" pitchFamily="18" charset="0"/>
            </a:endParaRPr>
          </a:p>
          <a:p>
            <a:pPr marL="0" indent="0">
              <a:buNone/>
            </a:pPr>
            <a:endParaRPr lang="en-GB" sz="3600" dirty="0"/>
          </a:p>
        </p:txBody>
      </p:sp>
    </p:spTree>
    <p:extLst>
      <p:ext uri="{BB962C8B-B14F-4D97-AF65-F5344CB8AC3E}">
        <p14:creationId xmlns:p14="http://schemas.microsoft.com/office/powerpoint/2010/main" val="520516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BCB084D4020048B85D11ED90D5FAD4" ma:contentTypeVersion="12" ma:contentTypeDescription="Create a new document." ma:contentTypeScope="" ma:versionID="233b949c17a8655632b9a182ec4dd08a">
  <xsd:schema xmlns:xsd="http://www.w3.org/2001/XMLSchema" xmlns:xs="http://www.w3.org/2001/XMLSchema" xmlns:p="http://schemas.microsoft.com/office/2006/metadata/properties" xmlns:ns2="d0827020-8417-4dc4-955e-28d3d58f0a55" xmlns:ns3="a678c424-7f6e-404b-bf51-6b8c8be41f19" targetNamespace="http://schemas.microsoft.com/office/2006/metadata/properties" ma:root="true" ma:fieldsID="a94096a932007c579c9bb05b72e9c640" ns2:_="" ns3:_="">
    <xsd:import namespace="d0827020-8417-4dc4-955e-28d3d58f0a55"/>
    <xsd:import namespace="a678c424-7f6e-404b-bf51-6b8c8be41f1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827020-8417-4dc4-955e-28d3d58f0a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cadede-44fa-4585-a5c7-ad30a8f9d87e"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678c424-7f6e-404b-bf51-6b8c8be41f1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25d21e90-f0c4-4025-b900-c136da2d2730}" ma:internalName="TaxCatchAll" ma:showField="CatchAllData" ma:web="a678c424-7f6e-404b-bf51-6b8c8be41f1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0827020-8417-4dc4-955e-28d3d58f0a55">
      <Terms xmlns="http://schemas.microsoft.com/office/infopath/2007/PartnerControls"/>
    </lcf76f155ced4ddcb4097134ff3c332f>
    <TaxCatchAll xmlns="a678c424-7f6e-404b-bf51-6b8c8be41f1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3667F6-0075-40BE-9B67-5BDEDFDACD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827020-8417-4dc4-955e-28d3d58f0a55"/>
    <ds:schemaRef ds:uri="a678c424-7f6e-404b-bf51-6b8c8be41f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6902EE-02FE-41E4-91F8-9BA37E2EE24A}">
  <ds:schemaRefs>
    <ds:schemaRef ds:uri="a678c424-7f6e-404b-bf51-6b8c8be41f19"/>
    <ds:schemaRef ds:uri="http://purl.org/dc/elements/1.1/"/>
    <ds:schemaRef ds:uri="http://www.w3.org/XML/1998/namespace"/>
    <ds:schemaRef ds:uri="http://purl.org/dc/dcmitype/"/>
    <ds:schemaRef ds:uri="http://schemas.microsoft.com/office/infopath/2007/PartnerControls"/>
    <ds:schemaRef ds:uri="d0827020-8417-4dc4-955e-28d3d58f0a55"/>
    <ds:schemaRef ds:uri="http://schemas.microsoft.com/office/2006/documentManagement/types"/>
    <ds:schemaRef ds:uri="http://purl.org/dc/term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6EDB2EB4-B560-41E1-847F-C9B6D62E45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2648</TotalTime>
  <Words>5020</Words>
  <Application>Microsoft Office PowerPoint</Application>
  <PresentationFormat>Widescreen</PresentationFormat>
  <Paragraphs>509</Paragraphs>
  <Slides>75</Slides>
  <Notes>11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75</vt:i4>
      </vt:variant>
    </vt:vector>
  </HeadingPairs>
  <TitlesOfParts>
    <vt:vector size="88" baseType="lpstr">
      <vt:lpstr>ＭＳ Ｐゴシック</vt:lpstr>
      <vt:lpstr>Arial</vt:lpstr>
      <vt:lpstr>Calibri</vt:lpstr>
      <vt:lpstr>Calibri Light</vt:lpstr>
      <vt:lpstr>Century Gothic</vt:lpstr>
      <vt:lpstr>Garamond</vt:lpstr>
      <vt:lpstr>Poppins</vt:lpstr>
      <vt:lpstr>Poppins Light</vt:lpstr>
      <vt:lpstr>Times New Roman</vt:lpstr>
      <vt:lpstr>Times-Italic</vt:lpstr>
      <vt:lpstr>Times-Roman</vt:lpstr>
      <vt:lpstr>Wingdings</vt:lpstr>
      <vt:lpstr>Office Theme</vt:lpstr>
      <vt:lpstr>PowerPoint Presentation</vt:lpstr>
      <vt:lpstr>PowerPoint Presentation</vt:lpstr>
      <vt:lpstr>PARTY AUTONOMY</vt:lpstr>
      <vt:lpstr> Convention on the Recognition and Enforcement of Foreign Arbitral Awards: “New York Convention” Article 1  </vt:lpstr>
      <vt:lpstr>NYC Arbitration Agreement Recognition  Article II</vt:lpstr>
      <vt:lpstr>NYC ARBITRAL AWARDS  RECOGNITION &amp; ENFORCEMENT ARTICLE III</vt:lpstr>
      <vt:lpstr>NYC Arbitral Awards: Refusal of Recognition &amp; Enforcement  Article V(1)</vt:lpstr>
      <vt:lpstr>Refusal of Recognition &amp; Enforcement  NYC Article V(1)(a)</vt:lpstr>
      <vt:lpstr>Refusal of Recognition &amp; Enforcement  NYC Article V(1)(b)</vt:lpstr>
      <vt:lpstr>Refusal of Recognition &amp; Enforcement NYC Article V(1)(c)</vt:lpstr>
      <vt:lpstr> Refusal of Recognition &amp; Enforcement NYC Article V(1)(d) </vt:lpstr>
      <vt:lpstr> Refusal of Recognition &amp; Enforcement NYC Article V(1)(e) </vt:lpstr>
      <vt:lpstr> Refusal of Recognition &amp; Enforcement NYC Article V(2) </vt:lpstr>
      <vt:lpstr>REFUSAL OF RECOGNITION &amp; ENFORCEMENT NYC ARTICLE V(2)(a)</vt:lpstr>
      <vt:lpstr>Refusal of Recognition &amp; Enforcement NYC Article V(2)(b)</vt:lpstr>
      <vt:lpstr>NYC IN ENGLAND &amp; MALAYSIA</vt:lpstr>
      <vt:lpstr>Uganda Arbitration And Conciliation Act 2000  Sections 1 &amp; 2</vt:lpstr>
      <vt:lpstr>Enforcement of New York Convention awards under Uganda ACA, Section 39</vt:lpstr>
      <vt:lpstr>Uganda ACA, section 42</vt:lpstr>
      <vt:lpstr>English Arbitration Act 1996, section 100</vt:lpstr>
      <vt:lpstr>English Arbitration Act 1996, section 101</vt:lpstr>
      <vt:lpstr>ENGLISH ARBITRATION ACT INSPIRED CHANGES TO UNCITRAL MODEL LAW</vt:lpstr>
      <vt:lpstr>PowerPoint Presentation</vt:lpstr>
      <vt:lpstr>UNCITRAL MODEL LAW, Article 28</vt:lpstr>
      <vt:lpstr>ACA, Section 28</vt:lpstr>
      <vt:lpstr>English Arbitration Act, section 46</vt:lpstr>
      <vt:lpstr>CHOICE OF LAW</vt:lpstr>
      <vt:lpstr>EXPRESS CHOICE OF LAW</vt:lpstr>
      <vt:lpstr>IMPLIED CHOICE</vt:lpstr>
      <vt:lpstr>ENKA INSTAAT VE SANAYI AS  v  OOO INSURANCE COMPANY CHUBB</vt:lpstr>
      <vt:lpstr>4 POTENTIALLY RELEVANT APPLICABLE LAWS</vt:lpstr>
      <vt:lpstr>SEAT OF THE ARBITRATION</vt:lpstr>
      <vt:lpstr>INITIAL ANALYSIS</vt:lpstr>
      <vt:lpstr> CHOICE OF LAW IN UK &amp; EU </vt:lpstr>
      <vt:lpstr>TENSION: SEPARABILITY AND NEUTRALITY</vt:lpstr>
      <vt:lpstr>CHUBB CONCLUSION</vt:lpstr>
      <vt:lpstr>PLINTH CONSTRUCTION SERVICES LTD, INYATSI CONSTRUCTION LTD, INYATSI GROUP HOLDINGS (PTY) LTD, ABSA BANK (U) LTD  [2024] UGCOMMC 263</vt:lpstr>
      <vt:lpstr>PETERSON FARMS INC V C &amp; M FARMING LIMITED [2004] EWHC 121 (Comm)</vt:lpstr>
      <vt:lpstr>PowerPoint Presentation</vt:lpstr>
      <vt:lpstr>CONTACT DETAILS</vt:lpstr>
      <vt:lpstr>IMMUNITY OF THE ARBITRATOR</vt:lpstr>
      <vt:lpstr>ARBITRATOR’S FEES AND EXPENSES</vt:lpstr>
      <vt:lpstr>CANCELLATION</vt:lpstr>
      <vt:lpstr>  CANCELLATION RATES</vt:lpstr>
      <vt:lpstr>RATES OF REIMBURSEMENT</vt:lpstr>
      <vt:lpstr>JOINT AND SEVERAL LIABILITY</vt:lpstr>
      <vt:lpstr>VAT/ TVA SALE &amp; WITHHOLDING TAXES</vt:lpstr>
      <vt:lpstr>DEPOSITS</vt:lpstr>
      <vt:lpstr>COMMUNICATIONS WITH ARBITRATOR</vt:lpstr>
      <vt:lpstr>FORMAL COMMUNICATIONS</vt:lpstr>
      <vt:lpstr>APPLICABLE LAW</vt:lpstr>
      <vt:lpstr>APPLICABLE LAW OF THE CONTRACT</vt:lpstr>
      <vt:lpstr>APPLICABLE LAW OF THE ARBITRATION AGREEMENT</vt:lpstr>
      <vt:lpstr>PROCEDURAL RULES</vt:lpstr>
      <vt:lpstr>INSTITUTIONAL RULES</vt:lpstr>
      <vt:lpstr>LANGUAGE</vt:lpstr>
      <vt:lpstr>CONFIDENTIALITY</vt:lpstr>
      <vt:lpstr>PowerPoint Presentation</vt:lpstr>
      <vt:lpstr>PROCEDURAL ORDER NO.1</vt:lpstr>
      <vt:lpstr>PowerPoint Presentation</vt:lpstr>
      <vt:lpstr>GUIDELINES &amp; CODES OF PRACTICE</vt:lpstr>
      <vt:lpstr>REDFERN SCHEDULE</vt:lpstr>
      <vt:lpstr>IBA RULES ON TAKING EVIDENCE IN INTERNATIONAL ARBITRATION ARTICLE 3</vt:lpstr>
      <vt:lpstr>FOUR COLUMN REDFERN SCHEDULE</vt:lpstr>
      <vt:lpstr>PowerPoint Presentation</vt:lpstr>
      <vt:lpstr>PowerPoint Presentation</vt:lpstr>
      <vt:lpstr>“MASTER SHEET”</vt:lpstr>
      <vt:lpstr>DRAMATIS PERSONAE</vt:lpstr>
      <vt:lpstr>CHRONOLOGY</vt:lpstr>
      <vt:lpstr>RECORD &amp; TIME KEEPING</vt:lpstr>
      <vt:lpstr>PowerPoint Presentation</vt:lpstr>
      <vt:lpstr>SEQUENTIAL HEADINGS</vt:lpstr>
      <vt:lpstr>FOOTNOTES</vt:lpstr>
      <vt:lpstr>CORRECTION AWARD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David Kaggwa</cp:lastModifiedBy>
  <cp:revision>144</cp:revision>
  <dcterms:created xsi:type="dcterms:W3CDTF">2022-07-11T16:28:00Z</dcterms:created>
  <dcterms:modified xsi:type="dcterms:W3CDTF">2024-11-20T17:00:44Z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0x010100D0BCB084D4020048B85D11ED90D5FAD4</vt:lpwstr>
  </property>
</Properties>
</file>