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77" r:id="rId5"/>
    <p:sldId id="260" r:id="rId6"/>
    <p:sldId id="271" r:id="rId7"/>
    <p:sldId id="259" r:id="rId8"/>
    <p:sldId id="279" r:id="rId9"/>
    <p:sldId id="282" r:id="rId10"/>
    <p:sldId id="284" r:id="rId11"/>
    <p:sldId id="283" r:id="rId12"/>
    <p:sldId id="261" r:id="rId13"/>
    <p:sldId id="286" r:id="rId14"/>
    <p:sldId id="262" r:id="rId15"/>
    <p:sldId id="285" r:id="rId16"/>
    <p:sldId id="281" r:id="rId17"/>
    <p:sldId id="280" r:id="rId18"/>
    <p:sldId id="287" r:id="rId19"/>
    <p:sldId id="275" r:id="rId20"/>
    <p:sldId id="290" r:id="rId21"/>
    <p:sldId id="289" r:id="rId22"/>
    <p:sldId id="291" r:id="rId23"/>
    <p:sldId id="292" r:id="rId24"/>
    <p:sldId id="293" r:id="rId25"/>
    <p:sldId id="294" r:id="rId26"/>
    <p:sldId id="295" r:id="rId27"/>
    <p:sldId id="296" r:id="rId28"/>
    <p:sldId id="298" r:id="rId29"/>
    <p:sldId id="297" r:id="rId30"/>
    <p:sldId id="299" r:id="rId31"/>
    <p:sldId id="300" r:id="rId32"/>
    <p:sldId id="288"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2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509"/>
    <a:srgbClr val="7D1213"/>
    <a:srgbClr val="BE1900"/>
    <a:srgbClr val="FAA500"/>
    <a:srgbClr val="AB252A"/>
    <a:srgbClr val="C01900"/>
    <a:srgbClr val="FF2623"/>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47159-D6A8-4053-B081-DD92F48D1398}" v="4" dt="2024-11-19T19:38:02.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7" autoAdjust="0"/>
    <p:restoredTop sz="94524" autoAdjust="0"/>
  </p:normalViewPr>
  <p:slideViewPr>
    <p:cSldViewPr snapToGrid="0" snapToObjects="1" showGuides="1">
      <p:cViewPr varScale="1">
        <p:scale>
          <a:sx n="88" d="100"/>
          <a:sy n="88" d="100"/>
        </p:scale>
        <p:origin x="60" y="234"/>
      </p:cViewPr>
      <p:guideLst>
        <p:guide orient="horz" pos="255"/>
        <p:guide pos="25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Kaggwa" userId="6702bd993a655411" providerId="LiveId" clId="{300CE40D-C497-4947-A54F-89FA5F190E5F}"/>
    <pc:docChg chg="addSld modSld">
      <pc:chgData name="David Kaggwa" userId="6702bd993a655411" providerId="LiveId" clId="{300CE40D-C497-4947-A54F-89FA5F190E5F}" dt="2024-11-19T19:53:45.523" v="52" actId="255"/>
      <pc:docMkLst>
        <pc:docMk/>
      </pc:docMkLst>
      <pc:sldChg chg="modSp add mod">
        <pc:chgData name="David Kaggwa" userId="6702bd993a655411" providerId="LiveId" clId="{300CE40D-C497-4947-A54F-89FA5F190E5F}" dt="2024-11-19T19:52:55.495" v="25" actId="113"/>
        <pc:sldMkLst>
          <pc:docMk/>
          <pc:sldMk cId="787665107" sldId="299"/>
        </pc:sldMkLst>
        <pc:spChg chg="mod">
          <ac:chgData name="David Kaggwa" userId="6702bd993a655411" providerId="LiveId" clId="{300CE40D-C497-4947-A54F-89FA5F190E5F}" dt="2024-11-19T19:52:55.495" v="25" actId="113"/>
          <ac:spMkLst>
            <pc:docMk/>
            <pc:sldMk cId="787665107" sldId="299"/>
            <ac:spMk id="9" creationId="{9A598643-F9E4-2136-0D83-09D3856917FF}"/>
          </ac:spMkLst>
        </pc:spChg>
      </pc:sldChg>
      <pc:sldChg chg="modSp add mod">
        <pc:chgData name="David Kaggwa" userId="6702bd993a655411" providerId="LiveId" clId="{300CE40D-C497-4947-A54F-89FA5F190E5F}" dt="2024-11-19T19:53:45.523" v="52" actId="255"/>
        <pc:sldMkLst>
          <pc:docMk/>
          <pc:sldMk cId="2193198703" sldId="300"/>
        </pc:sldMkLst>
        <pc:spChg chg="mod">
          <ac:chgData name="David Kaggwa" userId="6702bd993a655411" providerId="LiveId" clId="{300CE40D-C497-4947-A54F-89FA5F190E5F}" dt="2024-11-19T19:53:45.523" v="52" actId="255"/>
          <ac:spMkLst>
            <pc:docMk/>
            <pc:sldMk cId="2193198703" sldId="300"/>
            <ac:spMk id="9" creationId="{37CF8FD6-7DB0-D1EC-CC42-11BD3640CE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1147-D01B-AC4D-B216-CFA99F9961FB}"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AE6B3-D0AF-2D42-BDEA-5ADDA78B9B37}" type="slidenum">
              <a:rPr lang="en-US" smtClean="0"/>
              <a:t>‹#›</a:t>
            </a:fld>
            <a:endParaRPr lang="en-US"/>
          </a:p>
        </p:txBody>
      </p:sp>
    </p:spTree>
    <p:extLst>
      <p:ext uri="{BB962C8B-B14F-4D97-AF65-F5344CB8AC3E}">
        <p14:creationId xmlns:p14="http://schemas.microsoft.com/office/powerpoint/2010/main" val="16439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AE6B3-D0AF-2D42-BDEA-5ADDA78B9B37}" type="slidenum">
              <a:rPr lang="en-US" smtClean="0"/>
              <a:t>2</a:t>
            </a:fld>
            <a:endParaRPr lang="en-US"/>
          </a:p>
        </p:txBody>
      </p:sp>
    </p:spTree>
    <p:extLst>
      <p:ext uri="{BB962C8B-B14F-4D97-AF65-F5344CB8AC3E}">
        <p14:creationId xmlns:p14="http://schemas.microsoft.com/office/powerpoint/2010/main" val="129077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AE6B3-D0AF-2D42-BDEA-5ADDA78B9B37}" type="slidenum">
              <a:rPr lang="en-US" smtClean="0"/>
              <a:t>11</a:t>
            </a:fld>
            <a:endParaRPr lang="en-US"/>
          </a:p>
        </p:txBody>
      </p:sp>
    </p:spTree>
    <p:extLst>
      <p:ext uri="{BB962C8B-B14F-4D97-AF65-F5344CB8AC3E}">
        <p14:creationId xmlns:p14="http://schemas.microsoft.com/office/powerpoint/2010/main" val="186769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DC779-AB0E-2C33-EB83-248E219CE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40DC3-0D4A-1D2C-FF0A-1F8A1BA37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C8BE4-C9AF-D96F-36CA-05CF0F12C0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23771-38C7-E5A5-8257-2F90027154C1}"/>
              </a:ext>
            </a:extLst>
          </p:cNvPr>
          <p:cNvSpPr>
            <a:spLocks noGrp="1"/>
          </p:cNvSpPr>
          <p:nvPr>
            <p:ph type="sldNum" sz="quarter" idx="10"/>
          </p:nvPr>
        </p:nvSpPr>
        <p:spPr/>
        <p:txBody>
          <a:bodyPr/>
          <a:lstStyle/>
          <a:p>
            <a:fld id="{1DCAE6B3-D0AF-2D42-BDEA-5ADDA78B9B37}" type="slidenum">
              <a:rPr lang="en-US" smtClean="0"/>
              <a:t>12</a:t>
            </a:fld>
            <a:endParaRPr lang="en-US"/>
          </a:p>
        </p:txBody>
      </p:sp>
    </p:spTree>
    <p:extLst>
      <p:ext uri="{BB962C8B-B14F-4D97-AF65-F5344CB8AC3E}">
        <p14:creationId xmlns:p14="http://schemas.microsoft.com/office/powerpoint/2010/main" val="3999217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FB85B-9B68-85F3-149D-2FA759CA3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AE957-41E8-0071-B080-84EF0994C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B9A8E-EA4F-D0BF-85ED-C668697B7A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8C5B3A-5AD4-6E69-1421-3F045B9A5D79}"/>
              </a:ext>
            </a:extLst>
          </p:cNvPr>
          <p:cNvSpPr>
            <a:spLocks noGrp="1"/>
          </p:cNvSpPr>
          <p:nvPr>
            <p:ph type="sldNum" sz="quarter" idx="10"/>
          </p:nvPr>
        </p:nvSpPr>
        <p:spPr/>
        <p:txBody>
          <a:bodyPr/>
          <a:lstStyle/>
          <a:p>
            <a:fld id="{1DCAE6B3-D0AF-2D42-BDEA-5ADDA78B9B37}" type="slidenum">
              <a:rPr lang="en-US" smtClean="0"/>
              <a:t>13</a:t>
            </a:fld>
            <a:endParaRPr lang="en-US"/>
          </a:p>
        </p:txBody>
      </p:sp>
    </p:spTree>
    <p:extLst>
      <p:ext uri="{BB962C8B-B14F-4D97-AF65-F5344CB8AC3E}">
        <p14:creationId xmlns:p14="http://schemas.microsoft.com/office/powerpoint/2010/main" val="317231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E95B-B163-F115-DC32-37013618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387D6-EBB0-C9EE-17A4-8F7575BF1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B12B2-3E5D-3EAD-B462-0EBE7BF14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99336-5014-7CE9-D251-2E53AB781315}"/>
              </a:ext>
            </a:extLst>
          </p:cNvPr>
          <p:cNvSpPr>
            <a:spLocks noGrp="1"/>
          </p:cNvSpPr>
          <p:nvPr>
            <p:ph type="sldNum" sz="quarter" idx="10"/>
          </p:nvPr>
        </p:nvSpPr>
        <p:spPr/>
        <p:txBody>
          <a:bodyPr/>
          <a:lstStyle/>
          <a:p>
            <a:fld id="{1DCAE6B3-D0AF-2D42-BDEA-5ADDA78B9B37}" type="slidenum">
              <a:rPr lang="en-US" smtClean="0"/>
              <a:t>14</a:t>
            </a:fld>
            <a:endParaRPr lang="en-US"/>
          </a:p>
        </p:txBody>
      </p:sp>
    </p:spTree>
    <p:extLst>
      <p:ext uri="{BB962C8B-B14F-4D97-AF65-F5344CB8AC3E}">
        <p14:creationId xmlns:p14="http://schemas.microsoft.com/office/powerpoint/2010/main" val="333574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DD93E-6B42-6B2E-3B80-A59436EDA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D5BF2-44E1-C199-0917-969E6C7D8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77ABC-3784-E515-18D1-94C27643D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21330-D52F-E24E-25F0-38D07287A7BE}"/>
              </a:ext>
            </a:extLst>
          </p:cNvPr>
          <p:cNvSpPr>
            <a:spLocks noGrp="1"/>
          </p:cNvSpPr>
          <p:nvPr>
            <p:ph type="sldNum" sz="quarter" idx="10"/>
          </p:nvPr>
        </p:nvSpPr>
        <p:spPr/>
        <p:txBody>
          <a:bodyPr/>
          <a:lstStyle/>
          <a:p>
            <a:fld id="{1DCAE6B3-D0AF-2D42-BDEA-5ADDA78B9B37}" type="slidenum">
              <a:rPr lang="en-US" smtClean="0"/>
              <a:t>15</a:t>
            </a:fld>
            <a:endParaRPr lang="en-US"/>
          </a:p>
        </p:txBody>
      </p:sp>
    </p:spTree>
    <p:extLst>
      <p:ext uri="{BB962C8B-B14F-4D97-AF65-F5344CB8AC3E}">
        <p14:creationId xmlns:p14="http://schemas.microsoft.com/office/powerpoint/2010/main" val="181168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AE6B3-D0AF-2D42-BDEA-5ADDA78B9B37}" type="slidenum">
              <a:rPr lang="en-US" smtClean="0"/>
              <a:t>16</a:t>
            </a:fld>
            <a:endParaRPr lang="en-US"/>
          </a:p>
        </p:txBody>
      </p:sp>
    </p:spTree>
    <p:extLst>
      <p:ext uri="{BB962C8B-B14F-4D97-AF65-F5344CB8AC3E}">
        <p14:creationId xmlns:p14="http://schemas.microsoft.com/office/powerpoint/2010/main" val="1581362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6189-40DA-4716-FF2C-AC4C84738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4C421-CBDB-BE69-AC7D-4CFE4F239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F5D35-EDB2-8F90-FCB0-C1DB514185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FEBE43-8836-600A-D525-660A677C9EF3}"/>
              </a:ext>
            </a:extLst>
          </p:cNvPr>
          <p:cNvSpPr>
            <a:spLocks noGrp="1"/>
          </p:cNvSpPr>
          <p:nvPr>
            <p:ph type="sldNum" sz="quarter" idx="10"/>
          </p:nvPr>
        </p:nvSpPr>
        <p:spPr/>
        <p:txBody>
          <a:bodyPr/>
          <a:lstStyle/>
          <a:p>
            <a:fld id="{1DCAE6B3-D0AF-2D42-BDEA-5ADDA78B9B37}" type="slidenum">
              <a:rPr lang="en-US" smtClean="0"/>
              <a:t>17</a:t>
            </a:fld>
            <a:endParaRPr lang="en-US"/>
          </a:p>
        </p:txBody>
      </p:sp>
    </p:spTree>
    <p:extLst>
      <p:ext uri="{BB962C8B-B14F-4D97-AF65-F5344CB8AC3E}">
        <p14:creationId xmlns:p14="http://schemas.microsoft.com/office/powerpoint/2010/main" val="141189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3772D-A5C0-9B1D-E2AD-FBFE72494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4BFF8-CBE7-945E-A946-B1B766156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3DBBF-22C5-0D3C-6CF8-6A7E93B864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3FF8B3-0AA9-9BFA-8BD3-AC54C699F891}"/>
              </a:ext>
            </a:extLst>
          </p:cNvPr>
          <p:cNvSpPr>
            <a:spLocks noGrp="1"/>
          </p:cNvSpPr>
          <p:nvPr>
            <p:ph type="sldNum" sz="quarter" idx="10"/>
          </p:nvPr>
        </p:nvSpPr>
        <p:spPr/>
        <p:txBody>
          <a:bodyPr/>
          <a:lstStyle/>
          <a:p>
            <a:fld id="{1DCAE6B3-D0AF-2D42-BDEA-5ADDA78B9B37}" type="slidenum">
              <a:rPr lang="en-US" smtClean="0"/>
              <a:t>18</a:t>
            </a:fld>
            <a:endParaRPr lang="en-US"/>
          </a:p>
        </p:txBody>
      </p:sp>
    </p:spTree>
    <p:extLst>
      <p:ext uri="{BB962C8B-B14F-4D97-AF65-F5344CB8AC3E}">
        <p14:creationId xmlns:p14="http://schemas.microsoft.com/office/powerpoint/2010/main" val="63008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693F-0816-6852-CC58-EF43079CF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F9D23-E09F-532E-8B5F-C1AA8D783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E856D-777C-2864-A931-511FAC826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EB8034-231E-4501-EEF0-EBB104469EEA}"/>
              </a:ext>
            </a:extLst>
          </p:cNvPr>
          <p:cNvSpPr>
            <a:spLocks noGrp="1"/>
          </p:cNvSpPr>
          <p:nvPr>
            <p:ph type="sldNum" sz="quarter" idx="10"/>
          </p:nvPr>
        </p:nvSpPr>
        <p:spPr/>
        <p:txBody>
          <a:bodyPr/>
          <a:lstStyle/>
          <a:p>
            <a:fld id="{1DCAE6B3-D0AF-2D42-BDEA-5ADDA78B9B37}" type="slidenum">
              <a:rPr lang="en-US" smtClean="0"/>
              <a:t>19</a:t>
            </a:fld>
            <a:endParaRPr lang="en-US"/>
          </a:p>
        </p:txBody>
      </p:sp>
    </p:spTree>
    <p:extLst>
      <p:ext uri="{BB962C8B-B14F-4D97-AF65-F5344CB8AC3E}">
        <p14:creationId xmlns:p14="http://schemas.microsoft.com/office/powerpoint/2010/main" val="14463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89AA5-064C-1692-E2A2-C5B13A908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98EEA-7862-D658-3FAC-767F638AB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FBD80-517D-8993-5D13-A3CC47176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501AF3-BDF2-B0D6-4D60-C6575A2D5B5A}"/>
              </a:ext>
            </a:extLst>
          </p:cNvPr>
          <p:cNvSpPr>
            <a:spLocks noGrp="1"/>
          </p:cNvSpPr>
          <p:nvPr>
            <p:ph type="sldNum" sz="quarter" idx="10"/>
          </p:nvPr>
        </p:nvSpPr>
        <p:spPr/>
        <p:txBody>
          <a:bodyPr/>
          <a:lstStyle/>
          <a:p>
            <a:fld id="{1DCAE6B3-D0AF-2D42-BDEA-5ADDA78B9B37}" type="slidenum">
              <a:rPr lang="en-US" smtClean="0"/>
              <a:t>20</a:t>
            </a:fld>
            <a:endParaRPr lang="en-US"/>
          </a:p>
        </p:txBody>
      </p:sp>
    </p:spTree>
    <p:extLst>
      <p:ext uri="{BB962C8B-B14F-4D97-AF65-F5344CB8AC3E}">
        <p14:creationId xmlns:p14="http://schemas.microsoft.com/office/powerpoint/2010/main" val="58369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AE6B3-D0AF-2D42-BDEA-5ADDA78B9B37}" type="slidenum">
              <a:rPr lang="en-US" smtClean="0"/>
              <a:t>3</a:t>
            </a:fld>
            <a:endParaRPr lang="en-US"/>
          </a:p>
        </p:txBody>
      </p:sp>
    </p:spTree>
    <p:extLst>
      <p:ext uri="{BB962C8B-B14F-4D97-AF65-F5344CB8AC3E}">
        <p14:creationId xmlns:p14="http://schemas.microsoft.com/office/powerpoint/2010/main" val="979683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252D-6ABC-FD1E-79FE-590BDE4E9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D9980-9EF6-4446-ECC4-1D7CDF09F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8BA33-CAEE-E238-3807-0D7E5ED7D8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E9D20-99E3-5C86-4BAF-83BD7646D567}"/>
              </a:ext>
            </a:extLst>
          </p:cNvPr>
          <p:cNvSpPr>
            <a:spLocks noGrp="1"/>
          </p:cNvSpPr>
          <p:nvPr>
            <p:ph type="sldNum" sz="quarter" idx="10"/>
          </p:nvPr>
        </p:nvSpPr>
        <p:spPr/>
        <p:txBody>
          <a:bodyPr/>
          <a:lstStyle/>
          <a:p>
            <a:fld id="{1DCAE6B3-D0AF-2D42-BDEA-5ADDA78B9B37}" type="slidenum">
              <a:rPr lang="en-US" smtClean="0"/>
              <a:t>21</a:t>
            </a:fld>
            <a:endParaRPr lang="en-US"/>
          </a:p>
        </p:txBody>
      </p:sp>
    </p:spTree>
    <p:extLst>
      <p:ext uri="{BB962C8B-B14F-4D97-AF65-F5344CB8AC3E}">
        <p14:creationId xmlns:p14="http://schemas.microsoft.com/office/powerpoint/2010/main" val="359092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6ACA-22BA-B068-E71C-05C641FE9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CE531-D992-D8A9-C979-B87DE0029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429F1-6DC1-F41F-EE3E-2CE9D4908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02DBC0-B39E-CB54-AB64-DF64FCD43E70}"/>
              </a:ext>
            </a:extLst>
          </p:cNvPr>
          <p:cNvSpPr>
            <a:spLocks noGrp="1"/>
          </p:cNvSpPr>
          <p:nvPr>
            <p:ph type="sldNum" sz="quarter" idx="10"/>
          </p:nvPr>
        </p:nvSpPr>
        <p:spPr/>
        <p:txBody>
          <a:bodyPr/>
          <a:lstStyle/>
          <a:p>
            <a:fld id="{1DCAE6B3-D0AF-2D42-BDEA-5ADDA78B9B37}" type="slidenum">
              <a:rPr lang="en-US" smtClean="0"/>
              <a:t>22</a:t>
            </a:fld>
            <a:endParaRPr lang="en-US"/>
          </a:p>
        </p:txBody>
      </p:sp>
    </p:spTree>
    <p:extLst>
      <p:ext uri="{BB962C8B-B14F-4D97-AF65-F5344CB8AC3E}">
        <p14:creationId xmlns:p14="http://schemas.microsoft.com/office/powerpoint/2010/main" val="59340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C2E2-2518-63A5-E286-724C6A616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40020-36DE-22F3-A4A2-9B61430D0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A480E-5BEC-0205-083B-CDF1394C4A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E556C4-887D-98A7-A368-6FECD997448B}"/>
              </a:ext>
            </a:extLst>
          </p:cNvPr>
          <p:cNvSpPr>
            <a:spLocks noGrp="1"/>
          </p:cNvSpPr>
          <p:nvPr>
            <p:ph type="sldNum" sz="quarter" idx="10"/>
          </p:nvPr>
        </p:nvSpPr>
        <p:spPr/>
        <p:txBody>
          <a:bodyPr/>
          <a:lstStyle/>
          <a:p>
            <a:fld id="{1DCAE6B3-D0AF-2D42-BDEA-5ADDA78B9B37}" type="slidenum">
              <a:rPr lang="en-US" smtClean="0"/>
              <a:t>23</a:t>
            </a:fld>
            <a:endParaRPr lang="en-US"/>
          </a:p>
        </p:txBody>
      </p:sp>
    </p:spTree>
    <p:extLst>
      <p:ext uri="{BB962C8B-B14F-4D97-AF65-F5344CB8AC3E}">
        <p14:creationId xmlns:p14="http://schemas.microsoft.com/office/powerpoint/2010/main" val="229418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C089D-FAC1-3AFF-DB5B-415F2933C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5C650-D4C2-BEAE-0436-FA9891ECD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3960C-41CA-EC80-D343-B16C523BC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8BB5E2-9A77-8F71-875E-249FE58F7AC4}"/>
              </a:ext>
            </a:extLst>
          </p:cNvPr>
          <p:cNvSpPr>
            <a:spLocks noGrp="1"/>
          </p:cNvSpPr>
          <p:nvPr>
            <p:ph type="sldNum" sz="quarter" idx="10"/>
          </p:nvPr>
        </p:nvSpPr>
        <p:spPr/>
        <p:txBody>
          <a:bodyPr/>
          <a:lstStyle/>
          <a:p>
            <a:fld id="{1DCAE6B3-D0AF-2D42-BDEA-5ADDA78B9B37}" type="slidenum">
              <a:rPr lang="en-US" smtClean="0"/>
              <a:t>24</a:t>
            </a:fld>
            <a:endParaRPr lang="en-US"/>
          </a:p>
        </p:txBody>
      </p:sp>
    </p:spTree>
    <p:extLst>
      <p:ext uri="{BB962C8B-B14F-4D97-AF65-F5344CB8AC3E}">
        <p14:creationId xmlns:p14="http://schemas.microsoft.com/office/powerpoint/2010/main" val="2277368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D679B-62B8-4CA7-F8EB-B8C6C14FE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81BB8-A505-474E-B194-68628C61F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4C6E8-220C-D774-381B-7D7A5B44FA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06409-80DB-D255-61E8-EB9AEF24D495}"/>
              </a:ext>
            </a:extLst>
          </p:cNvPr>
          <p:cNvSpPr>
            <a:spLocks noGrp="1"/>
          </p:cNvSpPr>
          <p:nvPr>
            <p:ph type="sldNum" sz="quarter" idx="10"/>
          </p:nvPr>
        </p:nvSpPr>
        <p:spPr/>
        <p:txBody>
          <a:bodyPr/>
          <a:lstStyle/>
          <a:p>
            <a:fld id="{1DCAE6B3-D0AF-2D42-BDEA-5ADDA78B9B37}" type="slidenum">
              <a:rPr lang="en-US" smtClean="0"/>
              <a:t>25</a:t>
            </a:fld>
            <a:endParaRPr lang="en-US"/>
          </a:p>
        </p:txBody>
      </p:sp>
    </p:spTree>
    <p:extLst>
      <p:ext uri="{BB962C8B-B14F-4D97-AF65-F5344CB8AC3E}">
        <p14:creationId xmlns:p14="http://schemas.microsoft.com/office/powerpoint/2010/main" val="348932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327A5-4DB2-5E88-95A4-163AC74FE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ACAB1-B731-1A5E-3755-447826DEF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DEB8B-83DE-2206-9B44-13B678DE92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E279C6-0C79-2F4F-74E3-EC6EE1132016}"/>
              </a:ext>
            </a:extLst>
          </p:cNvPr>
          <p:cNvSpPr>
            <a:spLocks noGrp="1"/>
          </p:cNvSpPr>
          <p:nvPr>
            <p:ph type="sldNum" sz="quarter" idx="10"/>
          </p:nvPr>
        </p:nvSpPr>
        <p:spPr/>
        <p:txBody>
          <a:bodyPr/>
          <a:lstStyle/>
          <a:p>
            <a:fld id="{1DCAE6B3-D0AF-2D42-BDEA-5ADDA78B9B37}" type="slidenum">
              <a:rPr lang="en-US" smtClean="0"/>
              <a:t>26</a:t>
            </a:fld>
            <a:endParaRPr lang="en-US"/>
          </a:p>
        </p:txBody>
      </p:sp>
    </p:spTree>
    <p:extLst>
      <p:ext uri="{BB962C8B-B14F-4D97-AF65-F5344CB8AC3E}">
        <p14:creationId xmlns:p14="http://schemas.microsoft.com/office/powerpoint/2010/main" val="100735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5F3E-A1BB-BC60-368B-0E60FA618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FEDBA-432F-F1F7-FC97-7797B8E73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149B9-3403-662E-4003-474055E16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A08D83-F173-6CCD-448C-40C35FBBC4E2}"/>
              </a:ext>
            </a:extLst>
          </p:cNvPr>
          <p:cNvSpPr>
            <a:spLocks noGrp="1"/>
          </p:cNvSpPr>
          <p:nvPr>
            <p:ph type="sldNum" sz="quarter" idx="10"/>
          </p:nvPr>
        </p:nvSpPr>
        <p:spPr/>
        <p:txBody>
          <a:bodyPr/>
          <a:lstStyle/>
          <a:p>
            <a:fld id="{1DCAE6B3-D0AF-2D42-BDEA-5ADDA78B9B37}" type="slidenum">
              <a:rPr lang="en-US" smtClean="0"/>
              <a:t>27</a:t>
            </a:fld>
            <a:endParaRPr lang="en-US"/>
          </a:p>
        </p:txBody>
      </p:sp>
    </p:spTree>
    <p:extLst>
      <p:ext uri="{BB962C8B-B14F-4D97-AF65-F5344CB8AC3E}">
        <p14:creationId xmlns:p14="http://schemas.microsoft.com/office/powerpoint/2010/main" val="319574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5C2A-8400-C5D1-87B7-C47F0D6A5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76DE3-ECD1-8E14-DB50-3F74FD3CD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02BA5-0D28-3D2E-A360-14210C45B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ECC0ED-8442-E612-D50D-4FC137729FC9}"/>
              </a:ext>
            </a:extLst>
          </p:cNvPr>
          <p:cNvSpPr>
            <a:spLocks noGrp="1"/>
          </p:cNvSpPr>
          <p:nvPr>
            <p:ph type="sldNum" sz="quarter" idx="10"/>
          </p:nvPr>
        </p:nvSpPr>
        <p:spPr/>
        <p:txBody>
          <a:bodyPr/>
          <a:lstStyle/>
          <a:p>
            <a:fld id="{1DCAE6B3-D0AF-2D42-BDEA-5ADDA78B9B37}" type="slidenum">
              <a:rPr lang="en-US" smtClean="0"/>
              <a:t>28</a:t>
            </a:fld>
            <a:endParaRPr lang="en-US"/>
          </a:p>
        </p:txBody>
      </p:sp>
    </p:spTree>
    <p:extLst>
      <p:ext uri="{BB962C8B-B14F-4D97-AF65-F5344CB8AC3E}">
        <p14:creationId xmlns:p14="http://schemas.microsoft.com/office/powerpoint/2010/main" val="778824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71E5F-5A19-C95C-1789-E32031EE5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1BC1B-E328-D44F-E658-28FBE6AB1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6411F-63AD-C581-8E50-6BEF7FFCA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F7DC25-EB90-F0AB-4581-27521AB15F4F}"/>
              </a:ext>
            </a:extLst>
          </p:cNvPr>
          <p:cNvSpPr>
            <a:spLocks noGrp="1"/>
          </p:cNvSpPr>
          <p:nvPr>
            <p:ph type="sldNum" sz="quarter" idx="10"/>
          </p:nvPr>
        </p:nvSpPr>
        <p:spPr/>
        <p:txBody>
          <a:bodyPr/>
          <a:lstStyle/>
          <a:p>
            <a:fld id="{1DCAE6B3-D0AF-2D42-BDEA-5ADDA78B9B37}" type="slidenum">
              <a:rPr lang="en-US" smtClean="0"/>
              <a:t>29</a:t>
            </a:fld>
            <a:endParaRPr lang="en-US"/>
          </a:p>
        </p:txBody>
      </p:sp>
    </p:spTree>
    <p:extLst>
      <p:ext uri="{BB962C8B-B14F-4D97-AF65-F5344CB8AC3E}">
        <p14:creationId xmlns:p14="http://schemas.microsoft.com/office/powerpoint/2010/main" val="392945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AE6B3-D0AF-2D42-BDEA-5ADDA78B9B37}" type="slidenum">
              <a:rPr lang="en-US" smtClean="0"/>
              <a:t>4</a:t>
            </a:fld>
            <a:endParaRPr lang="en-US"/>
          </a:p>
        </p:txBody>
      </p:sp>
    </p:spTree>
    <p:extLst>
      <p:ext uri="{BB962C8B-B14F-4D97-AF65-F5344CB8AC3E}">
        <p14:creationId xmlns:p14="http://schemas.microsoft.com/office/powerpoint/2010/main" val="185506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6CA2E-8A6A-30DF-9AF6-A0044EE43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8A257-0A8E-30AC-657F-C6C5BAC96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615912-E244-9189-1939-7447D6F192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5A602C-AECC-73AF-D1A1-B00DBC2798BD}"/>
              </a:ext>
            </a:extLst>
          </p:cNvPr>
          <p:cNvSpPr>
            <a:spLocks noGrp="1"/>
          </p:cNvSpPr>
          <p:nvPr>
            <p:ph type="sldNum" sz="quarter" idx="10"/>
          </p:nvPr>
        </p:nvSpPr>
        <p:spPr/>
        <p:txBody>
          <a:bodyPr/>
          <a:lstStyle/>
          <a:p>
            <a:fld id="{1DCAE6B3-D0AF-2D42-BDEA-5ADDA78B9B37}" type="slidenum">
              <a:rPr lang="en-US" smtClean="0"/>
              <a:t>5</a:t>
            </a:fld>
            <a:endParaRPr lang="en-US"/>
          </a:p>
        </p:txBody>
      </p:sp>
    </p:spTree>
    <p:extLst>
      <p:ext uri="{BB962C8B-B14F-4D97-AF65-F5344CB8AC3E}">
        <p14:creationId xmlns:p14="http://schemas.microsoft.com/office/powerpoint/2010/main" val="391591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186D5-0BF4-7E82-E741-1C84B6F63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E2640-D8BE-85CF-283C-AF660DC47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763B3-1BC8-E102-C854-EFBE050DD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8EDFD0-E91A-06F2-9F13-190AD8FB9AA7}"/>
              </a:ext>
            </a:extLst>
          </p:cNvPr>
          <p:cNvSpPr>
            <a:spLocks noGrp="1"/>
          </p:cNvSpPr>
          <p:nvPr>
            <p:ph type="sldNum" sz="quarter" idx="10"/>
          </p:nvPr>
        </p:nvSpPr>
        <p:spPr/>
        <p:txBody>
          <a:bodyPr/>
          <a:lstStyle/>
          <a:p>
            <a:fld id="{1DCAE6B3-D0AF-2D42-BDEA-5ADDA78B9B37}" type="slidenum">
              <a:rPr lang="en-US" smtClean="0"/>
              <a:t>6</a:t>
            </a:fld>
            <a:endParaRPr lang="en-US"/>
          </a:p>
        </p:txBody>
      </p:sp>
    </p:spTree>
    <p:extLst>
      <p:ext uri="{BB962C8B-B14F-4D97-AF65-F5344CB8AC3E}">
        <p14:creationId xmlns:p14="http://schemas.microsoft.com/office/powerpoint/2010/main" val="176046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CB22F-F374-1AEF-4294-DC9EBD9FC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FFD0D-39AA-533B-372A-22C720540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DFC52-B90D-8DD5-D9A0-02705BBC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B6716-2886-5937-668E-EFBAADBADDE6}"/>
              </a:ext>
            </a:extLst>
          </p:cNvPr>
          <p:cNvSpPr>
            <a:spLocks noGrp="1"/>
          </p:cNvSpPr>
          <p:nvPr>
            <p:ph type="sldNum" sz="quarter" idx="10"/>
          </p:nvPr>
        </p:nvSpPr>
        <p:spPr/>
        <p:txBody>
          <a:bodyPr/>
          <a:lstStyle/>
          <a:p>
            <a:fld id="{1DCAE6B3-D0AF-2D42-BDEA-5ADDA78B9B37}" type="slidenum">
              <a:rPr lang="en-US" smtClean="0"/>
              <a:t>7</a:t>
            </a:fld>
            <a:endParaRPr lang="en-US"/>
          </a:p>
        </p:txBody>
      </p:sp>
    </p:spTree>
    <p:extLst>
      <p:ext uri="{BB962C8B-B14F-4D97-AF65-F5344CB8AC3E}">
        <p14:creationId xmlns:p14="http://schemas.microsoft.com/office/powerpoint/2010/main" val="214489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4E830-4D98-8255-661B-0C8945263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568AC-1B40-CAF6-3B1E-1878475AD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078AF-7FE9-A513-83DB-5022E075AC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DC925E-C87E-D68D-3188-29F26D0BE280}"/>
              </a:ext>
            </a:extLst>
          </p:cNvPr>
          <p:cNvSpPr>
            <a:spLocks noGrp="1"/>
          </p:cNvSpPr>
          <p:nvPr>
            <p:ph type="sldNum" sz="quarter" idx="10"/>
          </p:nvPr>
        </p:nvSpPr>
        <p:spPr/>
        <p:txBody>
          <a:bodyPr/>
          <a:lstStyle/>
          <a:p>
            <a:fld id="{1DCAE6B3-D0AF-2D42-BDEA-5ADDA78B9B37}" type="slidenum">
              <a:rPr lang="en-US" smtClean="0"/>
              <a:t>8</a:t>
            </a:fld>
            <a:endParaRPr lang="en-US"/>
          </a:p>
        </p:txBody>
      </p:sp>
    </p:spTree>
    <p:extLst>
      <p:ext uri="{BB962C8B-B14F-4D97-AF65-F5344CB8AC3E}">
        <p14:creationId xmlns:p14="http://schemas.microsoft.com/office/powerpoint/2010/main" val="33819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AE6B3-D0AF-2D42-BDEA-5ADDA78B9B37}" type="slidenum">
              <a:rPr lang="en-US" smtClean="0"/>
              <a:t>9</a:t>
            </a:fld>
            <a:endParaRPr lang="en-US"/>
          </a:p>
        </p:txBody>
      </p:sp>
    </p:spTree>
    <p:extLst>
      <p:ext uri="{BB962C8B-B14F-4D97-AF65-F5344CB8AC3E}">
        <p14:creationId xmlns:p14="http://schemas.microsoft.com/office/powerpoint/2010/main" val="72979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27848-F959-CA51-4E0F-796D46194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29BFE-6363-D94E-C1F5-C91FC3DF6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B3C1A-83F5-7D43-857B-3E50EBA1E6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15005-D809-AB1D-F1CF-803636C40333}"/>
              </a:ext>
            </a:extLst>
          </p:cNvPr>
          <p:cNvSpPr>
            <a:spLocks noGrp="1"/>
          </p:cNvSpPr>
          <p:nvPr>
            <p:ph type="sldNum" sz="quarter" idx="10"/>
          </p:nvPr>
        </p:nvSpPr>
        <p:spPr/>
        <p:txBody>
          <a:bodyPr/>
          <a:lstStyle/>
          <a:p>
            <a:fld id="{1DCAE6B3-D0AF-2D42-BDEA-5ADDA78B9B37}" type="slidenum">
              <a:rPr lang="en-US" smtClean="0"/>
              <a:t>10</a:t>
            </a:fld>
            <a:endParaRPr lang="en-US"/>
          </a:p>
        </p:txBody>
      </p:sp>
    </p:spTree>
    <p:extLst>
      <p:ext uri="{BB962C8B-B14F-4D97-AF65-F5344CB8AC3E}">
        <p14:creationId xmlns:p14="http://schemas.microsoft.com/office/powerpoint/2010/main" val="211460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E2154F-C1A9-CC4C-B498-89EE72ADF7BA}"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86649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E2154F-C1A9-CC4C-B498-89EE72ADF7BA}"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1136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E2154F-C1A9-CC4C-B498-89EE72ADF7BA}"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6924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E2154F-C1A9-CC4C-B498-89EE72ADF7BA}"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43551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2154F-C1A9-CC4C-B498-89EE72ADF7BA}"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105616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E2154F-C1A9-CC4C-B498-89EE72ADF7BA}"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205691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E2154F-C1A9-CC4C-B498-89EE72ADF7BA}"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36374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E2154F-C1A9-CC4C-B498-89EE72ADF7BA}"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177056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2154F-C1A9-CC4C-B498-89EE72ADF7BA}"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17367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E2154F-C1A9-CC4C-B498-89EE72ADF7BA}"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60699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E2154F-C1A9-CC4C-B498-89EE72ADF7BA}"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830E9-FECC-474A-95CB-E7C692364B07}" type="slidenum">
              <a:rPr lang="en-US" smtClean="0"/>
              <a:t>‹#›</a:t>
            </a:fld>
            <a:endParaRPr lang="en-US"/>
          </a:p>
        </p:txBody>
      </p:sp>
    </p:spTree>
    <p:extLst>
      <p:ext uri="{BB962C8B-B14F-4D97-AF65-F5344CB8AC3E}">
        <p14:creationId xmlns:p14="http://schemas.microsoft.com/office/powerpoint/2010/main" val="12393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2154F-C1A9-CC4C-B498-89EE72ADF7BA}"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830E9-FECC-474A-95CB-E7C692364B07}" type="slidenum">
              <a:rPr lang="en-US" smtClean="0"/>
              <a:t>‹#›</a:t>
            </a:fld>
            <a:endParaRPr lang="en-US"/>
          </a:p>
        </p:txBody>
      </p:sp>
    </p:spTree>
    <p:extLst>
      <p:ext uri="{BB962C8B-B14F-4D97-AF65-F5344CB8AC3E}">
        <p14:creationId xmlns:p14="http://schemas.microsoft.com/office/powerpoint/2010/main" val="100690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ciarbuganda.org"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ciar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73889" y="5564704"/>
            <a:ext cx="4819982" cy="461665"/>
          </a:xfrm>
          <a:prstGeom prst="rect">
            <a:avLst/>
          </a:prstGeom>
          <a:noFill/>
        </p:spPr>
        <p:txBody>
          <a:bodyPr wrap="square" rtlCol="0">
            <a:spAutoFit/>
          </a:bodyPr>
          <a:lstStyle/>
          <a:p>
            <a:r>
              <a:rPr lang="en-US" sz="2400" b="1" dirty="0">
                <a:solidFill>
                  <a:srgbClr val="BE1900"/>
                </a:solidFill>
                <a:latin typeface="Poppins" charset="0"/>
                <a:ea typeface="Poppins" charset="0"/>
                <a:cs typeface="Poppins" charset="0"/>
              </a:rPr>
              <a:t>David Kaggwa, </a:t>
            </a:r>
            <a:r>
              <a:rPr lang="en-US" dirty="0">
                <a:solidFill>
                  <a:srgbClr val="BE1900"/>
                </a:solidFill>
                <a:latin typeface="Poppins" charset="0"/>
                <a:ea typeface="Poppins" charset="0"/>
                <a:cs typeface="Poppins" charset="0"/>
              </a:rPr>
              <a:t>FCIArb, FICCP</a:t>
            </a:r>
            <a:r>
              <a:rPr lang="en-US" sz="2400" dirty="0">
                <a:solidFill>
                  <a:srgbClr val="BE1900"/>
                </a:solidFill>
                <a:latin typeface="Poppins" charset="0"/>
                <a:ea typeface="Poppins" charset="0"/>
                <a:cs typeface="Poppins" charset="0"/>
              </a:rPr>
              <a:t>.</a:t>
            </a:r>
          </a:p>
        </p:txBody>
      </p:sp>
      <p:sp>
        <p:nvSpPr>
          <p:cNvPr id="5" name="TextBox 4"/>
          <p:cNvSpPr txBox="1"/>
          <p:nvPr/>
        </p:nvSpPr>
        <p:spPr>
          <a:xfrm>
            <a:off x="481360" y="2518122"/>
            <a:ext cx="6060953" cy="1508105"/>
          </a:xfrm>
          <a:prstGeom prst="rect">
            <a:avLst/>
          </a:prstGeom>
          <a:noFill/>
        </p:spPr>
        <p:txBody>
          <a:bodyPr wrap="square" rtlCol="0">
            <a:spAutoFit/>
          </a:bodyPr>
          <a:lstStyle/>
          <a:p>
            <a:r>
              <a:rPr lang="en-US" sz="4600" dirty="0">
                <a:solidFill>
                  <a:srgbClr val="7D1213"/>
                </a:solidFill>
                <a:latin typeface="Poppins" charset="0"/>
                <a:ea typeface="Poppins" charset="0"/>
                <a:cs typeface="Poppins" charset="0"/>
              </a:rPr>
              <a:t>The Art of Drafting Arbitral Awards.</a:t>
            </a:r>
          </a:p>
        </p:txBody>
      </p:sp>
      <p:pic>
        <p:nvPicPr>
          <p:cNvPr id="1027" name="Picture 3" descr="C:\ME\Sioux 2.0\CIARB\CIARB CLI PPT\CIARB-logo-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62" y="416699"/>
            <a:ext cx="2206082" cy="103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93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B870BE5-4C4D-15E2-E5C5-45F1924E159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15EDF82-3FA4-8A32-233D-BE204F99009D}"/>
              </a:ext>
            </a:extLst>
          </p:cNvPr>
          <p:cNvSpPr txBox="1"/>
          <p:nvPr/>
        </p:nvSpPr>
        <p:spPr>
          <a:xfrm>
            <a:off x="362493" y="200002"/>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Interlocutory Matters</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E75B5C4C-D37C-1223-836B-C55919EA2EB6}"/>
              </a:ext>
            </a:extLst>
          </p:cNvPr>
          <p:cNvSpPr txBox="1"/>
          <p:nvPr/>
        </p:nvSpPr>
        <p:spPr>
          <a:xfrm>
            <a:off x="362493" y="1285743"/>
            <a:ext cx="11067507" cy="5262979"/>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There may be some fundamental issues that the arbitral tribunal may need to address at an early stage of the arbitration to avoid disputes arising before or after the Award.</a:t>
            </a:r>
          </a:p>
          <a:p>
            <a:pPr algn="just"/>
            <a:r>
              <a:rPr lang="en-GB" sz="2400" dirty="0">
                <a:latin typeface="Poppins Light" charset="0"/>
                <a:ea typeface="Poppins Light" charset="0"/>
                <a:cs typeface="Poppins Light" charset="0"/>
              </a:rPr>
              <a:t>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Jurisdiction; </a:t>
            </a:r>
          </a:p>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law governing the arbitration; </a:t>
            </a:r>
          </a:p>
          <a:p>
            <a:pPr marL="342900" indent="-342900" algn="just">
              <a:buFont typeface="Arial" panose="020B0604020202020204" pitchFamily="34" charset="0"/>
              <a:buChar char="•"/>
            </a:pPr>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law applicable to the substantive issues between the parties.</a:t>
            </a:r>
          </a:p>
          <a:p>
            <a:pPr marL="342900" indent="-342900" algn="just">
              <a:buFont typeface="Arial" panose="020B0604020202020204" pitchFamily="34" charset="0"/>
              <a:buChar char="•"/>
            </a:pPr>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Whether the dispute is Arbitrable.</a:t>
            </a:r>
          </a:p>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Validity of the Arbitration Agreement.</a:t>
            </a:r>
          </a:p>
          <a:p>
            <a:pPr marL="342900" indent="-342900" algn="just">
              <a:buFont typeface="Arial" panose="020B0604020202020204" pitchFamily="34" charset="0"/>
              <a:buChar char="•"/>
            </a:pPr>
            <a:endParaRPr lang="en-GB" sz="2400" dirty="0">
              <a:latin typeface="Poppins Light" charset="0"/>
              <a:ea typeface="Poppins Light" charset="0"/>
              <a:cs typeface="Poppins Light" charset="0"/>
            </a:endParaRPr>
          </a:p>
        </p:txBody>
      </p:sp>
    </p:spTree>
    <p:extLst>
      <p:ext uri="{BB962C8B-B14F-4D97-AF65-F5344CB8AC3E}">
        <p14:creationId xmlns:p14="http://schemas.microsoft.com/office/powerpoint/2010/main" val="85427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42913" y="2587654"/>
            <a:ext cx="9839599" cy="923330"/>
          </a:xfrm>
          <a:prstGeom prst="rect">
            <a:avLst/>
          </a:prstGeom>
          <a:noFill/>
        </p:spPr>
        <p:txBody>
          <a:bodyPr wrap="square" rtlCol="0">
            <a:spAutoFit/>
          </a:bodyPr>
          <a:lstStyle/>
          <a:p>
            <a:r>
              <a:rPr lang="en-US" sz="5400" dirty="0">
                <a:solidFill>
                  <a:srgbClr val="3C3C3B"/>
                </a:solidFill>
                <a:latin typeface="Poppins" charset="0"/>
                <a:ea typeface="Poppins" charset="0"/>
                <a:cs typeface="Poppins" charset="0"/>
              </a:rPr>
              <a:t>Bifurcation</a:t>
            </a:r>
          </a:p>
        </p:txBody>
      </p:sp>
    </p:spTree>
    <p:extLst>
      <p:ext uri="{BB962C8B-B14F-4D97-AF65-F5344CB8AC3E}">
        <p14:creationId xmlns:p14="http://schemas.microsoft.com/office/powerpoint/2010/main" val="177424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1AED7F-1FCA-6526-3B26-4756F60F0C3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34A8C12-F7E0-570B-BFDA-61DE2ACC7D2F}"/>
              </a:ext>
            </a:extLst>
          </p:cNvPr>
          <p:cNvSpPr txBox="1"/>
          <p:nvPr/>
        </p:nvSpPr>
        <p:spPr>
          <a:xfrm>
            <a:off x="362493" y="227831"/>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Liability v Quantum.</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F6ED97DA-39DD-DCBF-64BB-5F51048C2070}"/>
              </a:ext>
            </a:extLst>
          </p:cNvPr>
          <p:cNvSpPr txBox="1"/>
          <p:nvPr/>
        </p:nvSpPr>
        <p:spPr>
          <a:xfrm>
            <a:off x="362493" y="1166842"/>
            <a:ext cx="11067507" cy="4524315"/>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consider whether liability and quantum should be dealt with separately.</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In some complex cases, it may often be convenient for the arbitral tribunal to determine questions of liability first.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In this way, the parties avoid the expense and time involved in submitting evidence and arguments on detailed aspects of quantification that may be irrelevant following the arbitral tribunal’s decision on liability.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determination of specific factual issues relating, for example, to whether the respondent should have been granted an extension of time such that there would be, in fact, no delay and hence, no liquidated damages payable would then become irrelevant.</a:t>
            </a:r>
          </a:p>
        </p:txBody>
      </p:sp>
    </p:spTree>
    <p:extLst>
      <p:ext uri="{BB962C8B-B14F-4D97-AF65-F5344CB8AC3E}">
        <p14:creationId xmlns:p14="http://schemas.microsoft.com/office/powerpoint/2010/main" val="319038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2E2415-D22C-E85E-9343-BDAE5B6C44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8151A8-5E4C-E056-636E-5CFF4B15DBF2}"/>
              </a:ext>
            </a:extLst>
          </p:cNvPr>
          <p:cNvSpPr txBox="1"/>
          <p:nvPr/>
        </p:nvSpPr>
        <p:spPr>
          <a:xfrm>
            <a:off x="442913" y="2587654"/>
            <a:ext cx="9839599" cy="923330"/>
          </a:xfrm>
          <a:prstGeom prst="rect">
            <a:avLst/>
          </a:prstGeom>
          <a:noFill/>
        </p:spPr>
        <p:txBody>
          <a:bodyPr wrap="square" rtlCol="0">
            <a:spAutoFit/>
          </a:bodyPr>
          <a:lstStyle/>
          <a:p>
            <a:r>
              <a:rPr lang="en-US" sz="5400" dirty="0">
                <a:solidFill>
                  <a:schemeClr val="bg1"/>
                </a:solidFill>
                <a:latin typeface="Poppins" charset="0"/>
                <a:ea typeface="Poppins" charset="0"/>
                <a:cs typeface="Poppins" charset="0"/>
              </a:rPr>
              <a:t>Procedural Orders</a:t>
            </a:r>
          </a:p>
        </p:txBody>
      </p:sp>
    </p:spTree>
    <p:extLst>
      <p:ext uri="{BB962C8B-B14F-4D97-AF65-F5344CB8AC3E}">
        <p14:creationId xmlns:p14="http://schemas.microsoft.com/office/powerpoint/2010/main" val="200941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A42834-18E1-AF63-0EF6-093EC744A70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5040E96-DF34-61A2-B5CD-C978167D5378}"/>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Procedural Orders.</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29F6E633-4209-CE62-0361-EEC160B04D9C}"/>
              </a:ext>
            </a:extLst>
          </p:cNvPr>
          <p:cNvSpPr txBox="1"/>
          <p:nvPr/>
        </p:nvSpPr>
        <p:spPr>
          <a:xfrm>
            <a:off x="362493" y="1057478"/>
            <a:ext cx="11067507" cy="5262979"/>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effectLst/>
                <a:latin typeface="Poppins Light" panose="00000400000000000000" pitchFamily="2" charset="0"/>
                <a:ea typeface="Poppins Light" charset="0"/>
                <a:cs typeface="Poppins Light" panose="00000400000000000000" pitchFamily="2" charset="0"/>
              </a:rPr>
              <a:t>The tribunal should issue written directions as soon as practicable after the preliminary meeting regarding the matters that it has directed the parties to comply with so that the arbitration can progress to a hearing.</a:t>
            </a:r>
          </a:p>
          <a:p>
            <a:pPr marL="457200" indent="-457200" algn="just">
              <a:buFont typeface="Arial" panose="020B0604020202020204" pitchFamily="34" charset="0"/>
              <a:buChar char="•"/>
            </a:pPr>
            <a:r>
              <a:rPr lang="en-GB" sz="2800" dirty="0">
                <a:effectLst/>
                <a:latin typeface="Poppins Light" panose="00000400000000000000" pitchFamily="2" charset="0"/>
                <a:ea typeface="Poppins Light" charset="0"/>
                <a:cs typeface="Poppins Light" panose="00000400000000000000" pitchFamily="2" charset="0"/>
              </a:rPr>
              <a:t>The tribunal would have guided the parties towards agreement on the procedural steps to be taken and a timetable. </a:t>
            </a:r>
          </a:p>
          <a:p>
            <a:pPr marL="457200" indent="-457200" algn="just">
              <a:buFont typeface="Arial" panose="020B0604020202020204" pitchFamily="34" charset="0"/>
              <a:buChar char="•"/>
            </a:pPr>
            <a:r>
              <a:rPr lang="en-GB" sz="2800" dirty="0">
                <a:effectLst/>
                <a:latin typeface="Poppins Light" panose="00000400000000000000" pitchFamily="2" charset="0"/>
                <a:ea typeface="Poppins Light" charset="0"/>
                <a:cs typeface="Poppins Light" panose="00000400000000000000" pitchFamily="2" charset="0"/>
              </a:rPr>
              <a:t>Where the parties cannot agree on certain matters, the tribunal would have to take control and issue appropriate directions or orders.</a:t>
            </a:r>
          </a:p>
          <a:p>
            <a:pPr marL="457200" indent="-457200" algn="just">
              <a:buFont typeface="Arial" panose="020B0604020202020204" pitchFamily="34" charset="0"/>
              <a:buChar char="•"/>
            </a:pPr>
            <a:r>
              <a:rPr lang="en-GB" sz="2800" dirty="0">
                <a:effectLst/>
                <a:latin typeface="Poppins Light" panose="00000400000000000000" pitchFamily="2" charset="0"/>
                <a:ea typeface="Poppins Light" charset="0"/>
                <a:cs typeface="Poppins Light" panose="00000400000000000000" pitchFamily="2" charset="0"/>
              </a:rPr>
              <a:t>The tribunal will issue Procedural Order No. 1 and attach the Trial Timetable. </a:t>
            </a:r>
          </a:p>
        </p:txBody>
      </p:sp>
    </p:spTree>
    <p:extLst>
      <p:ext uri="{BB962C8B-B14F-4D97-AF65-F5344CB8AC3E}">
        <p14:creationId xmlns:p14="http://schemas.microsoft.com/office/powerpoint/2010/main" val="3385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DF7EF2-AA1D-DF1B-F273-0D2DA6EBBA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299BBB-B93A-227D-089C-17613602E936}"/>
              </a:ext>
            </a:extLst>
          </p:cNvPr>
          <p:cNvSpPr txBox="1"/>
          <p:nvPr/>
        </p:nvSpPr>
        <p:spPr>
          <a:xfrm>
            <a:off x="442913" y="2587654"/>
            <a:ext cx="9839599" cy="923330"/>
          </a:xfrm>
          <a:prstGeom prst="rect">
            <a:avLst/>
          </a:prstGeom>
          <a:noFill/>
        </p:spPr>
        <p:txBody>
          <a:bodyPr wrap="square" rtlCol="0">
            <a:spAutoFit/>
          </a:bodyPr>
          <a:lstStyle/>
          <a:p>
            <a:r>
              <a:rPr lang="en-US" sz="5400" dirty="0">
                <a:solidFill>
                  <a:schemeClr val="bg1"/>
                </a:solidFill>
                <a:latin typeface="Poppins" charset="0"/>
                <a:ea typeface="Poppins" charset="0"/>
                <a:cs typeface="Poppins" charset="0"/>
              </a:rPr>
              <a:t>Conflict of Interest</a:t>
            </a:r>
          </a:p>
        </p:txBody>
      </p:sp>
    </p:spTree>
    <p:extLst>
      <p:ext uri="{BB962C8B-B14F-4D97-AF65-F5344CB8AC3E}">
        <p14:creationId xmlns:p14="http://schemas.microsoft.com/office/powerpoint/2010/main" val="395120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p:cNvSpPr txBox="1"/>
          <p:nvPr/>
        </p:nvSpPr>
        <p:spPr>
          <a:xfrm>
            <a:off x="362493" y="969444"/>
            <a:ext cx="11067507" cy="3970318"/>
          </a:xfrm>
          <a:prstGeom prst="rect">
            <a:avLst/>
          </a:prstGeom>
          <a:noFill/>
        </p:spPr>
        <p:txBody>
          <a:bodyPr wrap="square" rtlCol="0">
            <a:spAutoFit/>
          </a:bodyPr>
          <a:lstStyle/>
          <a:p>
            <a:pPr algn="just"/>
            <a:endParaRPr lang="en-GB" sz="3600" dirty="0">
              <a:effectLst/>
              <a:latin typeface="Poppins Light" charset="0"/>
              <a:ea typeface="Poppins Light" charset="0"/>
              <a:cs typeface="Poppins Light" charset="0"/>
            </a:endParaRPr>
          </a:p>
          <a:p>
            <a:pPr algn="just"/>
            <a:r>
              <a:rPr lang="en-GB" sz="3600" dirty="0">
                <a:effectLst/>
                <a:latin typeface="Poppins Light" charset="0"/>
                <a:ea typeface="Poppins Light" charset="0"/>
                <a:cs typeface="Poppins Light" charset="0"/>
              </a:rPr>
              <a:t>Every arbitrator shall be impartial and independent of the parties at the time of accepting an appointment to serve and shall remain so until the final award has been rendered or the proceedings have otherwise been finally terminated.</a:t>
            </a:r>
          </a:p>
        </p:txBody>
      </p:sp>
    </p:spTree>
    <p:extLst>
      <p:ext uri="{BB962C8B-B14F-4D97-AF65-F5344CB8AC3E}">
        <p14:creationId xmlns:p14="http://schemas.microsoft.com/office/powerpoint/2010/main" val="185791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FADB713-B6A5-07BD-85F1-C32C030AF0B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62002DC-044E-636B-805B-CA488648B31D}"/>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E21F3453-8406-C3BC-0B21-B974C8D21C35}"/>
              </a:ext>
            </a:extLst>
          </p:cNvPr>
          <p:cNvSpPr txBox="1"/>
          <p:nvPr/>
        </p:nvSpPr>
        <p:spPr>
          <a:xfrm>
            <a:off x="362493" y="969444"/>
            <a:ext cx="11067507" cy="4832092"/>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Roko Construction Limited v. </a:t>
            </a:r>
            <a:r>
              <a:rPr lang="en-GB" sz="2800" b="1" dirty="0" err="1">
                <a:effectLst/>
                <a:latin typeface="Poppins Light" charset="0"/>
                <a:ea typeface="Poppins Light" charset="0"/>
                <a:cs typeface="Poppins Light" charset="0"/>
              </a:rPr>
              <a:t>Kobusingye</a:t>
            </a:r>
            <a:r>
              <a:rPr lang="en-GB" sz="2800" b="1" dirty="0">
                <a:effectLst/>
                <a:latin typeface="Poppins Light" charset="0"/>
                <a:ea typeface="Poppins Light" charset="0"/>
                <a:cs typeface="Poppins Light" charset="0"/>
              </a:rPr>
              <a:t> Janet (High Court Miscellaneous Cause No. 0022 of 2021)</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Independence and impartiality constitute the core of Arbitrator integrity.</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Any tribunal permitted by law to adjudicate disputes and controversies must be unbiased and avoid even the appearance of bias.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Impartiality requires that the Arbitrator should not sit in a proceeding in which he or she is interested or is perceived to be interested financially, personally, or otherwise. </a:t>
            </a:r>
          </a:p>
          <a:p>
            <a:pPr algn="just"/>
            <a:endParaRPr lang="en-GB" sz="2800" dirty="0">
              <a:effectLst/>
              <a:latin typeface="Poppins Light" charset="0"/>
              <a:ea typeface="Poppins Light" charset="0"/>
              <a:cs typeface="Poppins Light" charset="0"/>
            </a:endParaRPr>
          </a:p>
        </p:txBody>
      </p:sp>
    </p:spTree>
    <p:extLst>
      <p:ext uri="{BB962C8B-B14F-4D97-AF65-F5344CB8AC3E}">
        <p14:creationId xmlns:p14="http://schemas.microsoft.com/office/powerpoint/2010/main" val="176937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212D23F-5351-DCF7-5C48-7010F651641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993859D-812C-48DC-5500-153A07590AB2}"/>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01DA490E-DD04-3403-3DE1-C285FD8D5859}"/>
              </a:ext>
            </a:extLst>
          </p:cNvPr>
          <p:cNvSpPr txBox="1"/>
          <p:nvPr/>
        </p:nvSpPr>
        <p:spPr>
          <a:xfrm>
            <a:off x="362493" y="969444"/>
            <a:ext cx="11067507" cy="4832092"/>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Roko Construction Limited v. </a:t>
            </a:r>
            <a:r>
              <a:rPr lang="en-GB" sz="2800" b="1" dirty="0" err="1">
                <a:effectLst/>
                <a:latin typeface="Poppins Light" charset="0"/>
                <a:ea typeface="Poppins Light" charset="0"/>
                <a:cs typeface="Poppins Light" charset="0"/>
              </a:rPr>
              <a:t>Kobusingye</a:t>
            </a:r>
            <a:r>
              <a:rPr lang="en-GB" sz="2800" b="1" dirty="0">
                <a:effectLst/>
                <a:latin typeface="Poppins Light" charset="0"/>
                <a:ea typeface="Poppins Light" charset="0"/>
                <a:cs typeface="Poppins Light" charset="0"/>
              </a:rPr>
              <a:t> Janet (High Court Miscellaneous Cause No. 0022 of 2021)</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Partiality encompasses an Arbitrator’s explicit bias toward one party and an arbitrator’s inferred bias when an arbitrator fails to disclose relevant information to the parties.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Evident partiality may be manifested by (i) “actual partiality or bias”, (ii) “appearance of partiality,” or a “reasonable impression of partiality,”</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Actual partiality or bias occurs when the arbitrator has a substantial interest in the dispute.</a:t>
            </a:r>
          </a:p>
        </p:txBody>
      </p:sp>
    </p:spTree>
    <p:extLst>
      <p:ext uri="{BB962C8B-B14F-4D97-AF65-F5344CB8AC3E}">
        <p14:creationId xmlns:p14="http://schemas.microsoft.com/office/powerpoint/2010/main" val="284937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BB02A2-C969-93A8-2016-C612473E5AC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9927FD7-B326-5CD9-A039-8A15A508B76A}"/>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B33DA6FE-1A2D-A5F8-472A-EBA28EB033D9}"/>
              </a:ext>
            </a:extLst>
          </p:cNvPr>
          <p:cNvSpPr txBox="1"/>
          <p:nvPr/>
        </p:nvSpPr>
        <p:spPr>
          <a:xfrm>
            <a:off x="362493" y="969444"/>
            <a:ext cx="11067507" cy="5262979"/>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Roko Construction Limited v. </a:t>
            </a:r>
            <a:r>
              <a:rPr lang="en-GB" sz="2800" b="1" dirty="0" err="1">
                <a:effectLst/>
                <a:latin typeface="Poppins Light" charset="0"/>
                <a:ea typeface="Poppins Light" charset="0"/>
                <a:cs typeface="Poppins Light" charset="0"/>
              </a:rPr>
              <a:t>Kobusingye</a:t>
            </a:r>
            <a:r>
              <a:rPr lang="en-GB" sz="2800" b="1" dirty="0">
                <a:effectLst/>
                <a:latin typeface="Poppins Light" charset="0"/>
                <a:ea typeface="Poppins Light" charset="0"/>
                <a:cs typeface="Poppins Light" charset="0"/>
              </a:rPr>
              <a:t> Janet (High Court Miscellaneous Cause No. 0022 of 2021)</a:t>
            </a:r>
          </a:p>
          <a:p>
            <a:pPr algn="just"/>
            <a:endParaRPr lang="en-GB" sz="2800" b="1" dirty="0">
              <a:effectLst/>
              <a:latin typeface="Poppins Light" charset="0"/>
              <a:ea typeface="Poppins Light" charset="0"/>
              <a:cs typeface="Poppins Light" charset="0"/>
            </a:endParaRP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Such interest must be direct, definite, and capable of demonstration rather than remote, uncertain, or speculative.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Arbitrators are not automatically disqualified by a business relationship with the parties before them if both parties are informed of the relationship in advance.</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Expecting Arbitrators to sever all ties with the business world would be unrealistic.</a:t>
            </a:r>
          </a:p>
          <a:p>
            <a:pPr algn="just"/>
            <a:endParaRPr lang="en-GB" sz="2800" b="1" dirty="0">
              <a:effectLst/>
              <a:latin typeface="Poppins Light" charset="0"/>
              <a:ea typeface="Poppins Light" charset="0"/>
              <a:cs typeface="Poppins Light" charset="0"/>
            </a:endParaRPr>
          </a:p>
        </p:txBody>
      </p:sp>
    </p:spTree>
    <p:extLst>
      <p:ext uri="{BB962C8B-B14F-4D97-AF65-F5344CB8AC3E}">
        <p14:creationId xmlns:p14="http://schemas.microsoft.com/office/powerpoint/2010/main" val="265351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2587654"/>
            <a:ext cx="8690201" cy="1754326"/>
          </a:xfrm>
          <a:prstGeom prst="rect">
            <a:avLst/>
          </a:prstGeom>
          <a:noFill/>
        </p:spPr>
        <p:txBody>
          <a:bodyPr wrap="square" rtlCol="0">
            <a:spAutoFit/>
          </a:bodyPr>
          <a:lstStyle/>
          <a:p>
            <a:r>
              <a:rPr lang="en-US" sz="5400">
                <a:solidFill>
                  <a:schemeClr val="bg1"/>
                </a:solidFill>
                <a:latin typeface="Poppins" charset="0"/>
                <a:ea typeface="Poppins" charset="0"/>
                <a:cs typeface="Poppins" charset="0"/>
              </a:rPr>
              <a:t>Commencement of Arbitration</a:t>
            </a:r>
            <a:endParaRPr lang="en-US" sz="5400" dirty="0">
              <a:solidFill>
                <a:schemeClr val="bg1"/>
              </a:solidFill>
              <a:latin typeface="Poppins" charset="0"/>
              <a:ea typeface="Poppins" charset="0"/>
              <a:cs typeface="Poppins" charset="0"/>
            </a:endParaRPr>
          </a:p>
        </p:txBody>
      </p:sp>
    </p:spTree>
    <p:extLst>
      <p:ext uri="{BB962C8B-B14F-4D97-AF65-F5344CB8AC3E}">
        <p14:creationId xmlns:p14="http://schemas.microsoft.com/office/powerpoint/2010/main" val="111924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52C29CD-C908-FD9C-DEFA-547EC922A60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B0C897E-CE71-76AB-53C2-F7D307205C14}"/>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8F6BEE4C-852D-DAD4-28D5-27AB46B659D6}"/>
              </a:ext>
            </a:extLst>
          </p:cNvPr>
          <p:cNvSpPr txBox="1"/>
          <p:nvPr/>
        </p:nvSpPr>
        <p:spPr>
          <a:xfrm>
            <a:off x="362493" y="969444"/>
            <a:ext cx="11067507" cy="4832092"/>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Roko Construction Limited v. </a:t>
            </a:r>
            <a:r>
              <a:rPr lang="en-GB" sz="2800" b="1" dirty="0" err="1">
                <a:effectLst/>
                <a:latin typeface="Poppins Light" charset="0"/>
                <a:ea typeface="Poppins Light" charset="0"/>
                <a:cs typeface="Poppins Light" charset="0"/>
              </a:rPr>
              <a:t>Kobusingye</a:t>
            </a:r>
            <a:r>
              <a:rPr lang="en-GB" sz="2800" b="1" dirty="0">
                <a:effectLst/>
                <a:latin typeface="Poppins Light" charset="0"/>
                <a:ea typeface="Poppins Light" charset="0"/>
                <a:cs typeface="Poppins Light" charset="0"/>
              </a:rPr>
              <a:t> Janet (High Court Miscellaneous Cause No. 0022 of 2021)</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It is equally unrealistic to apply the judicial standard of impartiality to Arbitrators.</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Arbitrators are often experts within their respective fields; </a:t>
            </a:r>
            <a:endParaRPr lang="en-GB" sz="2800" dirty="0">
              <a:latin typeface="Poppins Light" charset="0"/>
              <a:ea typeface="Poppins Light" charset="0"/>
              <a:cs typeface="Poppins Light" charset="0"/>
            </a:endParaRP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Arbitrators have many more potential conflicts of interest than judicial officers.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Consequently, the standard of bias disqualification applicable to judicial officers does not establish evident partiality on the part of an arbitrator.</a:t>
            </a:r>
          </a:p>
          <a:p>
            <a:pPr algn="just"/>
            <a:endParaRPr lang="en-GB" sz="2800" b="1" dirty="0">
              <a:effectLst/>
              <a:latin typeface="Poppins Light" charset="0"/>
              <a:ea typeface="Poppins Light" charset="0"/>
              <a:cs typeface="Poppins Light" charset="0"/>
            </a:endParaRPr>
          </a:p>
        </p:txBody>
      </p:sp>
    </p:spTree>
    <p:extLst>
      <p:ext uri="{BB962C8B-B14F-4D97-AF65-F5344CB8AC3E}">
        <p14:creationId xmlns:p14="http://schemas.microsoft.com/office/powerpoint/2010/main" val="233015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634C8A-725F-D16A-718F-04DFF9DB1D4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F71309F-4D6E-FE67-0502-B206E569069E}"/>
              </a:ext>
            </a:extLst>
          </p:cNvPr>
          <p:cNvSpPr txBox="1"/>
          <p:nvPr/>
        </p:nvSpPr>
        <p:spPr>
          <a:xfrm>
            <a:off x="308065" y="3261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74727C28-C3AC-9657-5460-8A70062DAD3C}"/>
              </a:ext>
            </a:extLst>
          </p:cNvPr>
          <p:cNvSpPr txBox="1"/>
          <p:nvPr/>
        </p:nvSpPr>
        <p:spPr>
          <a:xfrm>
            <a:off x="362493" y="1165387"/>
            <a:ext cx="11067507" cy="4401205"/>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Halliburton Company v. Chubb Bermuda Insurance Ltd [2020] UKSC 48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Justice must be seen to be done.</a:t>
            </a:r>
          </a:p>
          <a:p>
            <a:pPr marL="457200" indent="-457200" algn="just">
              <a:buFont typeface="Arial" panose="020B0604020202020204" pitchFamily="34" charset="0"/>
              <a:buChar char="•"/>
            </a:pPr>
            <a:r>
              <a:rPr lang="en-GB" sz="2800" dirty="0">
                <a:latin typeface="Poppins Light" charset="0"/>
                <a:ea typeface="Poppins Light" charset="0"/>
                <a:cs typeface="Poppins Light" charset="0"/>
              </a:rPr>
              <a:t>I</a:t>
            </a:r>
            <a:r>
              <a:rPr lang="en-GB" sz="2800" dirty="0">
                <a:effectLst/>
                <a:latin typeface="Poppins Light" charset="0"/>
                <a:ea typeface="Poppins Light" charset="0"/>
                <a:cs typeface="Poppins Light" charset="0"/>
              </a:rPr>
              <a:t>mpartiality has always been a cardinal duty of an Arbitrator.</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objectivity test – fair-minded and informed observer.</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question is whether a fair-minded and informed observer, having considered the facts, would conclude that there was a real possibility that the tribunal was biased. </a:t>
            </a:r>
          </a:p>
        </p:txBody>
      </p:sp>
    </p:spTree>
    <p:extLst>
      <p:ext uri="{BB962C8B-B14F-4D97-AF65-F5344CB8AC3E}">
        <p14:creationId xmlns:p14="http://schemas.microsoft.com/office/powerpoint/2010/main" val="52925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DBF1CB-9A72-B085-4AD0-830C73ACE43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5FEF464-3D02-3C95-121C-768867AE5C63}"/>
              </a:ext>
            </a:extLst>
          </p:cNvPr>
          <p:cNvSpPr txBox="1"/>
          <p:nvPr/>
        </p:nvSpPr>
        <p:spPr>
          <a:xfrm>
            <a:off x="308065" y="3261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022647BC-8291-5571-6808-20122EA22DA9}"/>
              </a:ext>
            </a:extLst>
          </p:cNvPr>
          <p:cNvSpPr txBox="1"/>
          <p:nvPr/>
        </p:nvSpPr>
        <p:spPr>
          <a:xfrm>
            <a:off x="362493" y="1165387"/>
            <a:ext cx="11067507" cy="4401205"/>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Halliburton Company v. Chubb Bermuda Insurance Ltd [2020] UKSC 48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Justice must be seen to be done.</a:t>
            </a:r>
          </a:p>
          <a:p>
            <a:pPr marL="457200" indent="-457200" algn="just">
              <a:buFont typeface="Arial" panose="020B0604020202020204" pitchFamily="34" charset="0"/>
              <a:buChar char="•"/>
            </a:pPr>
            <a:r>
              <a:rPr lang="en-GB" sz="2800" dirty="0">
                <a:latin typeface="Poppins Light" charset="0"/>
                <a:ea typeface="Poppins Light" charset="0"/>
                <a:cs typeface="Poppins Light" charset="0"/>
              </a:rPr>
              <a:t>I</a:t>
            </a:r>
            <a:r>
              <a:rPr lang="en-GB" sz="2800" dirty="0">
                <a:effectLst/>
                <a:latin typeface="Poppins Light" charset="0"/>
                <a:ea typeface="Poppins Light" charset="0"/>
                <a:cs typeface="Poppins Light" charset="0"/>
              </a:rPr>
              <a:t>mpartiality has always been a cardinal duty of an Arbitrator.</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objectivity test – fair-minded and informed observer.</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question is whether a fair-minded and informed observer, having considered the facts, would conclude that there was a real possibility that the tribunal was biased. </a:t>
            </a:r>
          </a:p>
        </p:txBody>
      </p:sp>
    </p:spTree>
    <p:extLst>
      <p:ext uri="{BB962C8B-B14F-4D97-AF65-F5344CB8AC3E}">
        <p14:creationId xmlns:p14="http://schemas.microsoft.com/office/powerpoint/2010/main" val="399300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32E5373-2F15-CE67-6808-3200E9F41D4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1D811A8-61F9-E43A-DCA8-9637D5D1A0C5}"/>
              </a:ext>
            </a:extLst>
          </p:cNvPr>
          <p:cNvSpPr txBox="1"/>
          <p:nvPr/>
        </p:nvSpPr>
        <p:spPr>
          <a:xfrm>
            <a:off x="308065" y="3261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44D6B467-2D09-EA68-2529-614F891A5048}"/>
              </a:ext>
            </a:extLst>
          </p:cNvPr>
          <p:cNvSpPr txBox="1"/>
          <p:nvPr/>
        </p:nvSpPr>
        <p:spPr>
          <a:xfrm>
            <a:off x="362493" y="1165387"/>
            <a:ext cx="11067507" cy="4832092"/>
          </a:xfrm>
          <a:prstGeom prst="rect">
            <a:avLst/>
          </a:prstGeom>
          <a:noFill/>
        </p:spPr>
        <p:txBody>
          <a:bodyPr wrap="square" rtlCol="0">
            <a:spAutoFit/>
          </a:bodyPr>
          <a:lstStyle/>
          <a:p>
            <a:pPr algn="just"/>
            <a:r>
              <a:rPr lang="en-GB" sz="2800" b="1" dirty="0">
                <a:effectLst/>
                <a:latin typeface="Poppins Light" charset="0"/>
                <a:ea typeface="Poppins Light" charset="0"/>
                <a:cs typeface="Poppins Light" charset="0"/>
              </a:rPr>
              <a:t>Laker Airways Inc v. FLS Aerospace Ltd [1999] EWHC B3 (Comm).</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test is objective: whether circumstances exist that give rise to justifiable doubts about an arbitrator's impartiality.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court must find that circumstances exist.</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Those circumstances must justify doubts about impartiality.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An unjustifiable or perhaps unreasonable doubt is not sufficient: </a:t>
            </a:r>
          </a:p>
          <a:p>
            <a:pPr marL="457200" indent="-457200" algn="just">
              <a:buFont typeface="Arial" panose="020B0604020202020204" pitchFamily="34" charset="0"/>
              <a:buChar char="•"/>
            </a:pPr>
            <a:r>
              <a:rPr lang="en-GB" sz="2800" dirty="0">
                <a:latin typeface="Poppins Light" charset="0"/>
                <a:ea typeface="Poppins Light" charset="0"/>
                <a:cs typeface="Poppins Light" charset="0"/>
              </a:rPr>
              <a:t>I</a:t>
            </a:r>
            <a:r>
              <a:rPr lang="en-GB" sz="2800" dirty="0">
                <a:effectLst/>
                <a:latin typeface="Poppins Light" charset="0"/>
                <a:ea typeface="Poppins Light" charset="0"/>
                <a:cs typeface="Poppins Light" charset="0"/>
              </a:rPr>
              <a:t>t is not enough to say that one has lost confidence in the arbitrator's impartiality. </a:t>
            </a:r>
          </a:p>
        </p:txBody>
      </p:sp>
    </p:spTree>
    <p:extLst>
      <p:ext uri="{BB962C8B-B14F-4D97-AF65-F5344CB8AC3E}">
        <p14:creationId xmlns:p14="http://schemas.microsoft.com/office/powerpoint/2010/main" val="154366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A26EDC6-6D1A-D90B-894B-71ECFD51E9D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842062E-FADA-18B8-3597-21072B1F5EBF}"/>
              </a:ext>
            </a:extLst>
          </p:cNvPr>
          <p:cNvSpPr txBox="1"/>
          <p:nvPr/>
        </p:nvSpPr>
        <p:spPr>
          <a:xfrm>
            <a:off x="308065" y="3261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Conflict of Interest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307CCA05-3060-F6AE-80D7-18F4197B9C16}"/>
              </a:ext>
            </a:extLst>
          </p:cNvPr>
          <p:cNvSpPr txBox="1"/>
          <p:nvPr/>
        </p:nvSpPr>
        <p:spPr>
          <a:xfrm>
            <a:off x="362493" y="1165387"/>
            <a:ext cx="11067507" cy="4401205"/>
          </a:xfrm>
          <a:prstGeom prst="rect">
            <a:avLst/>
          </a:prstGeom>
          <a:noFill/>
        </p:spPr>
        <p:txBody>
          <a:bodyPr wrap="square" rtlCol="0">
            <a:spAutoFit/>
          </a:bodyPr>
          <a:lstStyle/>
          <a:p>
            <a:pPr algn="just"/>
            <a:r>
              <a:rPr lang="en-GB" sz="2800" b="1" dirty="0" err="1">
                <a:effectLst/>
                <a:latin typeface="Poppins Light" charset="0"/>
                <a:ea typeface="Poppins Light" charset="0"/>
                <a:cs typeface="Poppins Light" charset="0"/>
              </a:rPr>
              <a:t>Koshigi</a:t>
            </a:r>
            <a:r>
              <a:rPr lang="en-GB" sz="2800" b="1" dirty="0">
                <a:effectLst/>
                <a:latin typeface="Poppins Light" charset="0"/>
                <a:ea typeface="Poppins Light" charset="0"/>
                <a:cs typeface="Poppins Light" charset="0"/>
              </a:rPr>
              <a:t> v. Donna Union Foundation [2019] EWHC 122 (Comm).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allegation was that an arbitrator sitting on the arbitration tribunal was biased because of a previous professional connection with counsel for one of the parties.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arbitrator continued “warm and friendly” relations with the solicitor.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High Court rejected the allegation of bias and confirmed that not all social or professional connections between an arbitrator and counsel would result in a finding of bias.</a:t>
            </a:r>
          </a:p>
        </p:txBody>
      </p:sp>
    </p:spTree>
    <p:extLst>
      <p:ext uri="{BB962C8B-B14F-4D97-AF65-F5344CB8AC3E}">
        <p14:creationId xmlns:p14="http://schemas.microsoft.com/office/powerpoint/2010/main" val="226460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647ECBD-FB2C-98E7-B8B9-187E0B7B3E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6CC5C9-BAED-0A6A-793E-1C1BBEB067D3}"/>
              </a:ext>
            </a:extLst>
          </p:cNvPr>
          <p:cNvSpPr txBox="1"/>
          <p:nvPr/>
        </p:nvSpPr>
        <p:spPr>
          <a:xfrm>
            <a:off x="442913" y="2587654"/>
            <a:ext cx="8690201" cy="1754326"/>
          </a:xfrm>
          <a:prstGeom prst="rect">
            <a:avLst/>
          </a:prstGeom>
          <a:noFill/>
        </p:spPr>
        <p:txBody>
          <a:bodyPr wrap="square" rtlCol="0">
            <a:spAutoFit/>
          </a:bodyPr>
          <a:lstStyle/>
          <a:p>
            <a:r>
              <a:rPr lang="en-US" sz="5400" dirty="0">
                <a:solidFill>
                  <a:schemeClr val="bg1"/>
                </a:solidFill>
                <a:latin typeface="Poppins" charset="0"/>
                <a:ea typeface="Poppins" charset="0"/>
                <a:cs typeface="Poppins" charset="0"/>
              </a:rPr>
              <a:t>IBA Guidelines on Conflict of Interest.</a:t>
            </a:r>
          </a:p>
        </p:txBody>
      </p:sp>
    </p:spTree>
    <p:extLst>
      <p:ext uri="{BB962C8B-B14F-4D97-AF65-F5344CB8AC3E}">
        <p14:creationId xmlns:p14="http://schemas.microsoft.com/office/powerpoint/2010/main" val="406626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7C202B-1979-70A1-8DC4-55A4A7C6879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C5CA2CA-D11D-3F22-57D9-F0F55957DCAF}"/>
              </a:ext>
            </a:extLst>
          </p:cNvPr>
          <p:cNvSpPr txBox="1"/>
          <p:nvPr/>
        </p:nvSpPr>
        <p:spPr>
          <a:xfrm>
            <a:off x="308065" y="1296015"/>
            <a:ext cx="11067507" cy="4401205"/>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most important soft-law instrument in international dispute resolution.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They reflect best practice standards regarding impartiality and independence of arbitrators and disclosures in specific circumstances.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Even though they are not legally binding, these Guidelines are frequently incorporated into arbitration agreements and rules. </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They are also applied or referred to as a benchmark in challenges to arbitrators or arbitral awards.</a:t>
            </a:r>
          </a:p>
        </p:txBody>
      </p:sp>
      <p:sp>
        <p:nvSpPr>
          <p:cNvPr id="2" name="TextBox 1">
            <a:extLst>
              <a:ext uri="{FF2B5EF4-FFF2-40B4-BE49-F238E27FC236}">
                <a16:creationId xmlns:a16="http://schemas.microsoft.com/office/drawing/2014/main" id="{2BC6FDB8-A771-113B-A12C-861280DA5A9D}"/>
              </a:ext>
            </a:extLst>
          </p:cNvPr>
          <p:cNvSpPr txBox="1"/>
          <p:nvPr/>
        </p:nvSpPr>
        <p:spPr>
          <a:xfrm>
            <a:off x="308065" y="277886"/>
            <a:ext cx="11018521" cy="707886"/>
          </a:xfrm>
          <a:prstGeom prst="rect">
            <a:avLst/>
          </a:prstGeom>
          <a:noFill/>
        </p:spPr>
        <p:txBody>
          <a:bodyPr wrap="square" rtlCol="0">
            <a:spAutoFit/>
          </a:bodyPr>
          <a:lstStyle/>
          <a:p>
            <a:r>
              <a:rPr lang="en-GB" sz="4000" dirty="0">
                <a:solidFill>
                  <a:srgbClr val="7D1213"/>
                </a:solidFill>
                <a:latin typeface="Poppins" charset="0"/>
                <a:ea typeface="Poppins" charset="0"/>
                <a:cs typeface="Poppins" charset="0"/>
              </a:rPr>
              <a:t>The IBA Guidelines on Conflicts of Interest.</a:t>
            </a:r>
            <a:endParaRPr lang="en-US" sz="4000" dirty="0">
              <a:solidFill>
                <a:srgbClr val="7D1213"/>
              </a:solidFill>
              <a:latin typeface="Poppins" charset="0"/>
              <a:ea typeface="Poppins" charset="0"/>
              <a:cs typeface="Poppins" charset="0"/>
            </a:endParaRPr>
          </a:p>
        </p:txBody>
      </p:sp>
    </p:spTree>
    <p:extLst>
      <p:ext uri="{BB962C8B-B14F-4D97-AF65-F5344CB8AC3E}">
        <p14:creationId xmlns:p14="http://schemas.microsoft.com/office/powerpoint/2010/main" val="192563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853CA7-21B2-F4B1-BEC9-F265F8A51AC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A598643-F9E4-2136-0D83-09D3856917FF}"/>
              </a:ext>
            </a:extLst>
          </p:cNvPr>
          <p:cNvSpPr txBox="1"/>
          <p:nvPr/>
        </p:nvSpPr>
        <p:spPr>
          <a:xfrm>
            <a:off x="283571" y="932414"/>
            <a:ext cx="11067507" cy="4893647"/>
          </a:xfrm>
          <a:prstGeom prst="rect">
            <a:avLst/>
          </a:prstGeom>
          <a:noFill/>
        </p:spPr>
        <p:txBody>
          <a:bodyPr wrap="square" rtlCol="0">
            <a:spAutoFit/>
          </a:bodyPr>
          <a:lstStyle/>
          <a:p>
            <a:pPr algn="just"/>
            <a:r>
              <a:rPr lang="en-GB" sz="2400" b="1" dirty="0">
                <a:effectLst/>
                <a:latin typeface="Poppins Light" charset="0"/>
                <a:ea typeface="Poppins Light" charset="0"/>
                <a:cs typeface="Poppins Light" charset="0"/>
              </a:rPr>
              <a:t>Disclosure is now required when:</a:t>
            </a:r>
          </a:p>
          <a:p>
            <a:pPr marL="457200" indent="-457200" algn="just">
              <a:buFont typeface="Arial" panose="020B0604020202020204" pitchFamily="34" charset="0"/>
              <a:buChar char="•"/>
            </a:pPr>
            <a:r>
              <a:rPr lang="en-GB" sz="2400" dirty="0">
                <a:effectLst/>
                <a:latin typeface="Poppins Light" charset="0"/>
                <a:ea typeface="Poppins Light" charset="0"/>
                <a:cs typeface="Poppins Light" charset="0"/>
              </a:rPr>
              <a:t>The arbitrator currently serves or has acted within the past three years as an expert for one of the parties or appointed by counsel in unrelated matters (3.1.6 and 3.2.9)</a:t>
            </a:r>
          </a:p>
          <a:p>
            <a:pPr marL="457200" indent="-457200" algn="just">
              <a:buFont typeface="Arial" panose="020B0604020202020204" pitchFamily="34" charset="0"/>
              <a:buChar char="•"/>
            </a:pPr>
            <a:r>
              <a:rPr lang="en-GB" sz="2400" dirty="0">
                <a:effectLst/>
                <a:latin typeface="Poppins Light" charset="0"/>
                <a:ea typeface="Poppins Light" charset="0"/>
                <a:cs typeface="Poppins Light" charset="0"/>
              </a:rPr>
              <a:t>The arbitrator and another arbitrator are lawyers in the same law firm or have the same employer (3.2.1)</a:t>
            </a:r>
          </a:p>
          <a:p>
            <a:pPr marL="457200" indent="-457200" algn="just">
              <a:buFont typeface="Arial" panose="020B0604020202020204" pitchFamily="34" charset="0"/>
              <a:buChar char="•"/>
            </a:pPr>
            <a:r>
              <a:rPr lang="en-GB" sz="2400" dirty="0">
                <a:effectLst/>
                <a:latin typeface="Poppins Light" charset="0"/>
                <a:ea typeface="Poppins Light" charset="0"/>
                <a:cs typeface="Poppins Light" charset="0"/>
              </a:rPr>
              <a:t>The arbitrator has, within the past three years, been appointed to assist in mock trials or hearing preparations on more than three occasions by the same counsel or the same law firm (3.2.10)</a:t>
            </a:r>
          </a:p>
          <a:p>
            <a:pPr marL="457200" indent="-457200" algn="just">
              <a:buFont typeface="Arial" panose="020B0604020202020204" pitchFamily="34" charset="0"/>
              <a:buChar char="•"/>
            </a:pPr>
            <a:r>
              <a:rPr lang="en-GB" sz="2400" dirty="0">
                <a:effectLst/>
                <a:latin typeface="Poppins Light" charset="0"/>
                <a:ea typeface="Poppins Light" charset="0"/>
                <a:cs typeface="Poppins Light" charset="0"/>
              </a:rPr>
              <a:t>An arbitrator and counsel for one of the parties currently serve together as arbitrators in another arbitration (3.2.12)</a:t>
            </a:r>
          </a:p>
          <a:p>
            <a:pPr marL="457200" indent="-457200" algn="just">
              <a:buFont typeface="Arial" panose="020B0604020202020204" pitchFamily="34" charset="0"/>
              <a:buChar char="•"/>
            </a:pPr>
            <a:r>
              <a:rPr lang="en-GB" sz="2400" dirty="0">
                <a:effectLst/>
                <a:latin typeface="Poppins Light" charset="0"/>
                <a:ea typeface="Poppins Light" charset="0"/>
                <a:cs typeface="Poppins Light" charset="0"/>
              </a:rPr>
              <a:t>An arbitrator and their fellow arbitrator(s) currently serve together as arbitrators in another arbitration (3.2.13)</a:t>
            </a:r>
          </a:p>
        </p:txBody>
      </p:sp>
      <p:sp>
        <p:nvSpPr>
          <p:cNvPr id="2" name="TextBox 1">
            <a:extLst>
              <a:ext uri="{FF2B5EF4-FFF2-40B4-BE49-F238E27FC236}">
                <a16:creationId xmlns:a16="http://schemas.microsoft.com/office/drawing/2014/main" id="{9F830005-F9BE-C814-C322-F4A8EFEA4814}"/>
              </a:ext>
            </a:extLst>
          </p:cNvPr>
          <p:cNvSpPr txBox="1"/>
          <p:nvPr/>
        </p:nvSpPr>
        <p:spPr>
          <a:xfrm>
            <a:off x="308065" y="277886"/>
            <a:ext cx="11018521" cy="707886"/>
          </a:xfrm>
          <a:prstGeom prst="rect">
            <a:avLst/>
          </a:prstGeom>
          <a:noFill/>
        </p:spPr>
        <p:txBody>
          <a:bodyPr wrap="square" rtlCol="0">
            <a:spAutoFit/>
          </a:bodyPr>
          <a:lstStyle/>
          <a:p>
            <a:r>
              <a:rPr lang="en-GB" sz="4000" dirty="0">
                <a:solidFill>
                  <a:srgbClr val="7D1213"/>
                </a:solidFill>
                <a:latin typeface="Poppins" charset="0"/>
                <a:ea typeface="Poppins" charset="0"/>
                <a:cs typeface="Poppins" charset="0"/>
              </a:rPr>
              <a:t>The IBA Guidelines on Conflicts of Interest.</a:t>
            </a:r>
            <a:endParaRPr lang="en-US" sz="4000" dirty="0">
              <a:solidFill>
                <a:srgbClr val="7D1213"/>
              </a:solidFill>
              <a:latin typeface="Poppins" charset="0"/>
              <a:ea typeface="Poppins" charset="0"/>
              <a:cs typeface="Poppins" charset="0"/>
            </a:endParaRPr>
          </a:p>
        </p:txBody>
      </p:sp>
    </p:spTree>
    <p:extLst>
      <p:ext uri="{BB962C8B-B14F-4D97-AF65-F5344CB8AC3E}">
        <p14:creationId xmlns:p14="http://schemas.microsoft.com/office/powerpoint/2010/main" val="787665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97EBC5-C606-AFA9-4268-98C2540064B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7CF8FD6-7DB0-D1EC-CC42-11BD3640CE9A}"/>
              </a:ext>
            </a:extLst>
          </p:cNvPr>
          <p:cNvSpPr txBox="1"/>
          <p:nvPr/>
        </p:nvSpPr>
        <p:spPr>
          <a:xfrm>
            <a:off x="283571" y="932414"/>
            <a:ext cx="11067507" cy="5262979"/>
          </a:xfrm>
          <a:prstGeom prst="rect">
            <a:avLst/>
          </a:prstGeom>
          <a:noFill/>
        </p:spPr>
        <p:txBody>
          <a:bodyPr wrap="square" rtlCol="0">
            <a:spAutoFit/>
          </a:bodyPr>
          <a:lstStyle/>
          <a:p>
            <a:pPr algn="just"/>
            <a:r>
              <a:rPr lang="en-GB" sz="2800" dirty="0">
                <a:effectLst/>
                <a:latin typeface="Poppins Light" charset="0"/>
                <a:ea typeface="Poppins Light" charset="0"/>
                <a:cs typeface="Poppins Light" charset="0"/>
              </a:rPr>
              <a:t>Disclosure is now required when:</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arbitrator is instructing an expert appearing in the arbitration proceedings for another matter where the arbitrator acts as counsel (3.3.6)</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arbitrator has publicly advocated a position on the case, whether in a published paper or speech, through social media or online professional networking platforms, or otherwise (3.4.2)</a:t>
            </a:r>
          </a:p>
          <a:p>
            <a:pPr marL="457200" indent="-457200" algn="just">
              <a:buFont typeface="Arial" panose="020B0604020202020204" pitchFamily="34" charset="0"/>
              <a:buChar char="•"/>
            </a:pPr>
            <a:r>
              <a:rPr lang="en-GB" sz="2800" dirty="0">
                <a:effectLst/>
                <a:latin typeface="Poppins Light" charset="0"/>
                <a:ea typeface="Poppins Light" charset="0"/>
                <a:cs typeface="Poppins Light" charset="0"/>
              </a:rPr>
              <a:t>The arbitrator holds an executive or other decision-making position with the administering institution or appointing authority regarding the dispute and, in that position, has participated in decisions in the arbitration (3.4.3).</a:t>
            </a:r>
          </a:p>
        </p:txBody>
      </p:sp>
      <p:sp>
        <p:nvSpPr>
          <p:cNvPr id="2" name="TextBox 1">
            <a:extLst>
              <a:ext uri="{FF2B5EF4-FFF2-40B4-BE49-F238E27FC236}">
                <a16:creationId xmlns:a16="http://schemas.microsoft.com/office/drawing/2014/main" id="{1AD12FFC-0C0D-F08B-2104-77BC009D88D4}"/>
              </a:ext>
            </a:extLst>
          </p:cNvPr>
          <p:cNvSpPr txBox="1"/>
          <p:nvPr/>
        </p:nvSpPr>
        <p:spPr>
          <a:xfrm>
            <a:off x="308065" y="277886"/>
            <a:ext cx="11018521" cy="707886"/>
          </a:xfrm>
          <a:prstGeom prst="rect">
            <a:avLst/>
          </a:prstGeom>
          <a:noFill/>
        </p:spPr>
        <p:txBody>
          <a:bodyPr wrap="square" rtlCol="0">
            <a:spAutoFit/>
          </a:bodyPr>
          <a:lstStyle/>
          <a:p>
            <a:r>
              <a:rPr lang="en-GB" sz="4000" dirty="0">
                <a:solidFill>
                  <a:srgbClr val="7D1213"/>
                </a:solidFill>
                <a:latin typeface="Poppins" charset="0"/>
                <a:ea typeface="Poppins" charset="0"/>
                <a:cs typeface="Poppins" charset="0"/>
              </a:rPr>
              <a:t>The IBA Guidelines on Conflicts of Interest.</a:t>
            </a:r>
            <a:endParaRPr lang="en-US" sz="4000" dirty="0">
              <a:solidFill>
                <a:srgbClr val="7D1213"/>
              </a:solidFill>
              <a:latin typeface="Poppins" charset="0"/>
              <a:ea typeface="Poppins" charset="0"/>
              <a:cs typeface="Poppins" charset="0"/>
            </a:endParaRPr>
          </a:p>
        </p:txBody>
      </p:sp>
    </p:spTree>
    <p:extLst>
      <p:ext uri="{BB962C8B-B14F-4D97-AF65-F5344CB8AC3E}">
        <p14:creationId xmlns:p14="http://schemas.microsoft.com/office/powerpoint/2010/main" val="219319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34AC84-18F3-28C6-F84D-0C03E7A817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81ABB9-3DA1-D01F-E31F-CB178D48622F}"/>
              </a:ext>
            </a:extLst>
          </p:cNvPr>
          <p:cNvPicPr>
            <a:picLocks noChangeAspect="1"/>
          </p:cNvPicPr>
          <p:nvPr/>
        </p:nvPicPr>
        <p:blipFill>
          <a:blip r:embed="rId4"/>
          <a:stretch>
            <a:fillRect/>
          </a:stretch>
        </p:blipFill>
        <p:spPr>
          <a:xfrm>
            <a:off x="0" y="-1"/>
            <a:ext cx="12192000" cy="6994071"/>
          </a:xfrm>
          <a:prstGeom prst="rect">
            <a:avLst/>
          </a:prstGeom>
        </p:spPr>
      </p:pic>
    </p:spTree>
    <p:extLst>
      <p:ext uri="{BB962C8B-B14F-4D97-AF65-F5344CB8AC3E}">
        <p14:creationId xmlns:p14="http://schemas.microsoft.com/office/powerpoint/2010/main" val="2905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Commencement of Arbitration</a:t>
            </a:r>
            <a:endParaRPr lang="en-US" sz="4400" dirty="0">
              <a:solidFill>
                <a:srgbClr val="7D1213"/>
              </a:solidFill>
              <a:latin typeface="Poppins" charset="0"/>
              <a:ea typeface="Poppins" charset="0"/>
              <a:cs typeface="Poppins" charset="0"/>
            </a:endParaRPr>
          </a:p>
        </p:txBody>
      </p:sp>
      <p:sp>
        <p:nvSpPr>
          <p:cNvPr id="9" name="TextBox 8"/>
          <p:cNvSpPr txBox="1"/>
          <p:nvPr/>
        </p:nvSpPr>
        <p:spPr>
          <a:xfrm>
            <a:off x="362493" y="1442972"/>
            <a:ext cx="11067507" cy="5016758"/>
          </a:xfrm>
          <a:prstGeom prst="rect">
            <a:avLst/>
          </a:prstGeom>
          <a:noFill/>
        </p:spPr>
        <p:txBody>
          <a:bodyPr wrap="square" rtlCol="0">
            <a:spAutoFit/>
          </a:bodyPr>
          <a:lstStyle/>
          <a:p>
            <a:r>
              <a:rPr lang="en-US" sz="2400" b="1" dirty="0">
                <a:effectLst/>
                <a:latin typeface="Poppins Light" charset="0"/>
                <a:ea typeface="Poppins Light" charset="0"/>
                <a:cs typeface="Poppins Light" charset="0"/>
              </a:rPr>
              <a:t>S. 21 o</a:t>
            </a:r>
            <a:r>
              <a:rPr lang="en-US" sz="2400" b="1" dirty="0">
                <a:latin typeface="Poppins Light" charset="0"/>
                <a:ea typeface="Poppins Light" charset="0"/>
                <a:cs typeface="Poppins Light" charset="0"/>
              </a:rPr>
              <a:t>f the Arbitration and Conciliation Act</a:t>
            </a:r>
          </a:p>
          <a:p>
            <a:pPr algn="just"/>
            <a:endParaRPr lang="en-US" sz="2400" b="1" dirty="0">
              <a:latin typeface="Poppins Light" charset="0"/>
              <a:ea typeface="Poppins Light" charset="0"/>
              <a:cs typeface="Poppins Light" charset="0"/>
            </a:endParaRPr>
          </a:p>
          <a:p>
            <a:pPr algn="just"/>
            <a:r>
              <a:rPr lang="en-GB" sz="2400" b="0" i="0" dirty="0">
                <a:solidFill>
                  <a:srgbClr val="212529"/>
                </a:solidFill>
                <a:effectLst/>
                <a:latin typeface="Poppins Light" panose="00000400000000000000" pitchFamily="2" charset="0"/>
                <a:cs typeface="Poppins Light" panose="00000400000000000000" pitchFamily="2" charset="0"/>
              </a:rPr>
              <a:t>Unless the parties agree, the arbitral proceedings in respect of a particular dispute </a:t>
            </a:r>
            <a:r>
              <a:rPr lang="en-GB" sz="2400" b="0" i="0" u="sng" dirty="0">
                <a:solidFill>
                  <a:srgbClr val="212529"/>
                </a:solidFill>
                <a:effectLst/>
                <a:latin typeface="Poppins Light" panose="00000400000000000000" pitchFamily="2" charset="0"/>
                <a:cs typeface="Poppins Light" panose="00000400000000000000" pitchFamily="2" charset="0"/>
              </a:rPr>
              <a:t>shall commence </a:t>
            </a:r>
            <a:r>
              <a:rPr lang="en-GB" sz="2400" b="0" i="0" dirty="0">
                <a:solidFill>
                  <a:srgbClr val="212529"/>
                </a:solidFill>
                <a:effectLst/>
                <a:latin typeface="Poppins Light" panose="00000400000000000000" pitchFamily="2" charset="0"/>
                <a:cs typeface="Poppins Light" panose="00000400000000000000" pitchFamily="2" charset="0"/>
              </a:rPr>
              <a:t>on the date on which a request for the dispute to be referred to arbitration is received by the respondent.</a:t>
            </a:r>
          </a:p>
          <a:p>
            <a:pPr algn="just"/>
            <a:endParaRPr lang="en-GB" sz="2400" b="1" i="0" dirty="0">
              <a:solidFill>
                <a:srgbClr val="212529"/>
              </a:solidFill>
              <a:effectLst/>
              <a:latin typeface="Poppins Light" panose="00000400000000000000" pitchFamily="2" charset="0"/>
              <a:cs typeface="Poppins Light" panose="00000400000000000000" pitchFamily="2" charset="0"/>
            </a:endParaRPr>
          </a:p>
          <a:p>
            <a:pPr algn="just"/>
            <a:r>
              <a:rPr lang="en-GB" sz="2400" b="1" i="0" dirty="0">
                <a:solidFill>
                  <a:srgbClr val="212529"/>
                </a:solidFill>
                <a:effectLst/>
                <a:latin typeface="Poppins Light" panose="00000400000000000000" pitchFamily="2" charset="0"/>
                <a:cs typeface="Poppins Light" panose="00000400000000000000" pitchFamily="2" charset="0"/>
              </a:rPr>
              <a:t>S. 6. of the ACA, Interim measures by the court.</a:t>
            </a:r>
          </a:p>
          <a:p>
            <a:pPr algn="just"/>
            <a:endParaRPr lang="en-GB" sz="2400" b="1" i="0" dirty="0">
              <a:solidFill>
                <a:srgbClr val="212529"/>
              </a:solidFill>
              <a:effectLst/>
              <a:latin typeface="Poppins Light" panose="00000400000000000000" pitchFamily="2" charset="0"/>
              <a:cs typeface="Poppins Light" panose="00000400000000000000" pitchFamily="2" charset="0"/>
            </a:endParaRPr>
          </a:p>
          <a:p>
            <a:pPr algn="just"/>
            <a:r>
              <a:rPr lang="en-GB" sz="2400" b="0" i="0" dirty="0">
                <a:solidFill>
                  <a:srgbClr val="212529"/>
                </a:solidFill>
                <a:effectLst/>
                <a:latin typeface="Poppins Light" panose="00000400000000000000" pitchFamily="2" charset="0"/>
                <a:cs typeface="Poppins Light" panose="00000400000000000000" pitchFamily="2" charset="0"/>
              </a:rPr>
              <a:t>A party to an arbitration agreement may apply to the court, before </a:t>
            </a:r>
            <a:r>
              <a:rPr lang="en-GB" sz="2400" b="0" i="0" u="sng" dirty="0">
                <a:solidFill>
                  <a:srgbClr val="212529"/>
                </a:solidFill>
                <a:effectLst/>
                <a:latin typeface="Poppins Light" panose="00000400000000000000" pitchFamily="2" charset="0"/>
                <a:cs typeface="Poppins Light" panose="00000400000000000000" pitchFamily="2" charset="0"/>
              </a:rPr>
              <a:t>or during arbitral proceedings</a:t>
            </a:r>
            <a:r>
              <a:rPr lang="en-GB" sz="2400" b="0" i="0" dirty="0">
                <a:solidFill>
                  <a:srgbClr val="212529"/>
                </a:solidFill>
                <a:effectLst/>
                <a:latin typeface="Poppins Light" panose="00000400000000000000" pitchFamily="2" charset="0"/>
                <a:cs typeface="Poppins Light" panose="00000400000000000000" pitchFamily="2" charset="0"/>
              </a:rPr>
              <a:t>, for an interim measure of protection, and the court may grant that measure.</a:t>
            </a:r>
          </a:p>
          <a:p>
            <a:pPr algn="just"/>
            <a:endParaRPr lang="en-US" sz="2800" dirty="0">
              <a:effectLst/>
              <a:latin typeface="Poppins Light" panose="00000400000000000000" pitchFamily="2" charset="0"/>
              <a:ea typeface="Poppins Light" charset="0"/>
              <a:cs typeface="Poppins Light" panose="00000400000000000000" pitchFamily="2" charset="0"/>
            </a:endParaRPr>
          </a:p>
          <a:p>
            <a:endParaRPr lang="en-US" sz="2800" dirty="0">
              <a:effectLst/>
              <a:latin typeface="Poppins Light" charset="0"/>
              <a:ea typeface="Poppins Light" charset="0"/>
              <a:cs typeface="Poppins Light" charset="0"/>
            </a:endParaRPr>
          </a:p>
        </p:txBody>
      </p:sp>
    </p:spTree>
    <p:extLst>
      <p:ext uri="{BB962C8B-B14F-4D97-AF65-F5344CB8AC3E}">
        <p14:creationId xmlns:p14="http://schemas.microsoft.com/office/powerpoint/2010/main" val="101611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17941" y="3942218"/>
            <a:ext cx="4959038" cy="2585323"/>
          </a:xfrm>
          <a:prstGeom prst="rect">
            <a:avLst/>
          </a:prstGeom>
          <a:noFill/>
        </p:spPr>
        <p:txBody>
          <a:bodyPr wrap="square" rtlCol="0">
            <a:spAutoFit/>
          </a:bodyPr>
          <a:lstStyle/>
          <a:p>
            <a:r>
              <a:rPr lang="en-US" sz="2400" dirty="0">
                <a:solidFill>
                  <a:srgbClr val="BE1900"/>
                </a:solidFill>
                <a:latin typeface="Poppins" charset="0"/>
                <a:ea typeface="Poppins" charset="0"/>
                <a:cs typeface="Poppins" charset="0"/>
              </a:rPr>
              <a:t>Chartered Institute of Arbitrators - Uganda Chapter</a:t>
            </a:r>
          </a:p>
          <a:p>
            <a:endParaRPr lang="en-US" sz="2400" dirty="0">
              <a:solidFill>
                <a:srgbClr val="BE1900"/>
              </a:solidFill>
              <a:latin typeface="Poppins" charset="0"/>
              <a:ea typeface="Poppins Light" charset="0"/>
              <a:cs typeface="Poppins" charset="0"/>
            </a:endParaRPr>
          </a:p>
          <a:p>
            <a:r>
              <a:rPr lang="en-US" dirty="0">
                <a:solidFill>
                  <a:srgbClr val="7D1213"/>
                </a:solidFill>
                <a:latin typeface="Poppins Light" charset="0"/>
                <a:ea typeface="Poppins Light" charset="0"/>
                <a:cs typeface="Poppins Light" charset="0"/>
              </a:rPr>
              <a:t>Plot 28A Golf Course Road, </a:t>
            </a:r>
          </a:p>
          <a:p>
            <a:r>
              <a:rPr lang="en-US" dirty="0">
                <a:solidFill>
                  <a:srgbClr val="7D1213"/>
                </a:solidFill>
                <a:latin typeface="Poppins Light" charset="0"/>
                <a:ea typeface="Poppins Light" charset="0"/>
                <a:cs typeface="Poppins Light" charset="0"/>
              </a:rPr>
              <a:t>0200 954 512   |  +256 772 474 695</a:t>
            </a:r>
          </a:p>
          <a:p>
            <a:r>
              <a:rPr lang="en-US" dirty="0">
                <a:solidFill>
                  <a:srgbClr val="7D1213"/>
                </a:solidFill>
                <a:latin typeface="Poppins Light" charset="0"/>
                <a:ea typeface="Poppins Light" charset="0"/>
                <a:cs typeface="Poppins Light" charset="0"/>
                <a:hlinkClick r:id="rId3"/>
              </a:rPr>
              <a:t>info@ciarbuganda.org</a:t>
            </a:r>
            <a:endParaRPr lang="en-US" dirty="0">
              <a:solidFill>
                <a:srgbClr val="7D1213"/>
              </a:solidFill>
              <a:latin typeface="Poppins Light" charset="0"/>
              <a:ea typeface="Poppins Light" charset="0"/>
              <a:cs typeface="Poppins Light" charset="0"/>
            </a:endParaRPr>
          </a:p>
          <a:p>
            <a:r>
              <a:rPr lang="en-US" dirty="0">
                <a:solidFill>
                  <a:srgbClr val="7D1213"/>
                </a:solidFill>
                <a:latin typeface="Poppins Light" charset="0"/>
                <a:ea typeface="Poppins Light" charset="0"/>
                <a:cs typeface="Poppins Light" charset="0"/>
                <a:hlinkClick r:id="rId4"/>
              </a:rPr>
              <a:t>www.ciarb.org</a:t>
            </a:r>
            <a:endParaRPr lang="en-US" dirty="0">
              <a:solidFill>
                <a:srgbClr val="7D1213"/>
              </a:solidFill>
              <a:latin typeface="Poppins Light" charset="0"/>
              <a:ea typeface="Poppins Light" charset="0"/>
              <a:cs typeface="Poppins Light" charset="0"/>
            </a:endParaRPr>
          </a:p>
          <a:p>
            <a:endParaRPr lang="en-US" dirty="0">
              <a:solidFill>
                <a:srgbClr val="7D1213"/>
              </a:solidFill>
              <a:latin typeface="Poppins Light" charset="0"/>
              <a:ea typeface="Poppins Light" charset="0"/>
              <a:cs typeface="Poppins Light" charset="0"/>
            </a:endParaRPr>
          </a:p>
        </p:txBody>
      </p:sp>
      <p:pic>
        <p:nvPicPr>
          <p:cNvPr id="2050" name="Picture 2" descr="C:\ME\Sioux 2.0\CIARB\CIARB CLI PPT\CIARB-logo-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41" y="774700"/>
            <a:ext cx="1990361" cy="93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05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2587654"/>
            <a:ext cx="9839599" cy="923330"/>
          </a:xfrm>
          <a:prstGeom prst="rect">
            <a:avLst/>
          </a:prstGeom>
          <a:noFill/>
        </p:spPr>
        <p:txBody>
          <a:bodyPr wrap="square" rtlCol="0">
            <a:spAutoFit/>
          </a:bodyPr>
          <a:lstStyle/>
          <a:p>
            <a:r>
              <a:rPr lang="en-US" sz="5400" dirty="0">
                <a:solidFill>
                  <a:schemeClr val="bg1"/>
                </a:solidFill>
                <a:latin typeface="Poppins" charset="0"/>
                <a:ea typeface="Poppins" charset="0"/>
                <a:cs typeface="Poppins" charset="0"/>
              </a:rPr>
              <a:t>Preliminary Meeting</a:t>
            </a:r>
          </a:p>
        </p:txBody>
      </p:sp>
    </p:spTree>
    <p:extLst>
      <p:ext uri="{BB962C8B-B14F-4D97-AF65-F5344CB8AC3E}">
        <p14:creationId xmlns:p14="http://schemas.microsoft.com/office/powerpoint/2010/main" val="176542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385374-53D1-0960-C2E1-87049CA7B4B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295F6DF-C3FD-D08A-7425-36C65490B7AE}"/>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Preliminary Meeting</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95467AF8-ED78-48AF-D21A-C266A02D6CD3}"/>
              </a:ext>
            </a:extLst>
          </p:cNvPr>
          <p:cNvSpPr txBox="1"/>
          <p:nvPr/>
        </p:nvSpPr>
        <p:spPr>
          <a:xfrm>
            <a:off x="362493" y="969443"/>
            <a:ext cx="11067507" cy="6124754"/>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Arbitrator should issue Summons for the Preliminary Meeting to the parties and attach an agenda.</a:t>
            </a:r>
          </a:p>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management of the procedure relating to the arbitration proceedings passes from the parties to the tribunal, but the parties retain their autonomy.</a:t>
            </a:r>
          </a:p>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To establish a framework for the proceedings as soon as possible. </a:t>
            </a:r>
          </a:p>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A preliminary meeting can be conducted physically or virtually.</a:t>
            </a:r>
          </a:p>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Each party should be represented at the preliminary meeting by persons with authority and knowledge to make decisions.</a:t>
            </a:r>
          </a:p>
          <a:p>
            <a:pPr algn="just"/>
            <a:endParaRPr lang="en-US" sz="2400" b="1" dirty="0">
              <a:latin typeface="Poppins Light" charset="0"/>
              <a:ea typeface="Poppins Light" charset="0"/>
              <a:cs typeface="Poppins Light" charset="0"/>
            </a:endParaRPr>
          </a:p>
          <a:p>
            <a:pPr algn="just"/>
            <a:endParaRPr lang="en-US" sz="2800" dirty="0">
              <a:effectLst/>
              <a:latin typeface="Poppins Light" panose="00000400000000000000" pitchFamily="2" charset="0"/>
              <a:ea typeface="Poppins Light" charset="0"/>
              <a:cs typeface="Poppins Light" panose="00000400000000000000" pitchFamily="2" charset="0"/>
            </a:endParaRPr>
          </a:p>
          <a:p>
            <a:endParaRPr lang="en-US" sz="2800" dirty="0">
              <a:effectLst/>
              <a:latin typeface="Poppins Light" charset="0"/>
              <a:ea typeface="Poppins Light" charset="0"/>
              <a:cs typeface="Poppins Light" charset="0"/>
            </a:endParaRPr>
          </a:p>
        </p:txBody>
      </p:sp>
    </p:spTree>
    <p:extLst>
      <p:ext uri="{BB962C8B-B14F-4D97-AF65-F5344CB8AC3E}">
        <p14:creationId xmlns:p14="http://schemas.microsoft.com/office/powerpoint/2010/main" val="400058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A45298-31D5-BE2C-C8D5-3AA37DCBE25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050D9C1-3549-D481-0A5C-834A535F6A14}"/>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Checklist </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EFB9CBCE-2C03-32F7-EAD7-A6288C64FD00}"/>
              </a:ext>
            </a:extLst>
          </p:cNvPr>
          <p:cNvSpPr txBox="1"/>
          <p:nvPr/>
        </p:nvSpPr>
        <p:spPr>
          <a:xfrm>
            <a:off x="302621" y="1057478"/>
            <a:ext cx="11067507" cy="4893647"/>
          </a:xfrm>
          <a:prstGeom prst="rect">
            <a:avLst/>
          </a:prstGeom>
          <a:noFill/>
        </p:spPr>
        <p:txBody>
          <a:bodyPr wrap="square" rtlCol="0">
            <a:spAutoFit/>
          </a:bodyPr>
          <a:lstStyle/>
          <a:p>
            <a:pPr algn="just"/>
            <a:endParaRPr lang="en-GB" sz="2400" dirty="0">
              <a:latin typeface="Poppins Light" charset="0"/>
              <a:ea typeface="Poppins Light" charset="0"/>
              <a:cs typeface="Poppins Light" charset="0"/>
            </a:endParaRP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Agreement to adopt procedural rules if not agreed.</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language of the proceedings.</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need (if any) for translation of oral presentations and documents and the costs involved;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place of the arbitration and its implications if the parties have not already decided upon the place;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possibility of holding hearings outside the place of the arbitration;</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Administrative services: if an institution is not administering the arbitration.</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appoint an Arbitration Secretary.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Deposits on the Arbitration fees and expenses. </a:t>
            </a:r>
          </a:p>
          <a:p>
            <a:pPr algn="just"/>
            <a:endParaRPr lang="en-GB" sz="2400" dirty="0">
              <a:latin typeface="Poppins Light" charset="0"/>
              <a:ea typeface="Poppins Light" charset="0"/>
              <a:cs typeface="Poppins Light" charset="0"/>
            </a:endParaRPr>
          </a:p>
        </p:txBody>
      </p:sp>
    </p:spTree>
    <p:extLst>
      <p:ext uri="{BB962C8B-B14F-4D97-AF65-F5344CB8AC3E}">
        <p14:creationId xmlns:p14="http://schemas.microsoft.com/office/powerpoint/2010/main" val="373316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BA368F-321B-234F-4C0A-E09C55E1796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F7AFED6-92C6-BC80-3F41-B670B01A8003}"/>
              </a:ext>
            </a:extLst>
          </p:cNvPr>
          <p:cNvSpPr txBox="1"/>
          <p:nvPr/>
        </p:nvSpPr>
        <p:spPr>
          <a:xfrm>
            <a:off x="362493" y="288037"/>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Checklist </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F1315AEA-6401-63F5-02C1-999D466F482C}"/>
              </a:ext>
            </a:extLst>
          </p:cNvPr>
          <p:cNvSpPr txBox="1"/>
          <p:nvPr/>
        </p:nvSpPr>
        <p:spPr>
          <a:xfrm>
            <a:off x="362493" y="1166842"/>
            <a:ext cx="11067507" cy="4524315"/>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Poppins Light" charset="0"/>
                <a:ea typeface="Poppins Light" charset="0"/>
                <a:cs typeface="Poppins Light" charset="0"/>
              </a:rPr>
              <a:t>Confidentiality of information.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Agreement on the mode of communication.</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exchange of pleadings, content, and timetable.</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Terms of reference with the issues are to be signed by the parties.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Settlement negotiations should be considered through other forms of ADR/</a:t>
            </a:r>
            <a:r>
              <a:rPr lang="en-GB" sz="2400" dirty="0" err="1">
                <a:latin typeface="Poppins Light" charset="0"/>
                <a:ea typeface="Poppins Light" charset="0"/>
                <a:cs typeface="Poppins Light" charset="0"/>
              </a:rPr>
              <a:t>MedArb</a:t>
            </a:r>
            <a:r>
              <a:rPr lang="en-GB" sz="2400" dirty="0">
                <a:latin typeface="Poppins Light" charset="0"/>
                <a:ea typeface="Poppins Light" charset="0"/>
                <a:cs typeface="Poppins Light" charset="0"/>
              </a:rPr>
              <a:t>/Expert Determination.</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set time limits for document submission and determine the consequences of late submission.</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procedure for the discovery of documents.</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make arrangements for any physical evidence to be presented as well as any site inspections it may wish to undertake; </a:t>
            </a:r>
          </a:p>
        </p:txBody>
      </p:sp>
    </p:spTree>
    <p:extLst>
      <p:ext uri="{BB962C8B-B14F-4D97-AF65-F5344CB8AC3E}">
        <p14:creationId xmlns:p14="http://schemas.microsoft.com/office/powerpoint/2010/main" val="301922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D3D9362-E268-B644-D43D-8F6020100CA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BABB611-FA84-AEC3-2FEA-0BE702094DDC}"/>
              </a:ext>
            </a:extLst>
          </p:cNvPr>
          <p:cNvSpPr txBox="1"/>
          <p:nvPr/>
        </p:nvSpPr>
        <p:spPr>
          <a:xfrm>
            <a:off x="362493" y="200002"/>
            <a:ext cx="9839599" cy="769441"/>
          </a:xfrm>
          <a:prstGeom prst="rect">
            <a:avLst/>
          </a:prstGeom>
          <a:noFill/>
        </p:spPr>
        <p:txBody>
          <a:bodyPr wrap="square" rtlCol="0">
            <a:spAutoFit/>
          </a:bodyPr>
          <a:lstStyle/>
          <a:p>
            <a:r>
              <a:rPr lang="en-GB" sz="4400" dirty="0">
                <a:solidFill>
                  <a:srgbClr val="7D1213"/>
                </a:solidFill>
                <a:latin typeface="Poppins" charset="0"/>
                <a:ea typeface="Poppins" charset="0"/>
                <a:cs typeface="Poppins" charset="0"/>
              </a:rPr>
              <a:t>Checklist</a:t>
            </a:r>
            <a:endParaRPr lang="en-US" sz="4400" dirty="0">
              <a:solidFill>
                <a:srgbClr val="7D1213"/>
              </a:solidFill>
              <a:latin typeface="Poppins" charset="0"/>
              <a:ea typeface="Poppins" charset="0"/>
              <a:cs typeface="Poppins" charset="0"/>
            </a:endParaRPr>
          </a:p>
        </p:txBody>
      </p:sp>
      <p:sp>
        <p:nvSpPr>
          <p:cNvPr id="9" name="TextBox 8">
            <a:extLst>
              <a:ext uri="{FF2B5EF4-FFF2-40B4-BE49-F238E27FC236}">
                <a16:creationId xmlns:a16="http://schemas.microsoft.com/office/drawing/2014/main" id="{75CCEA1A-E710-FA29-904F-B82F24C0E6F9}"/>
              </a:ext>
            </a:extLst>
          </p:cNvPr>
          <p:cNvSpPr txBox="1"/>
          <p:nvPr/>
        </p:nvSpPr>
        <p:spPr>
          <a:xfrm>
            <a:off x="362493" y="1285743"/>
            <a:ext cx="11067507" cy="4524315"/>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determine how the hearing of witnesses will take place.</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wish to consider appointing an expert to report to it;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Determine how the expert is to be chosen;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Define the terms of reference for the expert and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How the parties are to comment on such terms of reference; </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The arbitral tribunal may wish to decide whether the hearings will be held if they are to be held, and how they will be structured.</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Determine whether the evidence is oral or by witness statements.</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Submissions.</a:t>
            </a:r>
          </a:p>
          <a:p>
            <a:pPr marL="342900" indent="-342900" algn="just">
              <a:buFont typeface="Arial" panose="020B0604020202020204" pitchFamily="34" charset="0"/>
              <a:buChar char="•"/>
            </a:pPr>
            <a:r>
              <a:rPr lang="en-GB" sz="2400" dirty="0">
                <a:latin typeface="Poppins Light" charset="0"/>
                <a:ea typeface="Poppins Light" charset="0"/>
                <a:cs typeface="Poppins Light" charset="0"/>
              </a:rPr>
              <a:t>Prepare a Trial Timetable and annex to Procedural Order No. 1. </a:t>
            </a:r>
          </a:p>
        </p:txBody>
      </p:sp>
    </p:spTree>
    <p:extLst>
      <p:ext uri="{BB962C8B-B14F-4D97-AF65-F5344CB8AC3E}">
        <p14:creationId xmlns:p14="http://schemas.microsoft.com/office/powerpoint/2010/main" val="278488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2587654"/>
            <a:ext cx="9839599" cy="923330"/>
          </a:xfrm>
          <a:prstGeom prst="rect">
            <a:avLst/>
          </a:prstGeom>
          <a:noFill/>
        </p:spPr>
        <p:txBody>
          <a:bodyPr wrap="square" rtlCol="0">
            <a:spAutoFit/>
          </a:bodyPr>
          <a:lstStyle/>
          <a:p>
            <a:r>
              <a:rPr lang="en-US" sz="5400" dirty="0">
                <a:solidFill>
                  <a:schemeClr val="bg1"/>
                </a:solidFill>
                <a:latin typeface="Poppins" charset="0"/>
                <a:ea typeface="Poppins" charset="0"/>
                <a:cs typeface="Poppins" charset="0"/>
              </a:rPr>
              <a:t>Interlocutory Matters</a:t>
            </a:r>
          </a:p>
        </p:txBody>
      </p:sp>
    </p:spTree>
    <p:extLst>
      <p:ext uri="{BB962C8B-B14F-4D97-AF65-F5344CB8AC3E}">
        <p14:creationId xmlns:p14="http://schemas.microsoft.com/office/powerpoint/2010/main" val="739083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827020-8417-4dc4-955e-28d3d58f0a55">
      <Terms xmlns="http://schemas.microsoft.com/office/infopath/2007/PartnerControls"/>
    </lcf76f155ced4ddcb4097134ff3c332f>
    <TaxCatchAll xmlns="a678c424-7f6e-404b-bf51-6b8c8be41f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CB084D4020048B85D11ED90D5FAD4" ma:contentTypeVersion="12" ma:contentTypeDescription="Create a new document." ma:contentTypeScope="" ma:versionID="233b949c17a8655632b9a182ec4dd08a">
  <xsd:schema xmlns:xsd="http://www.w3.org/2001/XMLSchema" xmlns:xs="http://www.w3.org/2001/XMLSchema" xmlns:p="http://schemas.microsoft.com/office/2006/metadata/properties" xmlns:ns2="d0827020-8417-4dc4-955e-28d3d58f0a55" xmlns:ns3="a678c424-7f6e-404b-bf51-6b8c8be41f19" targetNamespace="http://schemas.microsoft.com/office/2006/metadata/properties" ma:root="true" ma:fieldsID="a94096a932007c579c9bb05b72e9c640" ns2:_="" ns3:_="">
    <xsd:import namespace="d0827020-8417-4dc4-955e-28d3d58f0a55"/>
    <xsd:import namespace="a678c424-7f6e-404b-bf51-6b8c8be41f1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27020-8417-4dc4-955e-28d3d58f0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cadede-44fa-4585-a5c7-ad30a8f9d87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78c424-7f6e-404b-bf51-6b8c8be41f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5d21e90-f0c4-4025-b900-c136da2d2730}" ma:internalName="TaxCatchAll" ma:showField="CatchAllData" ma:web="a678c424-7f6e-404b-bf51-6b8c8be41f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6902EE-02FE-41E4-91F8-9BA37E2EE24A}">
  <ds:schemaRefs>
    <ds:schemaRef ds:uri="http://schemas.microsoft.com/office/infopath/2007/PartnerControls"/>
    <ds:schemaRef ds:uri="http://purl.org/dc/terms/"/>
    <ds:schemaRef ds:uri="http://schemas.microsoft.com/office/2006/documentManagement/types"/>
    <ds:schemaRef ds:uri="d0827020-8417-4dc4-955e-28d3d58f0a55"/>
    <ds:schemaRef ds:uri="http://purl.org/dc/elements/1.1/"/>
    <ds:schemaRef ds:uri="http://schemas.microsoft.com/office/2006/metadata/properties"/>
    <ds:schemaRef ds:uri="http://schemas.openxmlformats.org/package/2006/metadata/core-properties"/>
    <ds:schemaRef ds:uri="a678c424-7f6e-404b-bf51-6b8c8be41f19"/>
    <ds:schemaRef ds:uri="http://www.w3.org/XML/1998/namespace"/>
    <ds:schemaRef ds:uri="http://purl.org/dc/dcmitype/"/>
  </ds:schemaRefs>
</ds:datastoreItem>
</file>

<file path=customXml/itemProps2.xml><?xml version="1.0" encoding="utf-8"?>
<ds:datastoreItem xmlns:ds="http://schemas.openxmlformats.org/officeDocument/2006/customXml" ds:itemID="{8D3667F6-0075-40BE-9B67-5BDEDFDAC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27020-8417-4dc4-955e-28d3d58f0a55"/>
    <ds:schemaRef ds:uri="a678c424-7f6e-404b-bf51-6b8c8be41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DB2EB4-B560-41E1-847F-C9B6D62E45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959</TotalTime>
  <Words>1879</Words>
  <Application>Microsoft Office PowerPoint</Application>
  <PresentationFormat>Widescreen</PresentationFormat>
  <Paragraphs>179</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Poppins</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Kaggwa</cp:lastModifiedBy>
  <cp:revision>56</cp:revision>
  <dcterms:created xsi:type="dcterms:W3CDTF">2022-07-11T16:28:00Z</dcterms:created>
  <dcterms:modified xsi:type="dcterms:W3CDTF">2024-11-19T19:53:56Z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0x010100D0BCB084D4020048B85D11ED90D5FAD4</vt:lpwstr>
  </property>
</Properties>
</file>