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2.jpg" ContentType="image/jpeg"/>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56" r:id="rId5"/>
    <p:sldId id="271" r:id="rId6"/>
    <p:sldId id="280" r:id="rId7"/>
    <p:sldId id="281" r:id="rId8"/>
    <p:sldId id="284" r:id="rId9"/>
    <p:sldId id="282" r:id="rId10"/>
    <p:sldId id="29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5" userDrawn="1">
          <p15:clr>
            <a:srgbClr val="A4A3A4"/>
          </p15:clr>
        </p15:guide>
        <p15:guide id="2" pos="25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1213"/>
    <a:srgbClr val="F76509"/>
    <a:srgbClr val="BE1900"/>
    <a:srgbClr val="FAA500"/>
    <a:srgbClr val="AB252A"/>
    <a:srgbClr val="C01900"/>
    <a:srgbClr val="FF2623"/>
    <a:srgbClr val="3C3C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A8A18B-0E5A-476B-B19B-24AF1C5136D4}" v="21" dt="2024-03-20T22:27:55.5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37" autoAdjust="0"/>
    <p:restoredTop sz="94524" autoAdjust="0"/>
  </p:normalViewPr>
  <p:slideViewPr>
    <p:cSldViewPr snapToGrid="0" snapToObjects="1" showGuides="1">
      <p:cViewPr varScale="1">
        <p:scale>
          <a:sx n="88" d="100"/>
          <a:sy n="88" d="100"/>
        </p:scale>
        <p:origin x="60" y="234"/>
      </p:cViewPr>
      <p:guideLst>
        <p:guide orient="horz" pos="255"/>
        <p:guide pos="257"/>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B51147-D01B-AC4D-B216-CFA99F9961FB}" type="datetimeFigureOut">
              <a:rPr lang="en-US" smtClean="0"/>
              <a:t>5/14/2024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CAE6B3-D0AF-2D42-BDEA-5ADDA78B9B37}" type="slidenum">
              <a:rPr lang="en-US" smtClean="0"/>
              <a:t>‹#›</a:t>
            </a:fld>
            <a:endParaRPr lang="en-US"/>
          </a:p>
        </p:txBody>
      </p:sp>
    </p:spTree>
    <p:extLst>
      <p:ext uri="{BB962C8B-B14F-4D97-AF65-F5344CB8AC3E}">
        <p14:creationId xmlns:p14="http://schemas.microsoft.com/office/powerpoint/2010/main" val="1643931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AE6B3-D0AF-2D42-BDEA-5ADDA78B9B37}" type="slidenum">
              <a:rPr lang="en-US" smtClean="0"/>
              <a:t>2</a:t>
            </a:fld>
            <a:endParaRPr lang="en-US"/>
          </a:p>
        </p:txBody>
      </p:sp>
    </p:spTree>
    <p:extLst>
      <p:ext uri="{BB962C8B-B14F-4D97-AF65-F5344CB8AC3E}">
        <p14:creationId xmlns:p14="http://schemas.microsoft.com/office/powerpoint/2010/main" val="979683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AE6B3-D0AF-2D42-BDEA-5ADDA78B9B37}" type="slidenum">
              <a:rPr lang="en-US" smtClean="0"/>
              <a:t>3</a:t>
            </a:fld>
            <a:endParaRPr lang="en-US"/>
          </a:p>
        </p:txBody>
      </p:sp>
    </p:spTree>
    <p:extLst>
      <p:ext uri="{BB962C8B-B14F-4D97-AF65-F5344CB8AC3E}">
        <p14:creationId xmlns:p14="http://schemas.microsoft.com/office/powerpoint/2010/main" val="3815285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AE6B3-D0AF-2D42-BDEA-5ADDA78B9B37}" type="slidenum">
              <a:rPr lang="en-US" smtClean="0"/>
              <a:t>4</a:t>
            </a:fld>
            <a:endParaRPr lang="en-US"/>
          </a:p>
        </p:txBody>
      </p:sp>
    </p:spTree>
    <p:extLst>
      <p:ext uri="{BB962C8B-B14F-4D97-AF65-F5344CB8AC3E}">
        <p14:creationId xmlns:p14="http://schemas.microsoft.com/office/powerpoint/2010/main" val="2334190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AE6B3-D0AF-2D42-BDEA-5ADDA78B9B37}" type="slidenum">
              <a:rPr lang="en-US" smtClean="0"/>
              <a:t>5</a:t>
            </a:fld>
            <a:endParaRPr lang="en-US"/>
          </a:p>
        </p:txBody>
      </p:sp>
    </p:spTree>
    <p:extLst>
      <p:ext uri="{BB962C8B-B14F-4D97-AF65-F5344CB8AC3E}">
        <p14:creationId xmlns:p14="http://schemas.microsoft.com/office/powerpoint/2010/main" val="1974870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AE6B3-D0AF-2D42-BDEA-5ADDA78B9B37}" type="slidenum">
              <a:rPr lang="en-US" smtClean="0"/>
              <a:t>6</a:t>
            </a:fld>
            <a:endParaRPr lang="en-US"/>
          </a:p>
        </p:txBody>
      </p:sp>
    </p:spTree>
    <p:extLst>
      <p:ext uri="{BB962C8B-B14F-4D97-AF65-F5344CB8AC3E}">
        <p14:creationId xmlns:p14="http://schemas.microsoft.com/office/powerpoint/2010/main" val="2059593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AE6B3-D0AF-2D42-BDEA-5ADDA78B9B37}" type="slidenum">
              <a:rPr lang="en-US" smtClean="0"/>
              <a:t>7</a:t>
            </a:fld>
            <a:endParaRPr lang="en-US"/>
          </a:p>
        </p:txBody>
      </p:sp>
    </p:spTree>
    <p:extLst>
      <p:ext uri="{BB962C8B-B14F-4D97-AF65-F5344CB8AC3E}">
        <p14:creationId xmlns:p14="http://schemas.microsoft.com/office/powerpoint/2010/main" val="496116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DE2154F-C1A9-CC4C-B498-89EE72ADF7BA}"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866490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2154F-C1A9-CC4C-B498-89EE72ADF7BA}"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1136546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2154F-C1A9-CC4C-B498-89EE72ADF7BA}"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69245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400049" y="0"/>
            <a:ext cx="11791949" cy="6857999"/>
          </a:xfrm>
          <a:prstGeom prst="rect">
            <a:avLst/>
          </a:prstGeom>
        </p:spPr>
      </p:pic>
      <p:sp>
        <p:nvSpPr>
          <p:cNvPr id="2" name="Holder 2"/>
          <p:cNvSpPr>
            <a:spLocks noGrp="1"/>
          </p:cNvSpPr>
          <p:nvPr>
            <p:ph type="ctrTitle"/>
          </p:nvPr>
        </p:nvSpPr>
        <p:spPr>
          <a:xfrm>
            <a:off x="397690" y="2160633"/>
            <a:ext cx="4491990" cy="1285875"/>
          </a:xfrm>
          <a:prstGeom prst="rect">
            <a:avLst/>
          </a:prstGeom>
        </p:spPr>
        <p:txBody>
          <a:bodyPr wrap="square" lIns="0" tIns="0" rIns="0" bIns="0">
            <a:spAutoFit/>
          </a:bodyPr>
          <a:lstStyle>
            <a:lvl1pPr>
              <a:defRPr sz="4000" b="0" i="0">
                <a:solidFill>
                  <a:srgbClr val="FD9C24"/>
                </a:solidFill>
                <a:latin typeface="Lucida Sans Unicode"/>
                <a:cs typeface="Lucida Sans Unicode"/>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000" b="0" i="0">
                <a:solidFill>
                  <a:srgbClr val="BD0000"/>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5/14/2024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363479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2154F-C1A9-CC4C-B498-89EE72ADF7BA}"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435513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E2154F-C1A9-CC4C-B498-89EE72ADF7BA}"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1056167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E2154F-C1A9-CC4C-B498-89EE72ADF7BA}"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2056914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E2154F-C1A9-CC4C-B498-89EE72ADF7BA}" type="datetimeFigureOut">
              <a:rPr lang="en-US" smtClean="0"/>
              <a:t>5/14/2024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363747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E2154F-C1A9-CC4C-B498-89EE72ADF7BA}" type="datetimeFigureOut">
              <a:rPr lang="en-US" smtClean="0"/>
              <a:t>5/14/2024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1770563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2154F-C1A9-CC4C-B498-89EE72ADF7BA}" type="datetimeFigureOut">
              <a:rPr lang="en-US" smtClean="0"/>
              <a:t>5/14/2024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173679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E2154F-C1A9-CC4C-B498-89EE72ADF7BA}"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606996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E2154F-C1A9-CC4C-B498-89EE72ADF7BA}"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C830E9-FECC-474A-95CB-E7C692364B07}" type="slidenum">
              <a:rPr lang="en-US" smtClean="0"/>
              <a:t>‹#›</a:t>
            </a:fld>
            <a:endParaRPr lang="en-US"/>
          </a:p>
        </p:txBody>
      </p:sp>
    </p:spTree>
    <p:extLst>
      <p:ext uri="{BB962C8B-B14F-4D97-AF65-F5344CB8AC3E}">
        <p14:creationId xmlns:p14="http://schemas.microsoft.com/office/powerpoint/2010/main" val="1239339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E2154F-C1A9-CC4C-B498-89EE72ADF7BA}" type="datetimeFigureOut">
              <a:rPr lang="en-US" smtClean="0"/>
              <a:t>5/14/2024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C830E9-FECC-474A-95CB-E7C692364B07}" type="slidenum">
              <a:rPr lang="en-US" smtClean="0"/>
              <a:t>‹#›</a:t>
            </a:fld>
            <a:endParaRPr lang="en-US"/>
          </a:p>
        </p:txBody>
      </p:sp>
    </p:spTree>
    <p:extLst>
      <p:ext uri="{BB962C8B-B14F-4D97-AF65-F5344CB8AC3E}">
        <p14:creationId xmlns:p14="http://schemas.microsoft.com/office/powerpoint/2010/main" val="1006904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97690" y="6155576"/>
            <a:ext cx="2019300" cy="330200"/>
          </a:xfrm>
          <a:prstGeom prst="rect">
            <a:avLst/>
          </a:prstGeom>
        </p:spPr>
        <p:txBody>
          <a:bodyPr vert="horz" wrap="square" lIns="0" tIns="12065" rIns="0" bIns="0" rtlCol="0">
            <a:spAutoFit/>
          </a:bodyPr>
          <a:lstStyle/>
          <a:p>
            <a:pPr marL="12700">
              <a:lnSpc>
                <a:spcPct val="100000"/>
              </a:lnSpc>
              <a:spcBef>
                <a:spcPts val="95"/>
              </a:spcBef>
            </a:pPr>
            <a:r>
              <a:rPr lang="en-GB" sz="2000" spc="55" dirty="0">
                <a:solidFill>
                  <a:srgbClr val="77000B"/>
                </a:solidFill>
                <a:latin typeface="Lucida Sans Unicode"/>
                <a:cs typeface="Lucida Sans Unicode"/>
              </a:rPr>
              <a:t>17</a:t>
            </a:r>
            <a:r>
              <a:rPr lang="en-GB" sz="2000" spc="55" baseline="30000" dirty="0">
                <a:solidFill>
                  <a:srgbClr val="77000B"/>
                </a:solidFill>
                <a:latin typeface="Lucida Sans Unicode"/>
                <a:cs typeface="Lucida Sans Unicode"/>
              </a:rPr>
              <a:t>th</a:t>
            </a:r>
            <a:r>
              <a:rPr lang="en-GB" sz="2000" spc="55" dirty="0">
                <a:solidFill>
                  <a:srgbClr val="77000B"/>
                </a:solidFill>
                <a:latin typeface="Lucida Sans Unicode"/>
                <a:cs typeface="Lucida Sans Unicode"/>
              </a:rPr>
              <a:t> May</a:t>
            </a:r>
            <a:r>
              <a:rPr sz="2000" spc="-70" dirty="0">
                <a:solidFill>
                  <a:srgbClr val="77000B"/>
                </a:solidFill>
                <a:latin typeface="Lucida Sans Unicode"/>
                <a:cs typeface="Lucida Sans Unicode"/>
              </a:rPr>
              <a:t> </a:t>
            </a:r>
            <a:r>
              <a:rPr sz="2000" spc="-60" dirty="0">
                <a:solidFill>
                  <a:srgbClr val="77000B"/>
                </a:solidFill>
                <a:latin typeface="Lucida Sans Unicode"/>
                <a:cs typeface="Lucida Sans Unicode"/>
              </a:rPr>
              <a:t>202</a:t>
            </a:r>
            <a:r>
              <a:rPr lang="en-GB" sz="2000" spc="-60" dirty="0">
                <a:solidFill>
                  <a:srgbClr val="77000B"/>
                </a:solidFill>
                <a:latin typeface="Lucida Sans Unicode"/>
                <a:cs typeface="Lucida Sans Unicode"/>
              </a:rPr>
              <a:t>4</a:t>
            </a:r>
            <a:endParaRPr sz="2000" dirty="0">
              <a:latin typeface="Lucida Sans Unicode"/>
              <a:cs typeface="Lucida Sans Unicode"/>
            </a:endParaRPr>
          </a:p>
        </p:txBody>
      </p:sp>
      <p:sp>
        <p:nvSpPr>
          <p:cNvPr id="3" name="object 3"/>
          <p:cNvSpPr txBox="1">
            <a:spLocks noGrp="1"/>
          </p:cNvSpPr>
          <p:nvPr>
            <p:ph type="ctrTitle"/>
          </p:nvPr>
        </p:nvSpPr>
        <p:spPr>
          <a:xfrm>
            <a:off x="397689" y="1380497"/>
            <a:ext cx="6139181" cy="2475037"/>
          </a:xfrm>
          <a:prstGeom prst="rect">
            <a:avLst/>
          </a:prstGeom>
        </p:spPr>
        <p:txBody>
          <a:bodyPr vert="horz" wrap="square" lIns="0" tIns="12700" rIns="0" bIns="0" rtlCol="0">
            <a:spAutoFit/>
          </a:bodyPr>
          <a:lstStyle/>
          <a:p>
            <a:pPr marL="12700">
              <a:lnSpc>
                <a:spcPct val="100000"/>
              </a:lnSpc>
              <a:spcBef>
                <a:spcPts val="100"/>
              </a:spcBef>
            </a:pPr>
            <a:r>
              <a:rPr lang="en-GB" sz="3200" b="1" spc="55" dirty="0">
                <a:solidFill>
                  <a:srgbClr val="77000B"/>
                </a:solidFill>
                <a:effectLst/>
                <a:latin typeface="Poppins" panose="00000500000000000000" pitchFamily="2" charset="0"/>
                <a:ea typeface="Times New Roman" panose="02020603050405020304" pitchFamily="18" charset="0"/>
                <a:cs typeface="Poppins" panose="00000500000000000000" pitchFamily="2" charset="0"/>
              </a:rPr>
              <a:t>RECENT DEVELOPMENTS IN THE APPLICATION OF PUBLIC POLICY FOR INTERNATIONAL ARBITRAL AWARDS</a:t>
            </a:r>
            <a:br>
              <a:rPr lang="en-GB" sz="3200" b="1" dirty="0">
                <a:latin typeface="Poppins" panose="00000500000000000000" pitchFamily="2" charset="0"/>
                <a:cs typeface="Poppins" panose="00000500000000000000" pitchFamily="2" charset="0"/>
              </a:rPr>
            </a:br>
            <a:endParaRPr lang="en-GB" sz="3200" b="1" dirty="0">
              <a:latin typeface="Poppins" panose="00000500000000000000" pitchFamily="2" charset="0"/>
              <a:cs typeface="Poppins" panose="00000500000000000000" pitchFamily="2" charset="0"/>
            </a:endParaRPr>
          </a:p>
        </p:txBody>
      </p:sp>
      <p:sp>
        <p:nvSpPr>
          <p:cNvPr id="4" name="object 2">
            <a:extLst>
              <a:ext uri="{FF2B5EF4-FFF2-40B4-BE49-F238E27FC236}">
                <a16:creationId xmlns:a16="http://schemas.microsoft.com/office/drawing/2014/main" id="{2D8D3037-AFCE-27B5-0625-D52A1506E07A}"/>
              </a:ext>
            </a:extLst>
          </p:cNvPr>
          <p:cNvSpPr txBox="1"/>
          <p:nvPr/>
        </p:nvSpPr>
        <p:spPr>
          <a:xfrm>
            <a:off x="397690" y="3893339"/>
            <a:ext cx="2906124" cy="319959"/>
          </a:xfrm>
          <a:prstGeom prst="rect">
            <a:avLst/>
          </a:prstGeom>
        </p:spPr>
        <p:txBody>
          <a:bodyPr vert="horz" wrap="square" lIns="0" tIns="12065" rIns="0" bIns="0" rtlCol="0">
            <a:spAutoFit/>
          </a:bodyPr>
          <a:lstStyle/>
          <a:p>
            <a:pPr marL="12700">
              <a:lnSpc>
                <a:spcPct val="100000"/>
              </a:lnSpc>
              <a:spcBef>
                <a:spcPts val="95"/>
              </a:spcBef>
            </a:pPr>
            <a:r>
              <a:rPr lang="en-GB" sz="2000" spc="55" dirty="0">
                <a:solidFill>
                  <a:srgbClr val="77000B"/>
                </a:solidFill>
                <a:latin typeface="Lucida Sans Unicode"/>
                <a:cs typeface="Lucida Sans Unicode"/>
              </a:rPr>
              <a:t>David Kaggwa, FCIArb</a:t>
            </a:r>
            <a:endParaRPr sz="2000" dirty="0">
              <a:latin typeface="Lucida Sans Unicode"/>
              <a:cs typeface="Lucida Sans Unicod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362493" y="288037"/>
            <a:ext cx="9839599" cy="769441"/>
          </a:xfrm>
          <a:prstGeom prst="rect">
            <a:avLst/>
          </a:prstGeom>
          <a:noFill/>
        </p:spPr>
        <p:txBody>
          <a:bodyPr wrap="square" rtlCol="0">
            <a:spAutoFit/>
          </a:bodyPr>
          <a:lstStyle/>
          <a:p>
            <a:r>
              <a:rPr lang="en-GB" sz="4400" dirty="0">
                <a:solidFill>
                  <a:srgbClr val="7D1213"/>
                </a:solidFill>
                <a:latin typeface="Poppins" charset="0"/>
                <a:ea typeface="Poppins" charset="0"/>
                <a:cs typeface="Poppins" charset="0"/>
              </a:rPr>
              <a:t>What is Public Policy.</a:t>
            </a:r>
            <a:endParaRPr lang="en-US" sz="4400" dirty="0">
              <a:solidFill>
                <a:srgbClr val="7D1213"/>
              </a:solidFill>
              <a:latin typeface="Poppins" charset="0"/>
              <a:ea typeface="Poppins" charset="0"/>
              <a:cs typeface="Poppins" charset="0"/>
            </a:endParaRPr>
          </a:p>
        </p:txBody>
      </p:sp>
      <p:sp>
        <p:nvSpPr>
          <p:cNvPr id="9" name="TextBox 8"/>
          <p:cNvSpPr txBox="1"/>
          <p:nvPr/>
        </p:nvSpPr>
        <p:spPr>
          <a:xfrm>
            <a:off x="362493" y="1279686"/>
            <a:ext cx="11067507" cy="4524828"/>
          </a:xfrm>
          <a:prstGeom prst="rect">
            <a:avLst/>
          </a:prstGeom>
          <a:noFill/>
        </p:spPr>
        <p:txBody>
          <a:bodyPr wrap="square" rtlCol="0">
            <a:spAutoFit/>
          </a:bodyPr>
          <a:lstStyle/>
          <a:p>
            <a:pPr marL="342900" lvl="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Public policy is the set of public, private, political, moral and economic legal principles which are mandatory for the preservation of society in a given nation and at a given time.</a:t>
            </a:r>
          </a:p>
          <a:p>
            <a:pPr marL="342900" lvl="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Public policy manifests the common sense and common conscience of the citizens as a whole. (See </a:t>
            </a:r>
            <a:r>
              <a:rPr lang="en-GB" sz="2400" b="1" kern="100" dirty="0">
                <a:effectLst/>
                <a:latin typeface="Poppins" panose="00000500000000000000" pitchFamily="2" charset="0"/>
                <a:ea typeface="Aptos" panose="020B0004020202020204" pitchFamily="34" charset="0"/>
                <a:cs typeface="Poppins" panose="00000500000000000000" pitchFamily="2" charset="0"/>
              </a:rPr>
              <a:t>Oliver Wendell Holmes, Jr., The Common Law</a:t>
            </a:r>
            <a:r>
              <a:rPr lang="en-GB" sz="2400" kern="100" dirty="0">
                <a:effectLst/>
                <a:latin typeface="Poppins" panose="00000500000000000000" pitchFamily="2" charset="0"/>
                <a:ea typeface="Aptos" panose="020B0004020202020204" pitchFamily="34" charset="0"/>
                <a:cs typeface="Poppins" panose="00000500000000000000" pitchFamily="2" charset="0"/>
              </a:rPr>
              <a:t> (1881) at p. 1). </a:t>
            </a:r>
          </a:p>
          <a:p>
            <a:pPr marL="342900" lvl="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Public policy is “that principle of law which holds that no subject can lawfully do that which tends to be injurious to the public, or against the public good. (See </a:t>
            </a:r>
            <a:r>
              <a:rPr lang="en-GB" sz="2400" b="1" kern="100" dirty="0">
                <a:effectLst/>
                <a:latin typeface="Poppins" panose="00000500000000000000" pitchFamily="2" charset="0"/>
                <a:ea typeface="Aptos" panose="020B0004020202020204" pitchFamily="34" charset="0"/>
                <a:cs typeface="Poppins" panose="00000500000000000000" pitchFamily="2" charset="0"/>
              </a:rPr>
              <a:t>Egerton v. Earl of Brownlow</a:t>
            </a:r>
            <a:r>
              <a:rPr lang="en-GB" sz="2400" kern="100" dirty="0">
                <a:effectLst/>
                <a:latin typeface="Poppins" panose="00000500000000000000" pitchFamily="2" charset="0"/>
                <a:ea typeface="Aptos" panose="020B0004020202020204" pitchFamily="34" charset="0"/>
                <a:cs typeface="Poppins" panose="00000500000000000000" pitchFamily="2" charset="0"/>
              </a:rPr>
              <a:t> [1853] Eng R 885, (1853) 10 ER 359).</a:t>
            </a:r>
          </a:p>
        </p:txBody>
      </p:sp>
    </p:spTree>
    <p:extLst>
      <p:ext uri="{BB962C8B-B14F-4D97-AF65-F5344CB8AC3E}">
        <p14:creationId xmlns:p14="http://schemas.microsoft.com/office/powerpoint/2010/main" val="1016110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362493" y="288037"/>
            <a:ext cx="9839599" cy="769441"/>
          </a:xfrm>
          <a:prstGeom prst="rect">
            <a:avLst/>
          </a:prstGeom>
          <a:noFill/>
        </p:spPr>
        <p:txBody>
          <a:bodyPr wrap="square" rtlCol="0">
            <a:spAutoFit/>
          </a:bodyPr>
          <a:lstStyle/>
          <a:p>
            <a:r>
              <a:rPr lang="en-GB" sz="4400" dirty="0">
                <a:solidFill>
                  <a:srgbClr val="7D1213"/>
                </a:solidFill>
                <a:latin typeface="Poppins" charset="0"/>
                <a:ea typeface="Poppins" charset="0"/>
                <a:cs typeface="Poppins" charset="0"/>
              </a:rPr>
              <a:t>The Law</a:t>
            </a:r>
            <a:r>
              <a:rPr lang="en-GB" sz="1800" b="1" i="1"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C5E52402-286D-FD0D-5112-D98B01559411}"/>
              </a:ext>
            </a:extLst>
          </p:cNvPr>
          <p:cNvSpPr txBox="1"/>
          <p:nvPr/>
        </p:nvSpPr>
        <p:spPr>
          <a:xfrm>
            <a:off x="451757" y="994371"/>
            <a:ext cx="10891157" cy="5374292"/>
          </a:xfrm>
          <a:prstGeom prst="rect">
            <a:avLst/>
          </a:prstGeom>
          <a:noFill/>
        </p:spPr>
        <p:txBody>
          <a:bodyPr wrap="square">
            <a:spAutoFit/>
          </a:bodyPr>
          <a:lstStyle/>
          <a:p>
            <a:pPr marL="342900" lvl="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Article V (2) (b) of </a:t>
            </a:r>
            <a:r>
              <a:rPr lang="en-GB" sz="2400" i="1" kern="100" dirty="0">
                <a:effectLst/>
                <a:latin typeface="Poppins" panose="00000500000000000000" pitchFamily="2" charset="0"/>
                <a:ea typeface="Aptos" panose="020B0004020202020204" pitchFamily="34" charset="0"/>
                <a:cs typeface="Poppins" panose="00000500000000000000" pitchFamily="2" charset="0"/>
              </a:rPr>
              <a:t>The Convention on the Recognition and Enforcement of Foreign Arbitral Awards </a:t>
            </a:r>
            <a:r>
              <a:rPr lang="en-GB" sz="2400" kern="100" dirty="0">
                <a:effectLst/>
                <a:latin typeface="Poppins" panose="00000500000000000000" pitchFamily="2" charset="0"/>
                <a:ea typeface="Aptos" panose="020B0004020202020204" pitchFamily="34" charset="0"/>
                <a:cs typeface="Poppins" panose="00000500000000000000" pitchFamily="2" charset="0"/>
              </a:rPr>
              <a:t>(New York, 10 June 1958), recognition and enforcement of an arbitral award may be refused if the Court finds that the recognition or enforcement of the award would be contrary to the public policy of that country.</a:t>
            </a:r>
          </a:p>
          <a:p>
            <a:pPr marL="342900" lvl="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Certain </a:t>
            </a:r>
            <a:r>
              <a:rPr lang="en-GB" sz="2400" kern="100" dirty="0">
                <a:latin typeface="Poppins" panose="00000500000000000000" pitchFamily="2" charset="0"/>
                <a:ea typeface="Aptos" panose="020B0004020202020204" pitchFamily="34" charset="0"/>
                <a:cs typeface="Poppins" panose="00000500000000000000" pitchFamily="2" charset="0"/>
              </a:rPr>
              <a:t>Awards </a:t>
            </a:r>
            <a:r>
              <a:rPr lang="en-GB" sz="2400" kern="100" dirty="0">
                <a:effectLst/>
                <a:latin typeface="Poppins" panose="00000500000000000000" pitchFamily="2" charset="0"/>
                <a:ea typeface="Aptos" panose="020B0004020202020204" pitchFamily="34" charset="0"/>
                <a:cs typeface="Poppins" panose="00000500000000000000" pitchFamily="2" charset="0"/>
              </a:rPr>
              <a:t>are said to be against public policy if they tend to promote a breach of the law, of the policy behind a law or tend to harm the state or its citizens </a:t>
            </a:r>
            <a:r>
              <a:rPr lang="en-GB" sz="2400" i="1" kern="100" dirty="0">
                <a:effectLst/>
                <a:latin typeface="Poppins" panose="00000500000000000000" pitchFamily="2" charset="0"/>
                <a:ea typeface="Aptos" panose="020B0004020202020204" pitchFamily="34" charset="0"/>
                <a:cs typeface="Poppins" panose="00000500000000000000" pitchFamily="2" charset="0"/>
              </a:rPr>
              <a:t>(see </a:t>
            </a:r>
            <a:r>
              <a:rPr lang="en-GB" sz="2400" b="1" i="1" kern="100" dirty="0">
                <a:effectLst/>
                <a:latin typeface="Poppins" panose="00000500000000000000" pitchFamily="2" charset="0"/>
                <a:ea typeface="Aptos" panose="020B0004020202020204" pitchFamily="34" charset="0"/>
                <a:cs typeface="Poppins" panose="00000500000000000000" pitchFamily="2" charset="0"/>
              </a:rPr>
              <a:t>Cooke v. Turner</a:t>
            </a:r>
            <a:r>
              <a:rPr lang="en-GB" sz="2400" i="1" kern="100" dirty="0">
                <a:effectLst/>
                <a:latin typeface="Poppins" panose="00000500000000000000" pitchFamily="2" charset="0"/>
                <a:ea typeface="Aptos" panose="020B0004020202020204" pitchFamily="34" charset="0"/>
                <a:cs typeface="Poppins" panose="00000500000000000000" pitchFamily="2" charset="0"/>
              </a:rPr>
              <a:t> (1845) 60 Eng. Rep. 449 at 502). </a:t>
            </a:r>
            <a:endParaRPr lang="en-GB" sz="2400" i="1" kern="100" dirty="0">
              <a:latin typeface="Poppins" panose="00000500000000000000" pitchFamily="2" charset="0"/>
              <a:ea typeface="Aptos" panose="020B0004020202020204" pitchFamily="34" charset="0"/>
              <a:cs typeface="Poppins" panose="00000500000000000000" pitchFamily="2" charset="0"/>
            </a:endParaRPr>
          </a:p>
          <a:p>
            <a:pPr marL="342900" lvl="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Public policy includes cases where arbitration is used to cover up corruption, money laundering, exchange control fraud, or other criminal activity.</a:t>
            </a:r>
            <a:endParaRPr lang="en-GB" sz="1800" kern="100" dirty="0">
              <a:effectLst/>
              <a:latin typeface="Poppins" panose="00000500000000000000" pitchFamily="2" charset="0"/>
              <a:ea typeface="Aptos" panose="020B0004020202020204" pitchFamily="34" charset="0"/>
              <a:cs typeface="Poppins" panose="00000500000000000000" pitchFamily="2" charset="0"/>
            </a:endParaRPr>
          </a:p>
        </p:txBody>
      </p:sp>
    </p:spTree>
    <p:extLst>
      <p:ext uri="{BB962C8B-B14F-4D97-AF65-F5344CB8AC3E}">
        <p14:creationId xmlns:p14="http://schemas.microsoft.com/office/powerpoint/2010/main" val="2133331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362493" y="288037"/>
            <a:ext cx="10969536" cy="1616853"/>
          </a:xfrm>
          <a:prstGeom prst="rect">
            <a:avLst/>
          </a:prstGeom>
          <a:noFill/>
        </p:spPr>
        <p:txBody>
          <a:bodyPr wrap="square" rtlCol="0">
            <a:spAutoFit/>
          </a:bodyPr>
          <a:lstStyle/>
          <a:p>
            <a:pPr algn="just">
              <a:lnSpc>
                <a:spcPct val="115000"/>
              </a:lnSpc>
              <a:spcAft>
                <a:spcPts val="800"/>
              </a:spcAft>
            </a:pPr>
            <a:r>
              <a:rPr lang="en-GB" sz="2800" dirty="0">
                <a:solidFill>
                  <a:srgbClr val="7D1213"/>
                </a:solidFill>
                <a:effectLst/>
                <a:latin typeface="Poppins" panose="00000500000000000000" pitchFamily="2" charset="0"/>
                <a:ea typeface="Aptos" panose="020B0004020202020204" pitchFamily="34" charset="0"/>
                <a:cs typeface="Poppins" panose="00000500000000000000" pitchFamily="2" charset="0"/>
              </a:rPr>
              <a:t>Aya Investments Limited v. Industrial Development Corporation of South Africa, </a:t>
            </a:r>
            <a:r>
              <a:rPr lang="en-GB" sz="2800" kern="100" dirty="0">
                <a:solidFill>
                  <a:srgbClr val="7D1213"/>
                </a:solidFill>
                <a:effectLst/>
                <a:latin typeface="Poppins" panose="00000500000000000000" pitchFamily="2" charset="0"/>
                <a:ea typeface="Aptos" panose="020B0004020202020204" pitchFamily="34" charset="0"/>
                <a:cs typeface="Poppins" panose="00000500000000000000" pitchFamily="2" charset="0"/>
              </a:rPr>
              <a:t>MC No. 58 of 2021.</a:t>
            </a:r>
          </a:p>
          <a:p>
            <a:endParaRPr lang="en-US" sz="2800" dirty="0">
              <a:solidFill>
                <a:srgbClr val="7D1213"/>
              </a:solidFill>
              <a:latin typeface="Poppins" panose="00000500000000000000" pitchFamily="2" charset="0"/>
              <a:ea typeface="Poppins" charset="0"/>
              <a:cs typeface="Poppins" panose="00000500000000000000" pitchFamily="2" charset="0"/>
            </a:endParaRPr>
          </a:p>
        </p:txBody>
      </p:sp>
      <p:sp>
        <p:nvSpPr>
          <p:cNvPr id="9" name="TextBox 8"/>
          <p:cNvSpPr txBox="1"/>
          <p:nvPr/>
        </p:nvSpPr>
        <p:spPr>
          <a:xfrm>
            <a:off x="362493" y="1242144"/>
            <a:ext cx="11067507" cy="5579476"/>
          </a:xfrm>
          <a:prstGeom prst="rect">
            <a:avLst/>
          </a:prstGeom>
          <a:noFill/>
        </p:spPr>
        <p:txBody>
          <a:bodyPr wrap="square" rtlCol="0">
            <a:spAutoFit/>
          </a:bodyPr>
          <a:lstStyle/>
          <a:p>
            <a:pPr marL="342900" lvl="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Impartiality of the Arbitral Tribunal appointed by the Arbitration Foundation of Southern Africa (AFSA).</a:t>
            </a:r>
          </a:p>
          <a:p>
            <a:pPr marL="34290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Public policy includes the prohibition against abuse of contractual or legal rights, the principle of good faith, the prohibition of expropriation without compensation, the prohibition against discrimination, the principle of proportionality and the protection of minors and other persons incapable of legal acts</a:t>
            </a:r>
            <a:r>
              <a:rPr lang="en-GB" sz="2400" kern="100" dirty="0">
                <a:latin typeface="Poppins" panose="00000500000000000000" pitchFamily="2" charset="0"/>
                <a:ea typeface="Aptos" panose="020B0004020202020204" pitchFamily="34" charset="0"/>
                <a:cs typeface="Poppins" panose="00000500000000000000" pitchFamily="2" charset="0"/>
              </a:rPr>
              <a:t>. </a:t>
            </a:r>
          </a:p>
          <a:p>
            <a:pPr marL="342900" indent="-342900" algn="just">
              <a:lnSpc>
                <a:spcPct val="115000"/>
              </a:lnSpc>
              <a:spcAft>
                <a:spcPts val="800"/>
              </a:spcAft>
              <a:buFont typeface="Symbol" panose="05050102010706020507" pitchFamily="18" charset="2"/>
              <a:buChar char=""/>
            </a:pPr>
            <a:r>
              <a:rPr lang="en-GB" sz="2400" kern="100" dirty="0">
                <a:latin typeface="Poppins" panose="00000500000000000000" pitchFamily="2" charset="0"/>
                <a:ea typeface="Aptos" panose="020B0004020202020204" pitchFamily="34" charset="0"/>
                <a:cs typeface="Poppins" panose="00000500000000000000" pitchFamily="2" charset="0"/>
              </a:rPr>
              <a:t>An award could be set aside for being contrary with public policy if it is shown to be inconsistent with the Constitution or other laws of a country.</a:t>
            </a:r>
          </a:p>
          <a:p>
            <a:pPr marL="342900" indent="-342900" algn="just">
              <a:lnSpc>
                <a:spcPct val="115000"/>
              </a:lnSpc>
              <a:spcAft>
                <a:spcPts val="800"/>
              </a:spcAft>
              <a:buFont typeface="Symbol" panose="05050102010706020507" pitchFamily="18" charset="2"/>
              <a:buChar char=""/>
            </a:pPr>
            <a:r>
              <a:rPr lang="en-GB" sz="2400" kern="100" dirty="0">
                <a:latin typeface="Poppins" panose="00000500000000000000" pitchFamily="2" charset="0"/>
                <a:ea typeface="Aptos" panose="020B0004020202020204" pitchFamily="34" charset="0"/>
                <a:cs typeface="Poppins" panose="00000500000000000000" pitchFamily="2" charset="0"/>
              </a:rPr>
              <a:t>Award was enforced as a Decree of the Court.</a:t>
            </a:r>
          </a:p>
          <a:p>
            <a:pPr marL="342900" lvl="0" indent="-342900" algn="just">
              <a:lnSpc>
                <a:spcPct val="115000"/>
              </a:lnSpc>
              <a:spcAft>
                <a:spcPts val="800"/>
              </a:spcAft>
              <a:buFont typeface="Symbol" panose="05050102010706020507" pitchFamily="18" charset="2"/>
              <a:buChar char=""/>
            </a:pPr>
            <a:endParaRPr lang="en-GB" sz="2400" kern="100" dirty="0">
              <a:effectLst/>
              <a:latin typeface="Poppins" panose="00000500000000000000" pitchFamily="2" charset="0"/>
              <a:ea typeface="Aptos" panose="020B0004020202020204" pitchFamily="34" charset="0"/>
              <a:cs typeface="Poppins" panose="00000500000000000000" pitchFamily="2" charset="0"/>
            </a:endParaRPr>
          </a:p>
        </p:txBody>
      </p:sp>
    </p:spTree>
    <p:extLst>
      <p:ext uri="{BB962C8B-B14F-4D97-AF65-F5344CB8AC3E}">
        <p14:creationId xmlns:p14="http://schemas.microsoft.com/office/powerpoint/2010/main" val="1682050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362493" y="268308"/>
            <a:ext cx="10915107" cy="921791"/>
          </a:xfrm>
          <a:prstGeom prst="rect">
            <a:avLst/>
          </a:prstGeom>
          <a:noFill/>
        </p:spPr>
        <p:txBody>
          <a:bodyPr wrap="square" rtlCol="0">
            <a:spAutoFit/>
          </a:bodyPr>
          <a:lstStyle/>
          <a:p>
            <a:pPr algn="just">
              <a:lnSpc>
                <a:spcPct val="115000"/>
              </a:lnSpc>
              <a:spcAft>
                <a:spcPts val="800"/>
              </a:spcAft>
            </a:pPr>
            <a:r>
              <a:rPr lang="en-GB" sz="2400" kern="100" dirty="0">
                <a:solidFill>
                  <a:srgbClr val="7D1213"/>
                </a:solidFill>
                <a:effectLst/>
                <a:latin typeface="Poppins" panose="00000500000000000000" pitchFamily="2" charset="0"/>
                <a:ea typeface="Aptos" panose="020B0004020202020204" pitchFamily="34" charset="0"/>
                <a:cs typeface="Poppins" panose="00000500000000000000" pitchFamily="2" charset="0"/>
              </a:rPr>
              <a:t>The Federal Republic of Nigeria v Process &amp; Industrial Developments Limited [2023] EWHC 2638 (Comm).</a:t>
            </a:r>
          </a:p>
        </p:txBody>
      </p:sp>
      <p:sp>
        <p:nvSpPr>
          <p:cNvPr id="9" name="TextBox 8"/>
          <p:cNvSpPr txBox="1"/>
          <p:nvPr/>
        </p:nvSpPr>
        <p:spPr>
          <a:xfrm>
            <a:off x="362493" y="1404600"/>
            <a:ext cx="11067507" cy="4744376"/>
          </a:xfrm>
          <a:prstGeom prst="rect">
            <a:avLst/>
          </a:prstGeom>
          <a:noFill/>
        </p:spPr>
        <p:txBody>
          <a:bodyPr wrap="square" rtlCol="0">
            <a:spAutoFit/>
          </a:bodyPr>
          <a:lstStyle/>
          <a:p>
            <a:pPr marL="342900" lvl="0" indent="-342900" algn="just">
              <a:lnSpc>
                <a:spcPct val="115000"/>
              </a:lnSpc>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The Court set aside an arbitral award, finding that P&amp;ID had procured the final award through fraud and in a manner contrary to public policy under Section 68(g) of the English Arbitration Act 1996 (the “Act”). The serious irregularities included;</a:t>
            </a:r>
          </a:p>
          <a:p>
            <a:pPr marL="342900" lvl="0" indent="-342900" algn="just">
              <a:lnSpc>
                <a:spcPct val="115000"/>
              </a:lnSpc>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Fraud through corruption and bribery during the procurement of procurement the underlying contract, the Gas Supply and Processing Agreement (GSPA).</a:t>
            </a:r>
          </a:p>
          <a:p>
            <a:pPr marL="342900" lvl="0" indent="-342900" algn="just">
              <a:lnSpc>
                <a:spcPct val="115000"/>
              </a:lnSpc>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Providing false witness evidence to the tribunal. </a:t>
            </a:r>
          </a:p>
          <a:p>
            <a:pPr marL="342900" lvl="0" indent="-342900" algn="just">
              <a:lnSpc>
                <a:spcPct val="115000"/>
              </a:lnSpc>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Bribery of a government official during the arbitration.</a:t>
            </a:r>
          </a:p>
          <a:p>
            <a:pPr marL="342900" lvl="0" indent="-342900" algn="just">
              <a:lnSpc>
                <a:spcPct val="115000"/>
              </a:lnSpc>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Improper retention of privileged documents received during the arbitration.</a:t>
            </a:r>
          </a:p>
        </p:txBody>
      </p:sp>
    </p:spTree>
    <p:extLst>
      <p:ext uri="{BB962C8B-B14F-4D97-AF65-F5344CB8AC3E}">
        <p14:creationId xmlns:p14="http://schemas.microsoft.com/office/powerpoint/2010/main" val="3933901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362493" y="288037"/>
            <a:ext cx="10953207" cy="830997"/>
          </a:xfrm>
          <a:prstGeom prst="rect">
            <a:avLst/>
          </a:prstGeom>
          <a:noFill/>
        </p:spPr>
        <p:txBody>
          <a:bodyPr wrap="square" rtlCol="0">
            <a:spAutoFit/>
          </a:bodyPr>
          <a:lstStyle/>
          <a:p>
            <a:r>
              <a:rPr lang="en-GB" sz="2400" dirty="0">
                <a:solidFill>
                  <a:srgbClr val="7D1213"/>
                </a:solidFill>
                <a:effectLst/>
                <a:latin typeface="Poppins" panose="00000500000000000000" pitchFamily="2" charset="0"/>
                <a:ea typeface="Aptos" panose="020B0004020202020204" pitchFamily="34" charset="0"/>
                <a:cs typeface="Poppins" panose="00000500000000000000" pitchFamily="2" charset="0"/>
              </a:rPr>
              <a:t>Great Lakes Energy Company NV v MSS </a:t>
            </a:r>
            <a:r>
              <a:rPr lang="en-GB" sz="2400" dirty="0" err="1">
                <a:solidFill>
                  <a:srgbClr val="7D1213"/>
                </a:solidFill>
                <a:effectLst/>
                <a:latin typeface="Poppins" panose="00000500000000000000" pitchFamily="2" charset="0"/>
                <a:ea typeface="Aptos" panose="020B0004020202020204" pitchFamily="34" charset="0"/>
                <a:cs typeface="Poppins" panose="00000500000000000000" pitchFamily="2" charset="0"/>
              </a:rPr>
              <a:t>Xsabo</a:t>
            </a:r>
            <a:r>
              <a:rPr lang="en-GB" sz="2400" dirty="0">
                <a:solidFill>
                  <a:srgbClr val="7D1213"/>
                </a:solidFill>
                <a:effectLst/>
                <a:latin typeface="Poppins" panose="00000500000000000000" pitchFamily="2" charset="0"/>
                <a:ea typeface="Aptos" panose="020B0004020202020204" pitchFamily="34" charset="0"/>
                <a:cs typeface="Poppins" panose="00000500000000000000" pitchFamily="2" charset="0"/>
              </a:rPr>
              <a:t> Power Limited, AC No. 2 and 5 of 2023, LCIA No. 204602 of 2021. </a:t>
            </a:r>
          </a:p>
        </p:txBody>
      </p:sp>
      <p:sp>
        <p:nvSpPr>
          <p:cNvPr id="9" name="TextBox 8"/>
          <p:cNvSpPr txBox="1"/>
          <p:nvPr/>
        </p:nvSpPr>
        <p:spPr>
          <a:xfrm>
            <a:off x="248193" y="1366244"/>
            <a:ext cx="11067507" cy="5374292"/>
          </a:xfrm>
          <a:prstGeom prst="rect">
            <a:avLst/>
          </a:prstGeom>
          <a:noFill/>
        </p:spPr>
        <p:txBody>
          <a:bodyPr wrap="square" rtlCol="0">
            <a:spAutoFit/>
          </a:bodyPr>
          <a:lstStyle/>
          <a:p>
            <a:pPr marL="342900" lvl="0" indent="-342900" algn="just">
              <a:lnSpc>
                <a:spcPct val="115000"/>
              </a:lnSpc>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S. 10 of The Electricity Act of Uganda prescribed the Electricity Regulatory Authority to have ultimate authority over licencing entities involved in generating, transmitting</a:t>
            </a:r>
            <a:r>
              <a:rPr lang="en-GB" sz="2400" kern="100" dirty="0">
                <a:latin typeface="Poppins" panose="00000500000000000000" pitchFamily="2" charset="0"/>
                <a:ea typeface="Aptos" panose="020B0004020202020204" pitchFamily="34" charset="0"/>
                <a:cs typeface="Poppins" panose="00000500000000000000" pitchFamily="2" charset="0"/>
              </a:rPr>
              <a:t> and</a:t>
            </a:r>
            <a:r>
              <a:rPr lang="en-GB" sz="2400" kern="100" dirty="0">
                <a:effectLst/>
                <a:latin typeface="Poppins" panose="00000500000000000000" pitchFamily="2" charset="0"/>
                <a:ea typeface="Aptos" panose="020B0004020202020204" pitchFamily="34" charset="0"/>
                <a:cs typeface="Poppins" panose="00000500000000000000" pitchFamily="2" charset="0"/>
              </a:rPr>
              <a:t> distributing electricity.</a:t>
            </a:r>
          </a:p>
          <a:p>
            <a:pPr marL="34290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An Arbitral Award of specific performance against the Respondents to pass a directors' resolution authorising the transfer of shares in the company and the submission of an application to the Electricity Regulatory Authority (“ERA”) to obtain ERA's consent for this transfer of shares was contrary to public policy.</a:t>
            </a:r>
            <a:endParaRPr lang="en-GB" sz="2400" kern="100" dirty="0">
              <a:latin typeface="Poppins" panose="00000500000000000000" pitchFamily="2" charset="0"/>
              <a:ea typeface="Aptos" panose="020B0004020202020204" pitchFamily="34" charset="0"/>
              <a:cs typeface="Poppins" panose="00000500000000000000" pitchFamily="2" charset="0"/>
            </a:endParaRPr>
          </a:p>
          <a:p>
            <a:pPr marL="342900" indent="-342900" algn="just">
              <a:lnSpc>
                <a:spcPct val="115000"/>
              </a:lnSpc>
              <a:spcAft>
                <a:spcPts val="800"/>
              </a:spcAft>
              <a:buFont typeface="Symbol" panose="05050102010706020507" pitchFamily="18" charset="2"/>
              <a:buChar char=""/>
            </a:pPr>
            <a:r>
              <a:rPr lang="en-GB" sz="2400" kern="100" dirty="0">
                <a:latin typeface="Poppins" panose="00000500000000000000" pitchFamily="2" charset="0"/>
                <a:ea typeface="Aptos" panose="020B0004020202020204" pitchFamily="34" charset="0"/>
                <a:cs typeface="Poppins" panose="00000500000000000000" pitchFamily="2" charset="0"/>
              </a:rPr>
              <a:t>Some aspects of the interim award constituted an improper and unenforceable fetter of public authority and were not enforced.</a:t>
            </a:r>
          </a:p>
          <a:p>
            <a:pPr marL="342900" lvl="0" indent="-342900" algn="just">
              <a:lnSpc>
                <a:spcPct val="115000"/>
              </a:lnSpc>
              <a:spcAft>
                <a:spcPts val="800"/>
              </a:spcAft>
              <a:buFont typeface="Symbol" panose="05050102010706020507" pitchFamily="18" charset="2"/>
              <a:buChar char=""/>
            </a:pPr>
            <a:endParaRPr lang="en-GB" sz="2400" kern="100" dirty="0">
              <a:effectLst/>
              <a:latin typeface="Poppins" panose="00000500000000000000" pitchFamily="2" charset="0"/>
              <a:ea typeface="Aptos" panose="020B0004020202020204" pitchFamily="34" charset="0"/>
              <a:cs typeface="Poppins" panose="00000500000000000000" pitchFamily="2" charset="0"/>
            </a:endParaRPr>
          </a:p>
        </p:txBody>
      </p:sp>
    </p:spTree>
    <p:extLst>
      <p:ext uri="{BB962C8B-B14F-4D97-AF65-F5344CB8AC3E}">
        <p14:creationId xmlns:p14="http://schemas.microsoft.com/office/powerpoint/2010/main" val="2024237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362493" y="288037"/>
            <a:ext cx="10436136" cy="707886"/>
          </a:xfrm>
          <a:prstGeom prst="rect">
            <a:avLst/>
          </a:prstGeom>
          <a:noFill/>
        </p:spPr>
        <p:txBody>
          <a:bodyPr wrap="square" rtlCol="0">
            <a:spAutoFit/>
          </a:bodyPr>
          <a:lstStyle/>
          <a:p>
            <a:r>
              <a:rPr lang="en-GB" sz="4000" dirty="0">
                <a:solidFill>
                  <a:srgbClr val="7D1213"/>
                </a:solidFill>
                <a:latin typeface="Poppins" charset="0"/>
                <a:ea typeface="Poppins" charset="0"/>
                <a:cs typeface="Poppins" charset="0"/>
              </a:rPr>
              <a:t>Conclusion</a:t>
            </a:r>
            <a:endParaRPr lang="en-SG" sz="4000" b="1" dirty="0"/>
          </a:p>
        </p:txBody>
      </p:sp>
      <p:sp>
        <p:nvSpPr>
          <p:cNvPr id="9" name="TextBox 8"/>
          <p:cNvSpPr txBox="1"/>
          <p:nvPr/>
        </p:nvSpPr>
        <p:spPr>
          <a:xfrm>
            <a:off x="318950" y="1426643"/>
            <a:ext cx="11067507" cy="2825902"/>
          </a:xfrm>
          <a:prstGeom prst="rect">
            <a:avLst/>
          </a:prstGeom>
          <a:noFill/>
        </p:spPr>
        <p:txBody>
          <a:bodyPr wrap="square" rtlCol="0">
            <a:spAutoFit/>
          </a:bodyPr>
          <a:lstStyle/>
          <a:p>
            <a:pPr marL="342900" lvl="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The public interest in the finality of arbitration awards will outweigh an objection to enforcement.</a:t>
            </a:r>
          </a:p>
          <a:p>
            <a:pPr marL="342900" lvl="0" indent="-342900" algn="just">
              <a:lnSpc>
                <a:spcPct val="115000"/>
              </a:lnSpc>
              <a:spcAft>
                <a:spcPts val="800"/>
              </a:spcAft>
              <a:buFont typeface="Symbol" panose="05050102010706020507" pitchFamily="18" charset="2"/>
              <a:buChar char=""/>
            </a:pPr>
            <a:r>
              <a:rPr lang="en-GB" sz="2400" kern="100" dirty="0">
                <a:effectLst/>
                <a:latin typeface="Poppins" panose="00000500000000000000" pitchFamily="2" charset="0"/>
                <a:ea typeface="Aptos" panose="020B0004020202020204" pitchFamily="34" charset="0"/>
                <a:cs typeface="Poppins" panose="00000500000000000000" pitchFamily="2" charset="0"/>
              </a:rPr>
              <a:t>The general rule is that the public policy exception must be interpreted narrowly, or else it can be used opportunistically by award debtors as a gateway to review the merits of the award. </a:t>
            </a:r>
          </a:p>
          <a:p>
            <a:pPr lvl="0" algn="just">
              <a:lnSpc>
                <a:spcPct val="115000"/>
              </a:lnSpc>
              <a:spcAft>
                <a:spcPts val="800"/>
              </a:spcAft>
            </a:pPr>
            <a:endParaRPr lang="en-GB" sz="2400" kern="100" dirty="0">
              <a:effectLst/>
              <a:latin typeface="Poppins" panose="00000500000000000000" pitchFamily="2" charset="0"/>
              <a:ea typeface="Aptos" panose="020B0004020202020204" pitchFamily="34" charset="0"/>
              <a:cs typeface="Poppins" panose="00000500000000000000" pitchFamily="2" charset="0"/>
            </a:endParaRPr>
          </a:p>
        </p:txBody>
      </p:sp>
    </p:spTree>
    <p:extLst>
      <p:ext uri="{BB962C8B-B14F-4D97-AF65-F5344CB8AC3E}">
        <p14:creationId xmlns:p14="http://schemas.microsoft.com/office/powerpoint/2010/main" val="1791916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BCB084D4020048B85D11ED90D5FAD4" ma:contentTypeVersion="12" ma:contentTypeDescription="Create a new document." ma:contentTypeScope="" ma:versionID="233b949c17a8655632b9a182ec4dd08a">
  <xsd:schema xmlns:xsd="http://www.w3.org/2001/XMLSchema" xmlns:xs="http://www.w3.org/2001/XMLSchema" xmlns:p="http://schemas.microsoft.com/office/2006/metadata/properties" xmlns:ns2="d0827020-8417-4dc4-955e-28d3d58f0a55" xmlns:ns3="a678c424-7f6e-404b-bf51-6b8c8be41f19" targetNamespace="http://schemas.microsoft.com/office/2006/metadata/properties" ma:root="true" ma:fieldsID="a94096a932007c579c9bb05b72e9c640" ns2:_="" ns3:_="">
    <xsd:import namespace="d0827020-8417-4dc4-955e-28d3d58f0a55"/>
    <xsd:import namespace="a678c424-7f6e-404b-bf51-6b8c8be41f1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827020-8417-4dc4-955e-28d3d58f0a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cadede-44fa-4585-a5c7-ad30a8f9d87e"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678c424-7f6e-404b-bf51-6b8c8be41f19"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25d21e90-f0c4-4025-b900-c136da2d2730}" ma:internalName="TaxCatchAll" ma:showField="CatchAllData" ma:web="a678c424-7f6e-404b-bf51-6b8c8be41f1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0827020-8417-4dc4-955e-28d3d58f0a55">
      <Terms xmlns="http://schemas.microsoft.com/office/infopath/2007/PartnerControls"/>
    </lcf76f155ced4ddcb4097134ff3c332f>
    <TaxCatchAll xmlns="a678c424-7f6e-404b-bf51-6b8c8be41f1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3667F6-0075-40BE-9B67-5BDEDFDACD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827020-8417-4dc4-955e-28d3d58f0a55"/>
    <ds:schemaRef ds:uri="a678c424-7f6e-404b-bf51-6b8c8be41f1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6902EE-02FE-41E4-91F8-9BA37E2EE24A}">
  <ds:schemaRefs>
    <ds:schemaRef ds:uri="http://schemas.microsoft.com/office/infopath/2007/PartnerControls"/>
    <ds:schemaRef ds:uri="http://purl.org/dc/terms/"/>
    <ds:schemaRef ds:uri="http://schemas.microsoft.com/office/2006/documentManagement/types"/>
    <ds:schemaRef ds:uri="d0827020-8417-4dc4-955e-28d3d58f0a55"/>
    <ds:schemaRef ds:uri="http://purl.org/dc/elements/1.1/"/>
    <ds:schemaRef ds:uri="http://schemas.microsoft.com/office/2006/metadata/properties"/>
    <ds:schemaRef ds:uri="http://schemas.openxmlformats.org/package/2006/metadata/core-properties"/>
    <ds:schemaRef ds:uri="a678c424-7f6e-404b-bf51-6b8c8be41f19"/>
    <ds:schemaRef ds:uri="http://www.w3.org/XML/1998/namespace"/>
    <ds:schemaRef ds:uri="http://purl.org/dc/dcmitype/"/>
  </ds:schemaRefs>
</ds:datastoreItem>
</file>

<file path=customXml/itemProps3.xml><?xml version="1.0" encoding="utf-8"?>
<ds:datastoreItem xmlns:ds="http://schemas.openxmlformats.org/officeDocument/2006/customXml" ds:itemID="{6EDB2EB4-B560-41E1-847F-C9B6D62E45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1081</TotalTime>
  <Words>719</Words>
  <Application>Microsoft Office PowerPoint</Application>
  <PresentationFormat>Widescreen</PresentationFormat>
  <Paragraphs>35</Paragraphs>
  <Slides>7</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Aptos</vt:lpstr>
      <vt:lpstr>Arial</vt:lpstr>
      <vt:lpstr>Calibri</vt:lpstr>
      <vt:lpstr>Calibri Light</vt:lpstr>
      <vt:lpstr>Lucida Sans Unicode</vt:lpstr>
      <vt:lpstr>Poppins</vt:lpstr>
      <vt:lpstr>Symbol</vt:lpstr>
      <vt:lpstr>Office Theme</vt:lpstr>
      <vt:lpstr>RECENT DEVELOPMENTS IN THE APPLICATION OF PUBLIC POLICY FOR INTERNATIONAL ARBITRAL AWARDS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david kaggwa</cp:lastModifiedBy>
  <cp:revision>57</cp:revision>
  <dcterms:created xsi:type="dcterms:W3CDTF">2022-07-11T16:28:00Z</dcterms:created>
  <dcterms:modified xsi:type="dcterms:W3CDTF">2024-05-14T21:45:06Z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0x010100D0BCB084D4020048B85D11ED90D5FAD4</vt:lpwstr>
  </property>
</Properties>
</file>