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8" r:id="rId3"/>
    <p:sldId id="269" r:id="rId4"/>
    <p:sldId id="258" r:id="rId5"/>
    <p:sldId id="259" r:id="rId6"/>
    <p:sldId id="260" r:id="rId7"/>
    <p:sldId id="261" r:id="rId8"/>
    <p:sldId id="262" r:id="rId9"/>
    <p:sldId id="263" r:id="rId10"/>
    <p:sldId id="264" r:id="rId11"/>
    <p:sldId id="265" r:id="rId12"/>
    <p:sldId id="266" r:id="rId13"/>
    <p:sldId id="267" r:id="rId14"/>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Montserrat Bold" panose="020B0604020202020204" charset="0"/>
      <p:regular r:id="rId19"/>
      <p:bold r:id="rId20"/>
    </p:embeddedFont>
    <p:embeddedFont>
      <p:font typeface="Montserrat Classic" panose="020B0604020202020204" charset="0"/>
      <p:regular r:id="rId21"/>
    </p:embeddedFont>
    <p:embeddedFont>
      <p:font typeface="Montserrat Medium" panose="00000600000000000000" pitchFamily="2" charset="0"/>
      <p:regular r:id="rId22"/>
      <p:italic r:id="rId23"/>
    </p:embeddedFont>
    <p:embeddedFont>
      <p:font typeface="Montserrat Semi-Bold" panose="020B0604020202020204" charset="0"/>
      <p:regular r:id="rId24"/>
      <p:bold r:id="rId25"/>
    </p:embeddedFont>
    <p:embeddedFont>
      <p:font typeface="Nunito Sans Heavy" panose="020B0604020202020204" charset="0"/>
      <p:regular r:id="rId26"/>
      <p:bold r:id="rId27"/>
    </p:embeddedFont>
    <p:embeddedFont>
      <p:font typeface="Nunito Sans Ultra-Bold"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07" autoAdjust="0"/>
  </p:normalViewPr>
  <p:slideViewPr>
    <p:cSldViewPr>
      <p:cViewPr varScale="1">
        <p:scale>
          <a:sx n="45" d="100"/>
          <a:sy n="45" d="100"/>
        </p:scale>
        <p:origin x="816"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8934" y="598063"/>
            <a:ext cx="3491331" cy="1205883"/>
          </a:xfrm>
          <a:custGeom>
            <a:avLst/>
            <a:gdLst/>
            <a:ahLst/>
            <a:cxnLst/>
            <a:rect l="l" t="t" r="r" b="b"/>
            <a:pathLst>
              <a:path w="3491331" h="1205883">
                <a:moveTo>
                  <a:pt x="0" y="0"/>
                </a:moveTo>
                <a:lnTo>
                  <a:pt x="3491331" y="0"/>
                </a:lnTo>
                <a:lnTo>
                  <a:pt x="3491331" y="1205883"/>
                </a:lnTo>
                <a:lnTo>
                  <a:pt x="0" y="1205883"/>
                </a:lnTo>
                <a:lnTo>
                  <a:pt x="0" y="0"/>
                </a:lnTo>
                <a:close/>
              </a:path>
            </a:pathLst>
          </a:custGeom>
          <a:blipFill>
            <a:blip r:embed="rId2"/>
            <a:stretch>
              <a:fillRect l="-8021" t="-25905" r="-7309" b="-20724"/>
            </a:stretch>
          </a:blipFill>
        </p:spPr>
        <p:txBody>
          <a:bodyPr/>
          <a:lstStyle/>
          <a:p>
            <a:endParaRPr lang="en-UG"/>
          </a:p>
        </p:txBody>
      </p:sp>
      <p:sp>
        <p:nvSpPr>
          <p:cNvPr id="3" name="Freeform 3"/>
          <p:cNvSpPr/>
          <p:nvPr/>
        </p:nvSpPr>
        <p:spPr>
          <a:xfrm flipH="1">
            <a:off x="9497387" y="0"/>
            <a:ext cx="8790613" cy="10287000"/>
          </a:xfrm>
          <a:custGeom>
            <a:avLst/>
            <a:gdLst/>
            <a:ahLst/>
            <a:cxnLst/>
            <a:rect l="l" t="t" r="r" b="b"/>
            <a:pathLst>
              <a:path w="8790613" h="10287000">
                <a:moveTo>
                  <a:pt x="8790613" y="0"/>
                </a:moveTo>
                <a:lnTo>
                  <a:pt x="0" y="0"/>
                </a:lnTo>
                <a:lnTo>
                  <a:pt x="0" y="10287000"/>
                </a:lnTo>
                <a:lnTo>
                  <a:pt x="8790613" y="10287000"/>
                </a:lnTo>
                <a:lnTo>
                  <a:pt x="8790613" y="0"/>
                </a:lnTo>
                <a:close/>
              </a:path>
            </a:pathLst>
          </a:custGeom>
          <a:blipFill>
            <a:blip r:embed="rId3"/>
            <a:stretch>
              <a:fillRect l="-17564" r="-58079"/>
            </a:stretch>
          </a:blipFill>
        </p:spPr>
        <p:txBody>
          <a:bodyPr/>
          <a:lstStyle/>
          <a:p>
            <a:endParaRPr lang="en-UG"/>
          </a:p>
        </p:txBody>
      </p:sp>
      <p:grpSp>
        <p:nvGrpSpPr>
          <p:cNvPr id="4" name="Group 4"/>
          <p:cNvGrpSpPr/>
          <p:nvPr/>
        </p:nvGrpSpPr>
        <p:grpSpPr>
          <a:xfrm rot="1590627">
            <a:off x="5333591" y="310987"/>
            <a:ext cx="7620819" cy="9355158"/>
            <a:chOff x="0" y="0"/>
            <a:chExt cx="2007129" cy="2463910"/>
          </a:xfrm>
        </p:grpSpPr>
        <p:sp>
          <p:nvSpPr>
            <p:cNvPr id="5" name="Freeform 5"/>
            <p:cNvSpPr/>
            <p:nvPr/>
          </p:nvSpPr>
          <p:spPr>
            <a:xfrm>
              <a:off x="0" y="0"/>
              <a:ext cx="2007129" cy="2463910"/>
            </a:xfrm>
            <a:custGeom>
              <a:avLst/>
              <a:gdLst/>
              <a:ahLst/>
              <a:cxnLst/>
              <a:rect l="l" t="t" r="r" b="b"/>
              <a:pathLst>
                <a:path w="2007129" h="2463910">
                  <a:moveTo>
                    <a:pt x="203200" y="0"/>
                  </a:moveTo>
                  <a:lnTo>
                    <a:pt x="1803929" y="0"/>
                  </a:lnTo>
                  <a:lnTo>
                    <a:pt x="2007129" y="2463910"/>
                  </a:lnTo>
                  <a:lnTo>
                    <a:pt x="0" y="2463910"/>
                  </a:lnTo>
                  <a:lnTo>
                    <a:pt x="203200" y="0"/>
                  </a:lnTo>
                  <a:close/>
                </a:path>
              </a:pathLst>
            </a:custGeom>
            <a:solidFill>
              <a:srgbClr val="FFFFFF"/>
            </a:solidFill>
          </p:spPr>
          <p:txBody>
            <a:bodyPr/>
            <a:lstStyle/>
            <a:p>
              <a:endParaRPr lang="en-UG"/>
            </a:p>
          </p:txBody>
        </p:sp>
        <p:sp>
          <p:nvSpPr>
            <p:cNvPr id="6" name="TextBox 6"/>
            <p:cNvSpPr txBox="1"/>
            <p:nvPr/>
          </p:nvSpPr>
          <p:spPr>
            <a:xfrm>
              <a:off x="127000" y="9525"/>
              <a:ext cx="1753129" cy="2454385"/>
            </a:xfrm>
            <a:prstGeom prst="rect">
              <a:avLst/>
            </a:prstGeom>
          </p:spPr>
          <p:txBody>
            <a:bodyPr lIns="50800" tIns="50800" rIns="50800" bIns="50800" rtlCol="0" anchor="ctr"/>
            <a:lstStyle/>
            <a:p>
              <a:pPr algn="ctr">
                <a:lnSpc>
                  <a:spcPts val="2879"/>
                </a:lnSpc>
              </a:pPr>
              <a:endParaRPr/>
            </a:p>
          </p:txBody>
        </p:sp>
      </p:grpSp>
      <p:sp>
        <p:nvSpPr>
          <p:cNvPr id="7" name="TextBox 7"/>
          <p:cNvSpPr txBox="1"/>
          <p:nvPr/>
        </p:nvSpPr>
        <p:spPr>
          <a:xfrm>
            <a:off x="670359" y="2999148"/>
            <a:ext cx="10240490" cy="2723823"/>
          </a:xfrm>
          <a:prstGeom prst="rect">
            <a:avLst/>
          </a:prstGeom>
        </p:spPr>
        <p:txBody>
          <a:bodyPr lIns="0" tIns="0" rIns="0" bIns="0" rtlCol="0" anchor="t">
            <a:spAutoFit/>
          </a:bodyPr>
          <a:lstStyle/>
          <a:p>
            <a:pPr>
              <a:lnSpc>
                <a:spcPts val="7174"/>
              </a:lnSpc>
            </a:pPr>
            <a:r>
              <a:rPr lang="en-US" sz="4800" spc="-306" dirty="0">
                <a:solidFill>
                  <a:srgbClr val="EB2429"/>
                </a:solidFill>
                <a:latin typeface="Nunito Sans Heavy"/>
              </a:rPr>
              <a:t>ROLE OF DISPUTE BOARDS IN DISPUTE AVOIDANCE &amp; ADJUDICATION </a:t>
            </a:r>
          </a:p>
        </p:txBody>
      </p:sp>
      <p:grpSp>
        <p:nvGrpSpPr>
          <p:cNvPr id="8" name="Group 8"/>
          <p:cNvGrpSpPr/>
          <p:nvPr/>
        </p:nvGrpSpPr>
        <p:grpSpPr>
          <a:xfrm>
            <a:off x="698934" y="6483304"/>
            <a:ext cx="9217855" cy="3195613"/>
            <a:chOff x="0" y="0"/>
            <a:chExt cx="12290474" cy="4260818"/>
          </a:xfrm>
        </p:grpSpPr>
        <p:sp>
          <p:nvSpPr>
            <p:cNvPr id="11" name="Freeform 11"/>
            <p:cNvSpPr/>
            <p:nvPr/>
          </p:nvSpPr>
          <p:spPr>
            <a:xfrm>
              <a:off x="0" y="0"/>
              <a:ext cx="2753285" cy="3699995"/>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D1D25"/>
            </a:solidFill>
          </p:spPr>
          <p:txBody>
            <a:bodyPr/>
            <a:lstStyle/>
            <a:p>
              <a:endParaRPr lang="en-UG"/>
            </a:p>
          </p:txBody>
        </p:sp>
        <p:sp>
          <p:nvSpPr>
            <p:cNvPr id="12" name="TextBox 12"/>
            <p:cNvSpPr txBox="1"/>
            <p:nvPr/>
          </p:nvSpPr>
          <p:spPr>
            <a:xfrm>
              <a:off x="3129227" y="2536480"/>
              <a:ext cx="4108099" cy="729737"/>
            </a:xfrm>
            <a:prstGeom prst="rect">
              <a:avLst/>
            </a:prstGeom>
          </p:spPr>
          <p:txBody>
            <a:bodyPr lIns="0" tIns="0" rIns="0" bIns="0" rtlCol="0" anchor="t">
              <a:spAutoFit/>
            </a:bodyPr>
            <a:lstStyle/>
            <a:p>
              <a:pPr>
                <a:lnSpc>
                  <a:spcPts val="4614"/>
                </a:lnSpc>
              </a:pPr>
              <a:r>
                <a:rPr lang="en-US" sz="3296" spc="-158" dirty="0">
                  <a:solidFill>
                    <a:srgbClr val="ED1D25"/>
                  </a:solidFill>
                  <a:latin typeface="Montserrat Bold"/>
                </a:rPr>
                <a:t> </a:t>
              </a:r>
            </a:p>
          </p:txBody>
        </p:sp>
        <p:sp>
          <p:nvSpPr>
            <p:cNvPr id="13" name="TextBox 13"/>
            <p:cNvSpPr txBox="1"/>
            <p:nvPr/>
          </p:nvSpPr>
          <p:spPr>
            <a:xfrm>
              <a:off x="7319362" y="2697727"/>
              <a:ext cx="2804271" cy="552898"/>
            </a:xfrm>
            <a:prstGeom prst="rect">
              <a:avLst/>
            </a:prstGeom>
          </p:spPr>
          <p:txBody>
            <a:bodyPr lIns="0" tIns="0" rIns="0" bIns="0" rtlCol="0" anchor="t">
              <a:spAutoFit/>
            </a:bodyPr>
            <a:lstStyle/>
            <a:p>
              <a:pPr>
                <a:lnSpc>
                  <a:spcPts val="3529"/>
                </a:lnSpc>
              </a:pPr>
              <a:endParaRPr lang="en-US" sz="2521" spc="-121" dirty="0">
                <a:solidFill>
                  <a:srgbClr val="ED1D25"/>
                </a:solidFill>
                <a:latin typeface="Montserrat Semi-Bold"/>
              </a:endParaRPr>
            </a:p>
          </p:txBody>
        </p:sp>
        <p:sp>
          <p:nvSpPr>
            <p:cNvPr id="14" name="TextBox 14"/>
            <p:cNvSpPr txBox="1"/>
            <p:nvPr/>
          </p:nvSpPr>
          <p:spPr>
            <a:xfrm>
              <a:off x="3334847" y="2077451"/>
              <a:ext cx="8955627" cy="459029"/>
            </a:xfrm>
            <a:prstGeom prst="rect">
              <a:avLst/>
            </a:prstGeom>
          </p:spPr>
          <p:txBody>
            <a:bodyPr lIns="0" tIns="0" rIns="0" bIns="0" rtlCol="0" anchor="t">
              <a:spAutoFit/>
            </a:bodyPr>
            <a:lstStyle/>
            <a:p>
              <a:pPr>
                <a:lnSpc>
                  <a:spcPts val="2946"/>
                </a:lnSpc>
              </a:pPr>
              <a:endParaRPr lang="en-US" sz="2104" spc="-101" dirty="0">
                <a:solidFill>
                  <a:srgbClr val="545454"/>
                </a:solidFill>
                <a:latin typeface="Montserrat Medium"/>
              </a:endParaRPr>
            </a:p>
          </p:txBody>
        </p:sp>
        <p:sp>
          <p:nvSpPr>
            <p:cNvPr id="19" name="TextBox 14">
              <a:extLst>
                <a:ext uri="{FF2B5EF4-FFF2-40B4-BE49-F238E27FC236}">
                  <a16:creationId xmlns:a16="http://schemas.microsoft.com/office/drawing/2014/main" id="{EFED12B8-399A-442F-BD06-53B9D6C0645E}"/>
                </a:ext>
              </a:extLst>
            </p:cNvPr>
            <p:cNvSpPr txBox="1"/>
            <p:nvPr/>
          </p:nvSpPr>
          <p:spPr>
            <a:xfrm>
              <a:off x="3129227" y="3240966"/>
              <a:ext cx="8955627" cy="1019852"/>
            </a:xfrm>
            <a:prstGeom prst="rect">
              <a:avLst/>
            </a:prstGeom>
          </p:spPr>
          <p:txBody>
            <a:bodyPr lIns="0" tIns="0" rIns="0" bIns="0" rtlCol="0" anchor="t">
              <a:spAutoFit/>
            </a:bodyPr>
            <a:lstStyle/>
            <a:p>
              <a:pPr>
                <a:lnSpc>
                  <a:spcPts val="2946"/>
                </a:lnSpc>
              </a:pPr>
              <a:r>
                <a:rPr lang="en-US" sz="3600" spc="-101" dirty="0">
                  <a:solidFill>
                    <a:srgbClr val="545454"/>
                  </a:solidFill>
                  <a:latin typeface="Montserrat Medium"/>
                </a:rPr>
                <a:t>ENG. BAKIZA IAN PAUL</a:t>
              </a:r>
            </a:p>
            <a:p>
              <a:pPr>
                <a:lnSpc>
                  <a:spcPts val="2946"/>
                </a:lnSpc>
              </a:pPr>
              <a:r>
                <a:rPr lang="en-US" sz="3600" b="1" spc="-101" dirty="0" err="1">
                  <a:solidFill>
                    <a:srgbClr val="545454"/>
                  </a:solidFill>
                  <a:latin typeface="Montserrat Medium"/>
                </a:rPr>
                <a:t>BCiv</a:t>
              </a:r>
              <a:r>
                <a:rPr lang="en-US" sz="3600" b="1" spc="-101" dirty="0">
                  <a:solidFill>
                    <a:srgbClr val="545454"/>
                  </a:solidFill>
                  <a:latin typeface="Montserrat Medium"/>
                </a:rPr>
                <a:t> (MUK), R. </a:t>
              </a:r>
              <a:r>
                <a:rPr lang="en-US" sz="3600" b="1" spc="-101" dirty="0" err="1">
                  <a:solidFill>
                    <a:srgbClr val="545454"/>
                  </a:solidFill>
                  <a:latin typeface="Montserrat Medium"/>
                </a:rPr>
                <a:t>Eng</a:t>
              </a:r>
              <a:r>
                <a:rPr lang="en-US" sz="3600" b="1" spc="-101" dirty="0">
                  <a:solidFill>
                    <a:srgbClr val="545454"/>
                  </a:solidFill>
                  <a:latin typeface="Montserrat Medium"/>
                </a:rPr>
                <a:t>, M.U.I.P.E</a:t>
              </a:r>
            </a:p>
          </p:txBody>
        </p:sp>
      </p:grpSp>
      <p:pic>
        <p:nvPicPr>
          <p:cNvPr id="18" name="Picture 17">
            <a:extLst>
              <a:ext uri="{FF2B5EF4-FFF2-40B4-BE49-F238E27FC236}">
                <a16:creationId xmlns:a16="http://schemas.microsoft.com/office/drawing/2014/main" id="{9CA9C985-D5B1-401D-B8F8-7EA6ED3E5D86}"/>
              </a:ext>
            </a:extLst>
          </p:cNvPr>
          <p:cNvPicPr>
            <a:picLocks noChangeAspect="1"/>
          </p:cNvPicPr>
          <p:nvPr/>
        </p:nvPicPr>
        <p:blipFill>
          <a:blip r:embed="rId4"/>
          <a:stretch>
            <a:fillRect/>
          </a:stretch>
        </p:blipFill>
        <p:spPr>
          <a:xfrm>
            <a:off x="423526" y="6088487"/>
            <a:ext cx="2667000" cy="36004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74793" y="0"/>
            <a:ext cx="9013207" cy="10287000"/>
          </a:xfrm>
          <a:custGeom>
            <a:avLst/>
            <a:gdLst/>
            <a:ahLst/>
            <a:cxnLst/>
            <a:rect l="l" t="t" r="r" b="b"/>
            <a:pathLst>
              <a:path w="9013207" h="10287000">
                <a:moveTo>
                  <a:pt x="0" y="0"/>
                </a:moveTo>
                <a:lnTo>
                  <a:pt x="9013207" y="0"/>
                </a:lnTo>
                <a:lnTo>
                  <a:pt x="9013207" y="10287000"/>
                </a:lnTo>
                <a:lnTo>
                  <a:pt x="0" y="10287000"/>
                </a:lnTo>
                <a:lnTo>
                  <a:pt x="0" y="0"/>
                </a:lnTo>
                <a:close/>
              </a:path>
            </a:pathLst>
          </a:custGeom>
          <a:blipFill>
            <a:blip r:embed="rId2"/>
            <a:stretch>
              <a:fillRect l="-54175" r="-17130"/>
            </a:stretch>
          </a:blipFill>
        </p:spPr>
        <p:txBody>
          <a:bodyPr/>
          <a:lstStyle/>
          <a:p>
            <a:endParaRPr lang="en-UG"/>
          </a:p>
        </p:txBody>
      </p:sp>
      <p:grpSp>
        <p:nvGrpSpPr>
          <p:cNvPr id="3" name="Group 3"/>
          <p:cNvGrpSpPr/>
          <p:nvPr/>
        </p:nvGrpSpPr>
        <p:grpSpPr>
          <a:xfrm rot="1590627">
            <a:off x="5555308" y="70492"/>
            <a:ext cx="9046887" cy="10822786"/>
            <a:chOff x="0" y="0"/>
            <a:chExt cx="2382719" cy="2850446"/>
          </a:xfrm>
        </p:grpSpPr>
        <p:sp>
          <p:nvSpPr>
            <p:cNvPr id="4" name="Freeform 4"/>
            <p:cNvSpPr/>
            <p:nvPr/>
          </p:nvSpPr>
          <p:spPr>
            <a:xfrm>
              <a:off x="0" y="0"/>
              <a:ext cx="2382719" cy="2850446"/>
            </a:xfrm>
            <a:custGeom>
              <a:avLst/>
              <a:gdLst/>
              <a:ahLst/>
              <a:cxnLst/>
              <a:rect l="l" t="t" r="r" b="b"/>
              <a:pathLst>
                <a:path w="2382719" h="2850446">
                  <a:moveTo>
                    <a:pt x="203200" y="0"/>
                  </a:moveTo>
                  <a:lnTo>
                    <a:pt x="2179519" y="0"/>
                  </a:lnTo>
                  <a:lnTo>
                    <a:pt x="2382719" y="2850446"/>
                  </a:lnTo>
                  <a:lnTo>
                    <a:pt x="0" y="2850446"/>
                  </a:lnTo>
                  <a:lnTo>
                    <a:pt x="203200" y="0"/>
                  </a:lnTo>
                  <a:close/>
                </a:path>
              </a:pathLst>
            </a:custGeom>
            <a:solidFill>
              <a:srgbClr val="FFFFFF"/>
            </a:solidFill>
          </p:spPr>
          <p:txBody>
            <a:bodyPr/>
            <a:lstStyle/>
            <a:p>
              <a:endParaRPr lang="en-UG"/>
            </a:p>
          </p:txBody>
        </p:sp>
        <p:sp>
          <p:nvSpPr>
            <p:cNvPr id="5" name="TextBox 5"/>
            <p:cNvSpPr txBox="1"/>
            <p:nvPr/>
          </p:nvSpPr>
          <p:spPr>
            <a:xfrm>
              <a:off x="127000" y="9525"/>
              <a:ext cx="2128719" cy="2840921"/>
            </a:xfrm>
            <a:prstGeom prst="rect">
              <a:avLst/>
            </a:prstGeom>
          </p:spPr>
          <p:txBody>
            <a:bodyPr lIns="50800" tIns="50800" rIns="50800" bIns="50800" rtlCol="0" anchor="ctr"/>
            <a:lstStyle/>
            <a:p>
              <a:pPr algn="ctr">
                <a:lnSpc>
                  <a:spcPts val="2879"/>
                </a:lnSpc>
              </a:pPr>
              <a:endParaRPr/>
            </a:p>
          </p:txBody>
        </p:sp>
      </p:grpSp>
      <p:sp>
        <p:nvSpPr>
          <p:cNvPr id="6" name="TextBox 6"/>
          <p:cNvSpPr txBox="1"/>
          <p:nvPr/>
        </p:nvSpPr>
        <p:spPr>
          <a:xfrm>
            <a:off x="699246" y="1583847"/>
            <a:ext cx="11492754" cy="7201972"/>
          </a:xfrm>
          <a:prstGeom prst="rect">
            <a:avLst/>
          </a:prstGeom>
        </p:spPr>
        <p:txBody>
          <a:bodyPr wrap="square" lIns="0" tIns="0" rIns="0" bIns="0" rtlCol="0" anchor="t">
            <a:spAutoFit/>
          </a:bodyPr>
          <a:lstStyle/>
          <a:p>
            <a:r>
              <a:rPr lang="en-GB" sz="3600" dirty="0">
                <a:effectLst/>
              </a:rPr>
              <a:t>Benefits of Dispute Boards</a:t>
            </a:r>
          </a:p>
          <a:p>
            <a:endParaRPr lang="en-GB" sz="3600" dirty="0">
              <a:effectLst/>
            </a:endParaRPr>
          </a:p>
          <a:p>
            <a:r>
              <a:rPr lang="en-GB" sz="3600" dirty="0">
                <a:effectLst/>
              </a:rPr>
              <a:t>Time and Cost Efficiency</a:t>
            </a:r>
            <a:endParaRPr lang="en-GB" sz="3600" dirty="0"/>
          </a:p>
          <a:p>
            <a:r>
              <a:rPr lang="en-GB" sz="3600" dirty="0">
                <a:effectLst/>
              </a:rPr>
              <a:t>- Early resolution of disputes prevents delays.</a:t>
            </a:r>
          </a:p>
          <a:p>
            <a:r>
              <a:rPr lang="en-GB" sz="3600" dirty="0">
                <a:effectLst/>
              </a:rPr>
              <a:t>- Reduces the need for lengthy arbitration or litigation.</a:t>
            </a:r>
          </a:p>
          <a:p>
            <a:endParaRPr lang="en-GB" sz="3600" dirty="0">
              <a:effectLst/>
            </a:endParaRPr>
          </a:p>
          <a:p>
            <a:r>
              <a:rPr lang="en-GB" sz="3600" dirty="0">
                <a:effectLst/>
              </a:rPr>
              <a:t>Expertise and Objectivity</a:t>
            </a:r>
          </a:p>
          <a:p>
            <a:r>
              <a:rPr lang="en-GB" sz="3600" dirty="0">
                <a:effectLst/>
              </a:rPr>
              <a:t>- Composed of experienced industry professionals.</a:t>
            </a:r>
          </a:p>
          <a:p>
            <a:r>
              <a:rPr lang="en-GB" sz="3600" dirty="0">
                <a:effectLst/>
              </a:rPr>
              <a:t>- Provides impartial and informed decisions.</a:t>
            </a:r>
          </a:p>
          <a:p>
            <a:endParaRPr lang="en-GB" sz="3600" dirty="0">
              <a:effectLst/>
            </a:endParaRPr>
          </a:p>
          <a:p>
            <a:r>
              <a:rPr lang="en-GB" sz="3600" dirty="0">
                <a:effectLst/>
              </a:rPr>
              <a:t>Enhances Project Relationships- Encourages collaboration and communication.</a:t>
            </a:r>
          </a:p>
          <a:p>
            <a:r>
              <a:rPr lang="en-GB" sz="3600" dirty="0">
                <a:effectLst/>
              </a:rPr>
              <a:t>- Maintains focus on project completion.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17475" y="0"/>
            <a:ext cx="8870525" cy="10287000"/>
          </a:xfrm>
          <a:custGeom>
            <a:avLst/>
            <a:gdLst/>
            <a:ahLst/>
            <a:cxnLst/>
            <a:rect l="l" t="t" r="r" b="b"/>
            <a:pathLst>
              <a:path w="8870525" h="10287000">
                <a:moveTo>
                  <a:pt x="0" y="0"/>
                </a:moveTo>
                <a:lnTo>
                  <a:pt x="8870525" y="0"/>
                </a:lnTo>
                <a:lnTo>
                  <a:pt x="8870525" y="10287000"/>
                </a:lnTo>
                <a:lnTo>
                  <a:pt x="0" y="10287000"/>
                </a:lnTo>
                <a:lnTo>
                  <a:pt x="0" y="0"/>
                </a:lnTo>
                <a:close/>
              </a:path>
            </a:pathLst>
          </a:custGeom>
          <a:blipFill>
            <a:blip r:embed="rId2"/>
            <a:stretch>
              <a:fillRect l="-16129" r="-12903"/>
            </a:stretch>
          </a:blipFill>
        </p:spPr>
        <p:txBody>
          <a:bodyPr/>
          <a:lstStyle/>
          <a:p>
            <a:endParaRPr lang="en-UG"/>
          </a:p>
        </p:txBody>
      </p:sp>
      <p:grpSp>
        <p:nvGrpSpPr>
          <p:cNvPr id="3" name="Group 3"/>
          <p:cNvGrpSpPr/>
          <p:nvPr/>
        </p:nvGrpSpPr>
        <p:grpSpPr>
          <a:xfrm rot="1590627">
            <a:off x="5333591" y="310987"/>
            <a:ext cx="7620819" cy="9355158"/>
            <a:chOff x="0" y="0"/>
            <a:chExt cx="2007129" cy="2463910"/>
          </a:xfrm>
        </p:grpSpPr>
        <p:sp>
          <p:nvSpPr>
            <p:cNvPr id="4" name="Freeform 4"/>
            <p:cNvSpPr/>
            <p:nvPr/>
          </p:nvSpPr>
          <p:spPr>
            <a:xfrm>
              <a:off x="0" y="0"/>
              <a:ext cx="2007129" cy="2463910"/>
            </a:xfrm>
            <a:custGeom>
              <a:avLst/>
              <a:gdLst/>
              <a:ahLst/>
              <a:cxnLst/>
              <a:rect l="l" t="t" r="r" b="b"/>
              <a:pathLst>
                <a:path w="2007129" h="2463910">
                  <a:moveTo>
                    <a:pt x="203200" y="0"/>
                  </a:moveTo>
                  <a:lnTo>
                    <a:pt x="1803929" y="0"/>
                  </a:lnTo>
                  <a:lnTo>
                    <a:pt x="2007129" y="2463910"/>
                  </a:lnTo>
                  <a:lnTo>
                    <a:pt x="0" y="2463910"/>
                  </a:lnTo>
                  <a:lnTo>
                    <a:pt x="203200" y="0"/>
                  </a:lnTo>
                  <a:close/>
                </a:path>
              </a:pathLst>
            </a:custGeom>
            <a:solidFill>
              <a:srgbClr val="FFFFFF"/>
            </a:solidFill>
          </p:spPr>
          <p:txBody>
            <a:bodyPr/>
            <a:lstStyle/>
            <a:p>
              <a:endParaRPr lang="en-UG"/>
            </a:p>
          </p:txBody>
        </p:sp>
        <p:sp>
          <p:nvSpPr>
            <p:cNvPr id="5" name="TextBox 5"/>
            <p:cNvSpPr txBox="1"/>
            <p:nvPr/>
          </p:nvSpPr>
          <p:spPr>
            <a:xfrm>
              <a:off x="127000" y="9525"/>
              <a:ext cx="1753129" cy="2454385"/>
            </a:xfrm>
            <a:prstGeom prst="rect">
              <a:avLst/>
            </a:prstGeom>
          </p:spPr>
          <p:txBody>
            <a:bodyPr lIns="50800" tIns="50800" rIns="50800" bIns="50800" rtlCol="0" anchor="ctr"/>
            <a:lstStyle/>
            <a:p>
              <a:pPr algn="ctr">
                <a:lnSpc>
                  <a:spcPts val="2879"/>
                </a:lnSpc>
              </a:pPr>
              <a:endParaRPr/>
            </a:p>
          </p:txBody>
        </p:sp>
      </p:grpSp>
      <p:sp>
        <p:nvSpPr>
          <p:cNvPr id="6" name="TextBox 6"/>
          <p:cNvSpPr txBox="1"/>
          <p:nvPr/>
        </p:nvSpPr>
        <p:spPr>
          <a:xfrm>
            <a:off x="652130" y="1706175"/>
            <a:ext cx="10701670" cy="7201972"/>
          </a:xfrm>
          <a:prstGeom prst="rect">
            <a:avLst/>
          </a:prstGeom>
        </p:spPr>
        <p:txBody>
          <a:bodyPr wrap="square" lIns="0" tIns="0" rIns="0" bIns="0" rtlCol="0" anchor="t">
            <a:spAutoFit/>
          </a:bodyPr>
          <a:lstStyle/>
          <a:p>
            <a:r>
              <a:rPr lang="en-GB" sz="3600" dirty="0">
                <a:effectLst/>
              </a:rPr>
              <a:t>Implementation of Dispute Boards</a:t>
            </a:r>
          </a:p>
          <a:p>
            <a:endParaRPr lang="en-GB" sz="3600" dirty="0">
              <a:effectLst/>
            </a:endParaRPr>
          </a:p>
          <a:p>
            <a:r>
              <a:rPr lang="en-GB" sz="3600" dirty="0">
                <a:effectLst/>
              </a:rPr>
              <a:t>Selection of DB Members</a:t>
            </a:r>
            <a:endParaRPr lang="en-GB" sz="3600" dirty="0"/>
          </a:p>
          <a:p>
            <a:r>
              <a:rPr lang="en-GB" sz="3600" dirty="0">
                <a:effectLst/>
              </a:rPr>
              <a:t>- Expertise in relevant fields (engineering, law, etc.).</a:t>
            </a:r>
          </a:p>
          <a:p>
            <a:r>
              <a:rPr lang="en-GB" sz="3600" dirty="0">
                <a:effectLst/>
              </a:rPr>
              <a:t>- Independence and impartiality.</a:t>
            </a:r>
          </a:p>
          <a:p>
            <a:endParaRPr lang="en-GB" sz="3600" dirty="0">
              <a:effectLst/>
            </a:endParaRPr>
          </a:p>
          <a:p>
            <a:r>
              <a:rPr lang="en-GB" sz="3600" dirty="0">
                <a:effectLst/>
              </a:rPr>
              <a:t>Contractual Provisions</a:t>
            </a:r>
          </a:p>
          <a:p>
            <a:r>
              <a:rPr lang="en-GB" sz="3600" dirty="0">
                <a:effectLst/>
              </a:rPr>
              <a:t>- Clear terms in the contract regarding the scope and authority of the DB.</a:t>
            </a:r>
          </a:p>
          <a:p>
            <a:r>
              <a:rPr lang="en-GB" sz="3600" dirty="0">
                <a:effectLst/>
              </a:rPr>
              <a:t>- Defined procedures for dispute submission and review.</a:t>
            </a:r>
          </a:p>
          <a:p>
            <a:endParaRPr lang="en-GB" sz="3600" dirty="0">
              <a:effectLst/>
            </a:endParaRPr>
          </a:p>
          <a:p>
            <a:r>
              <a:rPr lang="en-GB" sz="3600" dirty="0">
                <a:effectLst/>
              </a:rPr>
              <a:t>Regular Engagement- Scheduled site visits and meetings.</a:t>
            </a:r>
          </a:p>
          <a:p>
            <a:r>
              <a:rPr lang="en-GB" sz="3600" dirty="0">
                <a:effectLst/>
              </a:rPr>
              <a:t>- Prompt attention to emerging issues.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46473" r="-16274"/>
            </a:stretch>
          </a:blipFill>
        </p:spPr>
        <p:txBody>
          <a:bodyPr/>
          <a:lstStyle/>
          <a:p>
            <a:endParaRPr lang="en-UG"/>
          </a:p>
        </p:txBody>
      </p:sp>
      <p:grpSp>
        <p:nvGrpSpPr>
          <p:cNvPr id="3" name="Group 3"/>
          <p:cNvGrpSpPr/>
          <p:nvPr/>
        </p:nvGrpSpPr>
        <p:grpSpPr>
          <a:xfrm rot="1590627">
            <a:off x="5333591" y="310987"/>
            <a:ext cx="7620819" cy="9355158"/>
            <a:chOff x="0" y="0"/>
            <a:chExt cx="2007129" cy="2463910"/>
          </a:xfrm>
        </p:grpSpPr>
        <p:sp>
          <p:nvSpPr>
            <p:cNvPr id="4" name="Freeform 4"/>
            <p:cNvSpPr/>
            <p:nvPr/>
          </p:nvSpPr>
          <p:spPr>
            <a:xfrm>
              <a:off x="0" y="0"/>
              <a:ext cx="2007129" cy="2463910"/>
            </a:xfrm>
            <a:custGeom>
              <a:avLst/>
              <a:gdLst/>
              <a:ahLst/>
              <a:cxnLst/>
              <a:rect l="l" t="t" r="r" b="b"/>
              <a:pathLst>
                <a:path w="2007129" h="2463910">
                  <a:moveTo>
                    <a:pt x="203200" y="0"/>
                  </a:moveTo>
                  <a:lnTo>
                    <a:pt x="1803929" y="0"/>
                  </a:lnTo>
                  <a:lnTo>
                    <a:pt x="2007129" y="2463910"/>
                  </a:lnTo>
                  <a:lnTo>
                    <a:pt x="0" y="2463910"/>
                  </a:lnTo>
                  <a:lnTo>
                    <a:pt x="203200" y="0"/>
                  </a:lnTo>
                  <a:close/>
                </a:path>
              </a:pathLst>
            </a:custGeom>
            <a:solidFill>
              <a:srgbClr val="FFFFFF"/>
            </a:solidFill>
          </p:spPr>
          <p:txBody>
            <a:bodyPr/>
            <a:lstStyle/>
            <a:p>
              <a:endParaRPr lang="en-UG"/>
            </a:p>
          </p:txBody>
        </p:sp>
        <p:sp>
          <p:nvSpPr>
            <p:cNvPr id="5" name="TextBox 5"/>
            <p:cNvSpPr txBox="1"/>
            <p:nvPr/>
          </p:nvSpPr>
          <p:spPr>
            <a:xfrm>
              <a:off x="127000" y="9525"/>
              <a:ext cx="1753129" cy="2454385"/>
            </a:xfrm>
            <a:prstGeom prst="rect">
              <a:avLst/>
            </a:prstGeom>
          </p:spPr>
          <p:txBody>
            <a:bodyPr lIns="50800" tIns="50800" rIns="50800" bIns="50800" rtlCol="0" anchor="ctr"/>
            <a:lstStyle/>
            <a:p>
              <a:pPr algn="ctr">
                <a:lnSpc>
                  <a:spcPts val="2879"/>
                </a:lnSpc>
              </a:pPr>
              <a:endParaRPr/>
            </a:p>
          </p:txBody>
        </p:sp>
      </p:grpSp>
      <p:sp>
        <p:nvSpPr>
          <p:cNvPr id="6" name="TextBox 6"/>
          <p:cNvSpPr txBox="1"/>
          <p:nvPr/>
        </p:nvSpPr>
        <p:spPr>
          <a:xfrm>
            <a:off x="652130" y="1706175"/>
            <a:ext cx="9144000" cy="6647974"/>
          </a:xfrm>
          <a:prstGeom prst="rect">
            <a:avLst/>
          </a:prstGeom>
        </p:spPr>
        <p:txBody>
          <a:bodyPr wrap="square" lIns="0" tIns="0" rIns="0" bIns="0" rtlCol="0" anchor="t">
            <a:spAutoFit/>
          </a:bodyPr>
          <a:lstStyle/>
          <a:p>
            <a:r>
              <a:rPr lang="en-GB" sz="3600" dirty="0">
                <a:effectLst/>
              </a:rPr>
              <a:t>Challenges and Considerations</a:t>
            </a:r>
          </a:p>
          <a:p>
            <a:endParaRPr lang="en-GB" sz="3600" dirty="0">
              <a:effectLst/>
            </a:endParaRPr>
          </a:p>
          <a:p>
            <a:r>
              <a:rPr lang="en-GB" sz="3600" dirty="0">
                <a:effectLst/>
              </a:rPr>
              <a:t>Challenges</a:t>
            </a:r>
          </a:p>
          <a:p>
            <a:r>
              <a:rPr lang="en-GB" sz="3600" dirty="0">
                <a:effectLst/>
              </a:rPr>
              <a:t>- Ensuring impartiality and independence.</a:t>
            </a:r>
          </a:p>
          <a:p>
            <a:r>
              <a:rPr lang="en-GB" sz="3600" dirty="0">
                <a:effectLst/>
              </a:rPr>
              <a:t>- Costs associated with maintaining a DB.</a:t>
            </a:r>
          </a:p>
          <a:p>
            <a:r>
              <a:rPr lang="en-GB" sz="3600" dirty="0">
                <a:effectLst/>
              </a:rPr>
              <a:t>- Acceptance of DB decisions by all parties.</a:t>
            </a:r>
          </a:p>
          <a:p>
            <a:br>
              <a:rPr lang="en-GB" sz="3600" dirty="0">
                <a:effectLst/>
              </a:rPr>
            </a:br>
            <a:endParaRPr lang="en-GB" sz="3600" dirty="0">
              <a:effectLst/>
            </a:endParaRPr>
          </a:p>
          <a:p>
            <a:r>
              <a:rPr lang="en-GB" sz="3600" dirty="0">
                <a:effectLst/>
              </a:rPr>
              <a:t>Considerations for Success- Comprehensive training for DB members.</a:t>
            </a:r>
          </a:p>
          <a:p>
            <a:r>
              <a:rPr lang="en-GB" sz="3600" dirty="0">
                <a:effectLst/>
              </a:rPr>
              <a:t>- Clear and concise contract clauses.</a:t>
            </a:r>
          </a:p>
          <a:p>
            <a:r>
              <a:rPr lang="en-GB" sz="3600" dirty="0">
                <a:effectLst/>
              </a:rPr>
              <a:t>- Strong commitment from all stakeholders.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041229"/>
            <a:ext cx="18288000" cy="236087"/>
            <a:chOff x="0" y="0"/>
            <a:chExt cx="4816593" cy="62179"/>
          </a:xfrm>
        </p:grpSpPr>
        <p:sp>
          <p:nvSpPr>
            <p:cNvPr id="3" name="Freeform 3"/>
            <p:cNvSpPr/>
            <p:nvPr/>
          </p:nvSpPr>
          <p:spPr>
            <a:xfrm>
              <a:off x="0" y="0"/>
              <a:ext cx="4816592" cy="62179"/>
            </a:xfrm>
            <a:custGeom>
              <a:avLst/>
              <a:gdLst/>
              <a:ahLst/>
              <a:cxnLst/>
              <a:rect l="l" t="t" r="r" b="b"/>
              <a:pathLst>
                <a:path w="4816592" h="62179">
                  <a:moveTo>
                    <a:pt x="0" y="0"/>
                  </a:moveTo>
                  <a:lnTo>
                    <a:pt x="4816592" y="0"/>
                  </a:lnTo>
                  <a:lnTo>
                    <a:pt x="4816592" y="62179"/>
                  </a:lnTo>
                  <a:lnTo>
                    <a:pt x="0" y="62179"/>
                  </a:lnTo>
                  <a:close/>
                </a:path>
              </a:pathLst>
            </a:custGeom>
            <a:solidFill>
              <a:srgbClr val="EB2429"/>
            </a:solidFill>
          </p:spPr>
          <p:txBody>
            <a:bodyPr/>
            <a:lstStyle/>
            <a:p>
              <a:endParaRPr lang="en-UG"/>
            </a:p>
          </p:txBody>
        </p:sp>
        <p:sp>
          <p:nvSpPr>
            <p:cNvPr id="4" name="TextBox 4"/>
            <p:cNvSpPr txBox="1"/>
            <p:nvPr/>
          </p:nvSpPr>
          <p:spPr>
            <a:xfrm>
              <a:off x="0" y="38100"/>
              <a:ext cx="4816593" cy="24079"/>
            </a:xfrm>
            <a:prstGeom prst="rect">
              <a:avLst/>
            </a:prstGeom>
          </p:spPr>
          <p:txBody>
            <a:bodyPr lIns="50800" tIns="50800" rIns="50800" bIns="50800" rtlCol="0" anchor="ctr"/>
            <a:lstStyle/>
            <a:p>
              <a:pPr algn="ctr">
                <a:lnSpc>
                  <a:spcPts val="2542"/>
                </a:lnSpc>
              </a:pPr>
              <a:endParaRPr/>
            </a:p>
          </p:txBody>
        </p:sp>
      </p:grpSp>
      <p:sp>
        <p:nvSpPr>
          <p:cNvPr id="5" name="TextBox 5"/>
          <p:cNvSpPr txBox="1"/>
          <p:nvPr/>
        </p:nvSpPr>
        <p:spPr>
          <a:xfrm>
            <a:off x="5233854" y="4771852"/>
            <a:ext cx="7559372" cy="1969837"/>
          </a:xfrm>
          <a:prstGeom prst="rect">
            <a:avLst/>
          </a:prstGeom>
        </p:spPr>
        <p:txBody>
          <a:bodyPr lIns="0" tIns="0" rIns="0" bIns="0" rtlCol="0" anchor="t">
            <a:spAutoFit/>
          </a:bodyPr>
          <a:lstStyle/>
          <a:p>
            <a:pPr algn="just">
              <a:lnSpc>
                <a:spcPts val="15841"/>
              </a:lnSpc>
            </a:pPr>
            <a:r>
              <a:rPr lang="en-US" sz="12279" spc="-589">
                <a:solidFill>
                  <a:srgbClr val="ED1D25"/>
                </a:solidFill>
                <a:latin typeface="Nunito Sans Ultra-Bold"/>
              </a:rPr>
              <a:t>Thank You!</a:t>
            </a:r>
          </a:p>
        </p:txBody>
      </p:sp>
      <p:sp>
        <p:nvSpPr>
          <p:cNvPr id="6" name="Freeform 6"/>
          <p:cNvSpPr/>
          <p:nvPr/>
        </p:nvSpPr>
        <p:spPr>
          <a:xfrm>
            <a:off x="6537169" y="620084"/>
            <a:ext cx="4463080" cy="5107917"/>
          </a:xfrm>
          <a:custGeom>
            <a:avLst/>
            <a:gdLst/>
            <a:ahLst/>
            <a:cxnLst/>
            <a:rect l="l" t="t" r="r" b="b"/>
            <a:pathLst>
              <a:path w="4463080" h="5107917">
                <a:moveTo>
                  <a:pt x="0" y="0"/>
                </a:moveTo>
                <a:lnTo>
                  <a:pt x="4463081" y="0"/>
                </a:lnTo>
                <a:lnTo>
                  <a:pt x="4463081" y="5107917"/>
                </a:lnTo>
                <a:lnTo>
                  <a:pt x="0" y="5107917"/>
                </a:lnTo>
                <a:lnTo>
                  <a:pt x="0" y="0"/>
                </a:lnTo>
                <a:close/>
              </a:path>
            </a:pathLst>
          </a:custGeom>
          <a:blipFill>
            <a:blip r:embed="rId2"/>
            <a:stretch>
              <a:fillRect l="-62249" t="-20544" r="-77031" b="-88529"/>
            </a:stretch>
          </a:blipFill>
        </p:spPr>
        <p:txBody>
          <a:bodyPr/>
          <a:lstStyle/>
          <a:p>
            <a:endParaRPr lang="en-UG"/>
          </a:p>
        </p:txBody>
      </p:sp>
      <p:sp>
        <p:nvSpPr>
          <p:cNvPr id="7" name="Freeform 7"/>
          <p:cNvSpPr/>
          <p:nvPr/>
        </p:nvSpPr>
        <p:spPr>
          <a:xfrm>
            <a:off x="13740918" y="8068913"/>
            <a:ext cx="3717847" cy="1284120"/>
          </a:xfrm>
          <a:custGeom>
            <a:avLst/>
            <a:gdLst/>
            <a:ahLst/>
            <a:cxnLst/>
            <a:rect l="l" t="t" r="r" b="b"/>
            <a:pathLst>
              <a:path w="3717847" h="1284120">
                <a:moveTo>
                  <a:pt x="0" y="0"/>
                </a:moveTo>
                <a:lnTo>
                  <a:pt x="3717847" y="0"/>
                </a:lnTo>
                <a:lnTo>
                  <a:pt x="3717847" y="1284121"/>
                </a:lnTo>
                <a:lnTo>
                  <a:pt x="0" y="1284121"/>
                </a:lnTo>
                <a:lnTo>
                  <a:pt x="0" y="0"/>
                </a:lnTo>
                <a:close/>
              </a:path>
            </a:pathLst>
          </a:custGeom>
          <a:blipFill>
            <a:blip r:embed="rId3"/>
            <a:stretch>
              <a:fillRect l="-8021" t="-25905" r="-7309" b="-20724"/>
            </a:stretch>
          </a:blipFill>
        </p:spPr>
        <p:txBody>
          <a:bodyPr/>
          <a:lstStyle/>
          <a:p>
            <a:endParaRPr lang="en-UG"/>
          </a:p>
        </p:txBody>
      </p:sp>
      <p:sp>
        <p:nvSpPr>
          <p:cNvPr id="8" name="TextBox 8"/>
          <p:cNvSpPr txBox="1"/>
          <p:nvPr/>
        </p:nvSpPr>
        <p:spPr>
          <a:xfrm>
            <a:off x="1028700" y="7860383"/>
            <a:ext cx="5751697" cy="1367450"/>
          </a:xfrm>
          <a:prstGeom prst="rect">
            <a:avLst/>
          </a:prstGeom>
        </p:spPr>
        <p:txBody>
          <a:bodyPr lIns="0" tIns="0" rIns="0" bIns="0" rtlCol="0" anchor="t">
            <a:spAutoFit/>
          </a:bodyPr>
          <a:lstStyle/>
          <a:p>
            <a:pPr>
              <a:lnSpc>
                <a:spcPts val="2790"/>
              </a:lnSpc>
            </a:pPr>
            <a:r>
              <a:rPr lang="en-US" sz="1993" dirty="0">
                <a:solidFill>
                  <a:srgbClr val="545454"/>
                </a:solidFill>
                <a:latin typeface="Montserrat Bold"/>
              </a:rPr>
              <a:t>Contact: </a:t>
            </a:r>
          </a:p>
          <a:p>
            <a:pPr>
              <a:lnSpc>
                <a:spcPts val="2790"/>
              </a:lnSpc>
            </a:pPr>
            <a:r>
              <a:rPr lang="en-US" sz="1993" dirty="0">
                <a:solidFill>
                  <a:srgbClr val="545454"/>
                </a:solidFill>
                <a:latin typeface="Montserrat Bold"/>
              </a:rPr>
              <a:t>0700 521 398 / 0789 519 111 / 0700 597 888</a:t>
            </a:r>
          </a:p>
          <a:p>
            <a:pPr>
              <a:lnSpc>
                <a:spcPts val="2790"/>
              </a:lnSpc>
            </a:pPr>
            <a:r>
              <a:rPr lang="en-US" sz="1993" dirty="0">
                <a:solidFill>
                  <a:srgbClr val="545454"/>
                </a:solidFill>
                <a:latin typeface="Montserrat Bold"/>
              </a:rPr>
              <a:t>Email: </a:t>
            </a:r>
          </a:p>
          <a:p>
            <a:pPr>
              <a:lnSpc>
                <a:spcPts val="2790"/>
              </a:lnSpc>
            </a:pPr>
            <a:r>
              <a:rPr lang="en-US" sz="1993" dirty="0">
                <a:solidFill>
                  <a:srgbClr val="545454"/>
                </a:solidFill>
                <a:latin typeface="Montserrat Bold"/>
              </a:rPr>
              <a:t>info@constructionlawinstitute.com</a:t>
            </a:r>
          </a:p>
        </p:txBody>
      </p:sp>
      <p:grpSp>
        <p:nvGrpSpPr>
          <p:cNvPr id="9" name="Group 9"/>
          <p:cNvGrpSpPr/>
          <p:nvPr/>
        </p:nvGrpSpPr>
        <p:grpSpPr>
          <a:xfrm>
            <a:off x="2160352" y="9353034"/>
            <a:ext cx="1205087" cy="344878"/>
            <a:chOff x="0" y="0"/>
            <a:chExt cx="1606783" cy="459838"/>
          </a:xfrm>
        </p:grpSpPr>
        <p:sp>
          <p:nvSpPr>
            <p:cNvPr id="10" name="Freeform 10"/>
            <p:cNvSpPr/>
            <p:nvPr/>
          </p:nvSpPr>
          <p:spPr>
            <a:xfrm>
              <a:off x="0" y="0"/>
              <a:ext cx="459838" cy="459838"/>
            </a:xfrm>
            <a:custGeom>
              <a:avLst/>
              <a:gdLst/>
              <a:ahLst/>
              <a:cxnLst/>
              <a:rect l="l" t="t" r="r" b="b"/>
              <a:pathLst>
                <a:path w="459838" h="459838">
                  <a:moveTo>
                    <a:pt x="0" y="0"/>
                  </a:moveTo>
                  <a:lnTo>
                    <a:pt x="459838" y="0"/>
                  </a:lnTo>
                  <a:lnTo>
                    <a:pt x="459838" y="459838"/>
                  </a:lnTo>
                  <a:lnTo>
                    <a:pt x="0" y="459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G"/>
            </a:p>
          </p:txBody>
        </p:sp>
        <p:sp>
          <p:nvSpPr>
            <p:cNvPr id="11" name="Freeform 11"/>
            <p:cNvSpPr/>
            <p:nvPr/>
          </p:nvSpPr>
          <p:spPr>
            <a:xfrm>
              <a:off x="576038" y="0"/>
              <a:ext cx="459838" cy="459838"/>
            </a:xfrm>
            <a:custGeom>
              <a:avLst/>
              <a:gdLst/>
              <a:ahLst/>
              <a:cxnLst/>
              <a:rect l="l" t="t" r="r" b="b"/>
              <a:pathLst>
                <a:path w="459838" h="459838">
                  <a:moveTo>
                    <a:pt x="0" y="0"/>
                  </a:moveTo>
                  <a:lnTo>
                    <a:pt x="459838" y="0"/>
                  </a:lnTo>
                  <a:lnTo>
                    <a:pt x="459838" y="459838"/>
                  </a:lnTo>
                  <a:lnTo>
                    <a:pt x="0" y="4598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G"/>
            </a:p>
          </p:txBody>
        </p:sp>
        <p:sp>
          <p:nvSpPr>
            <p:cNvPr id="12" name="Freeform 12"/>
            <p:cNvSpPr/>
            <p:nvPr/>
          </p:nvSpPr>
          <p:spPr>
            <a:xfrm>
              <a:off x="1146945" y="0"/>
              <a:ext cx="459838" cy="459838"/>
            </a:xfrm>
            <a:custGeom>
              <a:avLst/>
              <a:gdLst/>
              <a:ahLst/>
              <a:cxnLst/>
              <a:rect l="l" t="t" r="r" b="b"/>
              <a:pathLst>
                <a:path w="459838" h="459838">
                  <a:moveTo>
                    <a:pt x="0" y="0"/>
                  </a:moveTo>
                  <a:lnTo>
                    <a:pt x="459838" y="0"/>
                  </a:lnTo>
                  <a:lnTo>
                    <a:pt x="459838" y="459838"/>
                  </a:lnTo>
                  <a:lnTo>
                    <a:pt x="0" y="4598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G"/>
            </a:p>
          </p:txBody>
        </p:sp>
      </p:grpSp>
      <p:sp>
        <p:nvSpPr>
          <p:cNvPr id="13" name="TextBox 13"/>
          <p:cNvSpPr txBox="1"/>
          <p:nvPr/>
        </p:nvSpPr>
        <p:spPr>
          <a:xfrm>
            <a:off x="1028700" y="9393101"/>
            <a:ext cx="1038148" cy="276305"/>
          </a:xfrm>
          <a:prstGeom prst="rect">
            <a:avLst/>
          </a:prstGeom>
        </p:spPr>
        <p:txBody>
          <a:bodyPr lIns="0" tIns="0" rIns="0" bIns="0" rtlCol="0" anchor="t">
            <a:spAutoFit/>
          </a:bodyPr>
          <a:lstStyle/>
          <a:p>
            <a:pPr>
              <a:lnSpc>
                <a:spcPts val="2332"/>
              </a:lnSpc>
            </a:pPr>
            <a:r>
              <a:rPr lang="en-US" sz="1665">
                <a:solidFill>
                  <a:srgbClr val="707070"/>
                </a:solidFill>
                <a:latin typeface="Montserrat Medium"/>
              </a:rPr>
              <a:t>Follow us</a:t>
            </a:r>
          </a:p>
        </p:txBody>
      </p:sp>
      <p:grpSp>
        <p:nvGrpSpPr>
          <p:cNvPr id="14" name="Group 14"/>
          <p:cNvGrpSpPr/>
          <p:nvPr/>
        </p:nvGrpSpPr>
        <p:grpSpPr>
          <a:xfrm>
            <a:off x="-4691025" y="-659691"/>
            <a:ext cx="5172641" cy="714826"/>
            <a:chOff x="0" y="0"/>
            <a:chExt cx="6896855" cy="953101"/>
          </a:xfrm>
        </p:grpSpPr>
        <p:sp>
          <p:nvSpPr>
            <p:cNvPr id="15" name="Freeform 15"/>
            <p:cNvSpPr/>
            <p:nvPr/>
          </p:nvSpPr>
          <p:spPr>
            <a:xfrm>
              <a:off x="0" y="0"/>
              <a:ext cx="2759463" cy="953101"/>
            </a:xfrm>
            <a:custGeom>
              <a:avLst/>
              <a:gdLst/>
              <a:ahLst/>
              <a:cxnLst/>
              <a:rect l="l" t="t" r="r" b="b"/>
              <a:pathLst>
                <a:path w="2759463" h="953101">
                  <a:moveTo>
                    <a:pt x="0" y="0"/>
                  </a:moveTo>
                  <a:lnTo>
                    <a:pt x="2759463" y="0"/>
                  </a:lnTo>
                  <a:lnTo>
                    <a:pt x="2759463" y="953101"/>
                  </a:lnTo>
                  <a:lnTo>
                    <a:pt x="0" y="953101"/>
                  </a:lnTo>
                  <a:lnTo>
                    <a:pt x="0" y="0"/>
                  </a:lnTo>
                  <a:close/>
                </a:path>
              </a:pathLst>
            </a:custGeom>
            <a:blipFill>
              <a:blip r:embed="rId3"/>
              <a:stretch>
                <a:fillRect l="-8021" t="-25905" r="-7309" b="-20724"/>
              </a:stretch>
            </a:blipFill>
          </p:spPr>
          <p:txBody>
            <a:bodyPr/>
            <a:lstStyle/>
            <a:p>
              <a:endParaRPr lang="en-UG"/>
            </a:p>
          </p:txBody>
        </p:sp>
        <p:sp>
          <p:nvSpPr>
            <p:cNvPr id="16" name="Freeform 16"/>
            <p:cNvSpPr/>
            <p:nvPr/>
          </p:nvSpPr>
          <p:spPr>
            <a:xfrm>
              <a:off x="3089862" y="0"/>
              <a:ext cx="3806993" cy="936520"/>
            </a:xfrm>
            <a:custGeom>
              <a:avLst/>
              <a:gdLst/>
              <a:ahLst/>
              <a:cxnLst/>
              <a:rect l="l" t="t" r="r" b="b"/>
              <a:pathLst>
                <a:path w="3806993" h="936520">
                  <a:moveTo>
                    <a:pt x="0" y="0"/>
                  </a:moveTo>
                  <a:lnTo>
                    <a:pt x="3806993" y="0"/>
                  </a:lnTo>
                  <a:lnTo>
                    <a:pt x="3806993" y="936520"/>
                  </a:lnTo>
                  <a:lnTo>
                    <a:pt x="0" y="936520"/>
                  </a:lnTo>
                  <a:lnTo>
                    <a:pt x="0" y="0"/>
                  </a:lnTo>
                  <a:close/>
                </a:path>
              </a:pathLst>
            </a:custGeom>
            <a:blipFill>
              <a:blip r:embed="rId10"/>
              <a:stretch>
                <a:fillRect/>
              </a:stretch>
            </a:blipFill>
          </p:spPr>
          <p:txBody>
            <a:bodyPr/>
            <a:lstStyle/>
            <a:p>
              <a:endParaRPr lang="en-UG"/>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6C70FAD-9901-4B99-B45B-CA5BB4AC6393}"/>
              </a:ext>
            </a:extLst>
          </p:cNvPr>
          <p:cNvSpPr txBox="1"/>
          <p:nvPr/>
        </p:nvSpPr>
        <p:spPr>
          <a:xfrm>
            <a:off x="37214" y="2339768"/>
            <a:ext cx="17546247" cy="7971413"/>
          </a:xfrm>
          <a:prstGeom prst="rect">
            <a:avLst/>
          </a:prstGeom>
          <a:noFill/>
        </p:spPr>
        <p:txBody>
          <a:bodyPr wrap="square">
            <a:spAutoFit/>
          </a:bodyPr>
          <a:lstStyle/>
          <a:p>
            <a:pPr marL="342900" indent="-342900">
              <a:buFont typeface="Arial" panose="020B0604020202020204" pitchFamily="34" charset="0"/>
              <a:buChar char="•"/>
            </a:pPr>
            <a:r>
              <a:rPr lang="en-GB" sz="3200" dirty="0"/>
              <a:t>Eng. </a:t>
            </a:r>
            <a:r>
              <a:rPr lang="en-GB" sz="3200" dirty="0" err="1"/>
              <a:t>Bakiza</a:t>
            </a:r>
            <a:r>
              <a:rPr lang="en-GB" sz="3200" dirty="0"/>
              <a:t> is a Registered Professional Civil Engineer and Construction Claims Practitioner with over a decade experience in Project and Construction Claims Management, Engineering Design, Construction Programming, Public Procurement Contracting and Environmental and Social Safeguards Management.</a:t>
            </a:r>
          </a:p>
          <a:p>
            <a:pPr marL="342900" indent="-342900">
              <a:buFont typeface="Arial" panose="020B0604020202020204" pitchFamily="34" charset="0"/>
              <a:buChar char="•"/>
            </a:pPr>
            <a:endParaRPr lang="en-GB" sz="3200" dirty="0"/>
          </a:p>
          <a:p>
            <a:pPr marL="342900" indent="-342900">
              <a:buFont typeface="Arial" panose="020B0604020202020204" pitchFamily="34" charset="0"/>
              <a:buChar char="•"/>
            </a:pPr>
            <a:r>
              <a:rPr lang="en-GB" sz="3200" dirty="0"/>
              <a:t>He is a Professional Member/Corporate Member – _Uganda Institution of Professional Engineers (UIPE) , Registered Member – Engineers Registration Board, Member – Institute of Construction Claims Practitioners (ICCP), Member of Faculty – International Centre for Mediation and Arbitration Kampala (ICAMEK)</a:t>
            </a:r>
          </a:p>
          <a:p>
            <a:pPr marL="342900" indent="-342900">
              <a:buFont typeface="Arial" panose="020B0604020202020204" pitchFamily="34" charset="0"/>
              <a:buChar char="•"/>
            </a:pPr>
            <a:endParaRPr lang="en-GB" sz="3200" dirty="0"/>
          </a:p>
          <a:p>
            <a:pPr marL="342900" indent="-342900">
              <a:buFont typeface="Arial" panose="020B0604020202020204" pitchFamily="34" charset="0"/>
              <a:buChar char="•"/>
            </a:pPr>
            <a:r>
              <a:rPr lang="en-GB" sz="3200" dirty="0"/>
              <a:t>He also has extensive demonstrable experience managing large scale, complex engineering infrastructure projects and programs, construction claims mediation, adjudication.</a:t>
            </a:r>
          </a:p>
          <a:p>
            <a:pPr marL="342900" indent="-342900">
              <a:buFont typeface="Arial" panose="020B0604020202020204" pitchFamily="34" charset="0"/>
              <a:buChar char="•"/>
            </a:pPr>
            <a:endParaRPr lang="en-GB" sz="3200" dirty="0"/>
          </a:p>
          <a:p>
            <a:pPr marL="342900" indent="-342900">
              <a:buFont typeface="Arial" panose="020B0604020202020204" pitchFamily="34" charset="0"/>
              <a:buChar char="•"/>
            </a:pPr>
            <a:r>
              <a:rPr lang="en-GB" sz="3200" dirty="0"/>
              <a:t>He possesses extensive knowledge of international construction contract formats such as FIDIC conditions of Contract, PPDA conditions of contract, EDF conditions of contract and project management procedures through managing various development partner financed projects such as European Union, African Development Bank and the International Development Agency/World Bank. </a:t>
            </a:r>
          </a:p>
        </p:txBody>
      </p:sp>
      <p:sp>
        <p:nvSpPr>
          <p:cNvPr id="5" name="Rectangle 4">
            <a:extLst>
              <a:ext uri="{FF2B5EF4-FFF2-40B4-BE49-F238E27FC236}">
                <a16:creationId xmlns:a16="http://schemas.microsoft.com/office/drawing/2014/main" id="{F10D0C09-D9DB-49FC-BBF5-AA296B276B13}"/>
              </a:ext>
            </a:extLst>
          </p:cNvPr>
          <p:cNvSpPr/>
          <p:nvPr/>
        </p:nvSpPr>
        <p:spPr>
          <a:xfrm>
            <a:off x="0" y="0"/>
            <a:ext cx="18288000" cy="2171700"/>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t>PROFILE OF THE SPEAKER</a:t>
            </a:r>
            <a:endParaRPr lang="en-UG" sz="8800" dirty="0"/>
          </a:p>
        </p:txBody>
      </p:sp>
    </p:spTree>
    <p:extLst>
      <p:ext uri="{BB962C8B-B14F-4D97-AF65-F5344CB8AC3E}">
        <p14:creationId xmlns:p14="http://schemas.microsoft.com/office/powerpoint/2010/main" val="1889411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526383-2126-4219-87C8-E4FE70F05ECF}"/>
              </a:ext>
            </a:extLst>
          </p:cNvPr>
          <p:cNvSpPr/>
          <p:nvPr/>
        </p:nvSpPr>
        <p:spPr>
          <a:xfrm>
            <a:off x="0" y="0"/>
            <a:ext cx="18288000" cy="2095500"/>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t>PROFILE OF THE MODERATOR:</a:t>
            </a:r>
          </a:p>
          <a:p>
            <a:pPr algn="ctr"/>
            <a:r>
              <a:rPr lang="en-GB" sz="7200" dirty="0"/>
              <a:t>RSU PHILIP KAHERU, </a:t>
            </a:r>
            <a:r>
              <a:rPr lang="en-GB" sz="7200" dirty="0" err="1"/>
              <a:t>FCIArb</a:t>
            </a:r>
            <a:endParaRPr lang="en-UG" sz="7200" dirty="0"/>
          </a:p>
        </p:txBody>
      </p:sp>
      <p:sp>
        <p:nvSpPr>
          <p:cNvPr id="3" name="TextBox 2">
            <a:extLst>
              <a:ext uri="{FF2B5EF4-FFF2-40B4-BE49-F238E27FC236}">
                <a16:creationId xmlns:a16="http://schemas.microsoft.com/office/drawing/2014/main" id="{32D83707-DACA-4D8D-96F0-48356635429D}"/>
              </a:ext>
            </a:extLst>
          </p:cNvPr>
          <p:cNvSpPr txBox="1"/>
          <p:nvPr/>
        </p:nvSpPr>
        <p:spPr>
          <a:xfrm>
            <a:off x="0" y="2095500"/>
            <a:ext cx="18288000" cy="8463855"/>
          </a:xfrm>
          <a:prstGeom prst="rect">
            <a:avLst/>
          </a:prstGeom>
          <a:noFill/>
        </p:spPr>
        <p:txBody>
          <a:bodyPr wrap="square" rtlCol="0">
            <a:spAutoFit/>
          </a:bodyPr>
          <a:lstStyle/>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Philip is an arbitrator and adjudicator. He holds a BSc.(Hons) Quantity Surveying from University Of Reading, England, United Kingdom and a </a:t>
            </a:r>
            <a:r>
              <a:rPr lang="en-GB" sz="3200" dirty="0" err="1"/>
              <a:t>PgD</a:t>
            </a:r>
            <a:r>
              <a:rPr lang="en-GB" sz="3200" dirty="0"/>
              <a:t> International Construction Contracts </a:t>
            </a:r>
            <a:r>
              <a:rPr lang="en-GB" sz="3200" dirty="0" err="1"/>
              <a:t>Universite</a:t>
            </a:r>
            <a:r>
              <a:rPr lang="en-GB" sz="3200" dirty="0"/>
              <a:t>’ De Paris II, Paris, France. Mr. Philip </a:t>
            </a:r>
            <a:r>
              <a:rPr lang="en-GB" sz="3200" dirty="0" err="1"/>
              <a:t>Kaheru</a:t>
            </a:r>
            <a:r>
              <a:rPr lang="en-GB" sz="3200" dirty="0"/>
              <a:t> is an experienced Quantity Surveyor with over 15 years’ experience in active field work.</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r>
              <a:rPr lang="en-GB" sz="3200" dirty="0"/>
              <a:t>He has participated on small, medium to large projects and his work has involved all aspects of quantity surveying that included preparation of pre-tender estimates, tender documents, feasibility and scheme design estimates and preparation of tender interviews, involving reporting to the client and selection of bidders, valuations and costs estimates, site meetings and overall cost control of projects.</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r>
              <a:rPr lang="en-GB" sz="3200" dirty="0"/>
              <a:t>He is a distinguished member of several prestigious professional organizations, including the Royal Institution of Chartered Surveyors (FRICS), the Institution of Surveyors of Uganda (FISU), the Chartered Institute of Arbitrators (</a:t>
            </a:r>
            <a:r>
              <a:rPr lang="en-GB" sz="3200" dirty="0" err="1"/>
              <a:t>FCIArb</a:t>
            </a:r>
            <a:r>
              <a:rPr lang="en-GB" sz="3200" dirty="0"/>
              <a:t>), and the Dispute Resolution Board Foundation (DRBF). Additionally, he is a Registered Surveyor of Uganda (RSU).</a:t>
            </a:r>
            <a:endParaRPr lang="en-UG" sz="3200" dirty="0"/>
          </a:p>
        </p:txBody>
      </p:sp>
      <p:pic>
        <p:nvPicPr>
          <p:cNvPr id="7" name="Picture 6">
            <a:extLst>
              <a:ext uri="{FF2B5EF4-FFF2-40B4-BE49-F238E27FC236}">
                <a16:creationId xmlns:a16="http://schemas.microsoft.com/office/drawing/2014/main" id="{5F2E5DFC-84A8-404B-9CB3-DA360B374E1E}"/>
              </a:ext>
            </a:extLst>
          </p:cNvPr>
          <p:cNvPicPr>
            <a:picLocks noChangeAspect="1"/>
          </p:cNvPicPr>
          <p:nvPr/>
        </p:nvPicPr>
        <p:blipFill>
          <a:blip r:embed="rId2"/>
          <a:stretch>
            <a:fillRect/>
          </a:stretch>
        </p:blipFill>
        <p:spPr>
          <a:xfrm>
            <a:off x="0" y="0"/>
            <a:ext cx="2724150" cy="3524250"/>
          </a:xfrm>
          <a:prstGeom prst="rect">
            <a:avLst/>
          </a:prstGeom>
        </p:spPr>
      </p:pic>
    </p:spTree>
    <p:extLst>
      <p:ext uri="{BB962C8B-B14F-4D97-AF65-F5344CB8AC3E}">
        <p14:creationId xmlns:p14="http://schemas.microsoft.com/office/powerpoint/2010/main" val="2281506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601021" y="0"/>
            <a:ext cx="8686979" cy="10287000"/>
          </a:xfrm>
          <a:custGeom>
            <a:avLst/>
            <a:gdLst/>
            <a:ahLst/>
            <a:cxnLst/>
            <a:rect l="l" t="t" r="r" b="b"/>
            <a:pathLst>
              <a:path w="8686979" h="10287000">
                <a:moveTo>
                  <a:pt x="8686979" y="0"/>
                </a:moveTo>
                <a:lnTo>
                  <a:pt x="0" y="0"/>
                </a:lnTo>
                <a:lnTo>
                  <a:pt x="0" y="10287000"/>
                </a:lnTo>
                <a:lnTo>
                  <a:pt x="8686979" y="10287000"/>
                </a:lnTo>
                <a:lnTo>
                  <a:pt x="8686979" y="0"/>
                </a:lnTo>
                <a:close/>
              </a:path>
            </a:pathLst>
          </a:custGeom>
          <a:blipFill>
            <a:blip r:embed="rId2"/>
            <a:stretch>
              <a:fillRect l="-35593" r="-34182"/>
            </a:stretch>
          </a:blipFill>
        </p:spPr>
        <p:txBody>
          <a:bodyPr/>
          <a:lstStyle/>
          <a:p>
            <a:endParaRPr lang="en-UG"/>
          </a:p>
        </p:txBody>
      </p:sp>
      <p:grpSp>
        <p:nvGrpSpPr>
          <p:cNvPr id="3" name="Group 3"/>
          <p:cNvGrpSpPr/>
          <p:nvPr/>
        </p:nvGrpSpPr>
        <p:grpSpPr>
          <a:xfrm rot="1590627">
            <a:off x="5333591" y="310987"/>
            <a:ext cx="7620819" cy="9355158"/>
            <a:chOff x="0" y="0"/>
            <a:chExt cx="2007129" cy="2463910"/>
          </a:xfrm>
        </p:grpSpPr>
        <p:sp>
          <p:nvSpPr>
            <p:cNvPr id="4" name="Freeform 4"/>
            <p:cNvSpPr/>
            <p:nvPr/>
          </p:nvSpPr>
          <p:spPr>
            <a:xfrm>
              <a:off x="0" y="0"/>
              <a:ext cx="2007129" cy="2463910"/>
            </a:xfrm>
            <a:custGeom>
              <a:avLst/>
              <a:gdLst/>
              <a:ahLst/>
              <a:cxnLst/>
              <a:rect l="l" t="t" r="r" b="b"/>
              <a:pathLst>
                <a:path w="2007129" h="2463910">
                  <a:moveTo>
                    <a:pt x="203200" y="0"/>
                  </a:moveTo>
                  <a:lnTo>
                    <a:pt x="1803929" y="0"/>
                  </a:lnTo>
                  <a:lnTo>
                    <a:pt x="2007129" y="2463910"/>
                  </a:lnTo>
                  <a:lnTo>
                    <a:pt x="0" y="2463910"/>
                  </a:lnTo>
                  <a:lnTo>
                    <a:pt x="203200" y="0"/>
                  </a:lnTo>
                  <a:close/>
                </a:path>
              </a:pathLst>
            </a:custGeom>
            <a:solidFill>
              <a:srgbClr val="FFFFFF"/>
            </a:solidFill>
          </p:spPr>
          <p:txBody>
            <a:bodyPr/>
            <a:lstStyle/>
            <a:p>
              <a:endParaRPr lang="en-UG"/>
            </a:p>
          </p:txBody>
        </p:sp>
        <p:sp>
          <p:nvSpPr>
            <p:cNvPr id="5" name="TextBox 5"/>
            <p:cNvSpPr txBox="1"/>
            <p:nvPr/>
          </p:nvSpPr>
          <p:spPr>
            <a:xfrm>
              <a:off x="127000" y="9525"/>
              <a:ext cx="1753129" cy="2454385"/>
            </a:xfrm>
            <a:prstGeom prst="rect">
              <a:avLst/>
            </a:prstGeom>
          </p:spPr>
          <p:txBody>
            <a:bodyPr lIns="50800" tIns="50800" rIns="50800" bIns="50800" rtlCol="0" anchor="ctr"/>
            <a:lstStyle/>
            <a:p>
              <a:pPr algn="ctr">
                <a:lnSpc>
                  <a:spcPts val="2879"/>
                </a:lnSpc>
              </a:pPr>
              <a:endParaRPr/>
            </a:p>
          </p:txBody>
        </p:sp>
      </p:grpSp>
      <p:sp>
        <p:nvSpPr>
          <p:cNvPr id="6" name="Freeform 6"/>
          <p:cNvSpPr/>
          <p:nvPr/>
        </p:nvSpPr>
        <p:spPr>
          <a:xfrm>
            <a:off x="744658" y="547336"/>
            <a:ext cx="2787336" cy="962728"/>
          </a:xfrm>
          <a:custGeom>
            <a:avLst/>
            <a:gdLst/>
            <a:ahLst/>
            <a:cxnLst/>
            <a:rect l="l" t="t" r="r" b="b"/>
            <a:pathLst>
              <a:path w="2787336" h="962728">
                <a:moveTo>
                  <a:pt x="0" y="0"/>
                </a:moveTo>
                <a:lnTo>
                  <a:pt x="2787336" y="0"/>
                </a:lnTo>
                <a:lnTo>
                  <a:pt x="2787336" y="962728"/>
                </a:lnTo>
                <a:lnTo>
                  <a:pt x="0" y="962728"/>
                </a:lnTo>
                <a:lnTo>
                  <a:pt x="0" y="0"/>
                </a:lnTo>
                <a:close/>
              </a:path>
            </a:pathLst>
          </a:custGeom>
          <a:blipFill>
            <a:blip r:embed="rId3"/>
            <a:stretch>
              <a:fillRect l="-8021" t="-25905" r="-7309" b="-20724"/>
            </a:stretch>
          </a:blipFill>
        </p:spPr>
        <p:txBody>
          <a:bodyPr/>
          <a:lstStyle/>
          <a:p>
            <a:endParaRPr lang="en-UG"/>
          </a:p>
        </p:txBody>
      </p:sp>
      <p:sp>
        <p:nvSpPr>
          <p:cNvPr id="7" name="TextBox 7"/>
          <p:cNvSpPr txBox="1"/>
          <p:nvPr/>
        </p:nvSpPr>
        <p:spPr>
          <a:xfrm>
            <a:off x="744658" y="2214185"/>
            <a:ext cx="10485277" cy="8371523"/>
          </a:xfrm>
          <a:prstGeom prst="rect">
            <a:avLst/>
          </a:prstGeom>
        </p:spPr>
        <p:txBody>
          <a:bodyPr lIns="0" tIns="0" rIns="0" bIns="0" rtlCol="0" anchor="t">
            <a:spAutoFit/>
          </a:bodyPr>
          <a:lstStyle/>
          <a:p>
            <a:r>
              <a:rPr lang="en-GB" sz="3200" dirty="0">
                <a:effectLst/>
              </a:rPr>
              <a:t>What are Disputes and When do they Arise)?</a:t>
            </a:r>
          </a:p>
          <a:p>
            <a:endParaRPr lang="en-GB" sz="3200" dirty="0"/>
          </a:p>
          <a:p>
            <a:pPr marL="457200" indent="-457200">
              <a:buFontTx/>
              <a:buChar char="-"/>
            </a:pPr>
            <a:r>
              <a:rPr lang="en-GB" sz="3200" dirty="0">
                <a:effectLst/>
              </a:rPr>
              <a:t>Disputes in the construction industry refer to disagreements or conflicts between parties involved in a project regarding contractual obligations, performance, or other project-related issues.</a:t>
            </a:r>
          </a:p>
          <a:p>
            <a:endParaRPr lang="en-GB" sz="3200" dirty="0">
              <a:effectLst/>
            </a:endParaRPr>
          </a:p>
          <a:p>
            <a:pPr marL="457200" indent="-457200">
              <a:buFontTx/>
              <a:buChar char="-"/>
            </a:pPr>
            <a:r>
              <a:rPr lang="en-GB" sz="3200" dirty="0">
                <a:effectLst/>
              </a:rPr>
              <a:t>Disputes </a:t>
            </a:r>
            <a:r>
              <a:rPr lang="en-GB" sz="3200" dirty="0"/>
              <a:t>typically arise at any point in the project lifecycle</a:t>
            </a:r>
            <a:endParaRPr lang="en-GB" sz="3200" dirty="0">
              <a:effectLst/>
            </a:endParaRPr>
          </a:p>
          <a:p>
            <a:endParaRPr lang="en-GB" sz="3200" dirty="0">
              <a:latin typeface="Helvetica Neue" panose="02000503000000020004" pitchFamily="2" charset="0"/>
            </a:endParaRPr>
          </a:p>
          <a:p>
            <a:endParaRPr lang="en-GB" sz="3200" dirty="0">
              <a:latin typeface="Helvetica Neue" panose="02000503000000020004" pitchFamily="2" charset="0"/>
            </a:endParaRPr>
          </a:p>
          <a:p>
            <a:endParaRPr lang="en-GB" sz="3200" dirty="0">
              <a:effectLst/>
              <a:latin typeface="Helvetica Neue" panose="02000503000000020004" pitchFamily="2" charset="0"/>
            </a:endParaRPr>
          </a:p>
          <a:p>
            <a:endParaRPr lang="en-GB" sz="3200" dirty="0">
              <a:latin typeface="Helvetica Neue" panose="02000503000000020004" pitchFamily="2" charset="0"/>
            </a:endParaRPr>
          </a:p>
          <a:p>
            <a:endParaRPr lang="en-GB" sz="3200" dirty="0">
              <a:effectLst/>
              <a:latin typeface="Helvetica Neue" panose="02000503000000020004" pitchFamily="2" charset="0"/>
            </a:endParaRPr>
          </a:p>
          <a:p>
            <a:endParaRPr lang="en-GB" sz="3200" dirty="0">
              <a:latin typeface="Helvetica Neue" panose="02000503000000020004" pitchFamily="2" charset="0"/>
            </a:endParaRPr>
          </a:p>
          <a:p>
            <a:endParaRPr lang="en-GB" sz="3200" dirty="0">
              <a:effectLst/>
              <a:latin typeface="Helvetica Neue" panose="02000503000000020004" pitchFamily="2" charset="0"/>
            </a:endParaRPr>
          </a:p>
          <a:p>
            <a:endParaRPr lang="en-GB" sz="3200" dirty="0">
              <a:latin typeface="Helvetica Neue" panose="02000503000000020004" pitchFamily="2" charset="0"/>
            </a:endParaRPr>
          </a:p>
          <a:p>
            <a:endParaRPr lang="en-GB" sz="3200" dirty="0">
              <a:effectLst/>
              <a:latin typeface="Helvetica Neue" panose="02000503000000020004"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476848" y="0"/>
            <a:ext cx="8811152" cy="10287000"/>
          </a:xfrm>
          <a:custGeom>
            <a:avLst/>
            <a:gdLst/>
            <a:ahLst/>
            <a:cxnLst/>
            <a:rect l="l" t="t" r="r" b="b"/>
            <a:pathLst>
              <a:path w="8811152" h="10287000">
                <a:moveTo>
                  <a:pt x="8811152" y="0"/>
                </a:moveTo>
                <a:lnTo>
                  <a:pt x="0" y="0"/>
                </a:lnTo>
                <a:lnTo>
                  <a:pt x="0" y="10287000"/>
                </a:lnTo>
                <a:lnTo>
                  <a:pt x="8811152" y="10287000"/>
                </a:lnTo>
                <a:lnTo>
                  <a:pt x="8811152" y="0"/>
                </a:lnTo>
                <a:close/>
              </a:path>
            </a:pathLst>
          </a:custGeom>
          <a:blipFill>
            <a:blip r:embed="rId2"/>
            <a:stretch>
              <a:fillRect l="-41511" r="-66044"/>
            </a:stretch>
          </a:blipFill>
        </p:spPr>
        <p:txBody>
          <a:bodyPr/>
          <a:lstStyle/>
          <a:p>
            <a:endParaRPr lang="en-UG"/>
          </a:p>
        </p:txBody>
      </p:sp>
      <p:grpSp>
        <p:nvGrpSpPr>
          <p:cNvPr id="3" name="Group 3"/>
          <p:cNvGrpSpPr/>
          <p:nvPr/>
        </p:nvGrpSpPr>
        <p:grpSpPr>
          <a:xfrm rot="1590627">
            <a:off x="5333591" y="310987"/>
            <a:ext cx="7620819" cy="9355158"/>
            <a:chOff x="0" y="0"/>
            <a:chExt cx="2007129" cy="2463910"/>
          </a:xfrm>
        </p:grpSpPr>
        <p:sp>
          <p:nvSpPr>
            <p:cNvPr id="4" name="Freeform 4"/>
            <p:cNvSpPr/>
            <p:nvPr/>
          </p:nvSpPr>
          <p:spPr>
            <a:xfrm>
              <a:off x="0" y="0"/>
              <a:ext cx="2007129" cy="2463910"/>
            </a:xfrm>
            <a:custGeom>
              <a:avLst/>
              <a:gdLst/>
              <a:ahLst/>
              <a:cxnLst/>
              <a:rect l="l" t="t" r="r" b="b"/>
              <a:pathLst>
                <a:path w="2007129" h="2463910">
                  <a:moveTo>
                    <a:pt x="203200" y="0"/>
                  </a:moveTo>
                  <a:lnTo>
                    <a:pt x="1803929" y="0"/>
                  </a:lnTo>
                  <a:lnTo>
                    <a:pt x="2007129" y="2463910"/>
                  </a:lnTo>
                  <a:lnTo>
                    <a:pt x="0" y="2463910"/>
                  </a:lnTo>
                  <a:lnTo>
                    <a:pt x="203200" y="0"/>
                  </a:lnTo>
                  <a:close/>
                </a:path>
              </a:pathLst>
            </a:custGeom>
            <a:solidFill>
              <a:srgbClr val="FFFFFF"/>
            </a:solidFill>
          </p:spPr>
          <p:txBody>
            <a:bodyPr/>
            <a:lstStyle/>
            <a:p>
              <a:endParaRPr lang="en-UG"/>
            </a:p>
          </p:txBody>
        </p:sp>
        <p:sp>
          <p:nvSpPr>
            <p:cNvPr id="5" name="TextBox 5"/>
            <p:cNvSpPr txBox="1"/>
            <p:nvPr/>
          </p:nvSpPr>
          <p:spPr>
            <a:xfrm>
              <a:off x="127000" y="9525"/>
              <a:ext cx="1753129" cy="2454385"/>
            </a:xfrm>
            <a:prstGeom prst="rect">
              <a:avLst/>
            </a:prstGeom>
          </p:spPr>
          <p:txBody>
            <a:bodyPr lIns="50800" tIns="50800" rIns="50800" bIns="50800" rtlCol="0" anchor="ctr"/>
            <a:lstStyle/>
            <a:p>
              <a:pPr algn="ctr">
                <a:lnSpc>
                  <a:spcPts val="2879"/>
                </a:lnSpc>
              </a:pPr>
              <a:endParaRPr/>
            </a:p>
          </p:txBody>
        </p:sp>
      </p:grpSp>
      <p:sp>
        <p:nvSpPr>
          <p:cNvPr id="6" name="Freeform 6"/>
          <p:cNvSpPr/>
          <p:nvPr/>
        </p:nvSpPr>
        <p:spPr>
          <a:xfrm>
            <a:off x="601561" y="451939"/>
            <a:ext cx="2787336" cy="962728"/>
          </a:xfrm>
          <a:custGeom>
            <a:avLst/>
            <a:gdLst/>
            <a:ahLst/>
            <a:cxnLst/>
            <a:rect l="l" t="t" r="r" b="b"/>
            <a:pathLst>
              <a:path w="2787336" h="962728">
                <a:moveTo>
                  <a:pt x="0" y="0"/>
                </a:moveTo>
                <a:lnTo>
                  <a:pt x="2787336" y="0"/>
                </a:lnTo>
                <a:lnTo>
                  <a:pt x="2787336" y="962727"/>
                </a:lnTo>
                <a:lnTo>
                  <a:pt x="0" y="962727"/>
                </a:lnTo>
                <a:lnTo>
                  <a:pt x="0" y="0"/>
                </a:lnTo>
                <a:close/>
              </a:path>
            </a:pathLst>
          </a:custGeom>
          <a:blipFill>
            <a:blip r:embed="rId3"/>
            <a:stretch>
              <a:fillRect l="-8021" t="-25905" r="-7309" b="-20724"/>
            </a:stretch>
          </a:blipFill>
        </p:spPr>
        <p:txBody>
          <a:bodyPr/>
          <a:lstStyle/>
          <a:p>
            <a:endParaRPr lang="en-UG"/>
          </a:p>
        </p:txBody>
      </p:sp>
      <p:sp>
        <p:nvSpPr>
          <p:cNvPr id="7" name="TextBox 7"/>
          <p:cNvSpPr txBox="1"/>
          <p:nvPr/>
        </p:nvSpPr>
        <p:spPr>
          <a:xfrm>
            <a:off x="601561" y="2526150"/>
            <a:ext cx="10311473" cy="6401753"/>
          </a:xfrm>
          <a:prstGeom prst="rect">
            <a:avLst/>
          </a:prstGeom>
        </p:spPr>
        <p:txBody>
          <a:bodyPr lIns="0" tIns="0" rIns="0" bIns="0" rtlCol="0" anchor="t">
            <a:spAutoFit/>
          </a:bodyPr>
          <a:lstStyle/>
          <a:p>
            <a:r>
              <a:rPr lang="en-GB" sz="3200" dirty="0">
                <a:effectLst/>
              </a:rPr>
              <a:t>Common Causes of Disputes in Construction Projects</a:t>
            </a:r>
          </a:p>
          <a:p>
            <a:endParaRPr lang="en-GB" sz="3200" dirty="0">
              <a:effectLst/>
            </a:endParaRPr>
          </a:p>
          <a:p>
            <a:pPr lvl="1"/>
            <a:r>
              <a:rPr lang="en-GB" sz="3200" dirty="0">
                <a:effectLst/>
              </a:rPr>
              <a:t>1. Contractual Interpretation      </a:t>
            </a:r>
          </a:p>
          <a:p>
            <a:pPr lvl="1"/>
            <a:r>
              <a:rPr lang="en-GB" sz="3200" dirty="0">
                <a:effectLst/>
              </a:rPr>
              <a:t>2. Scope of Work </a:t>
            </a:r>
          </a:p>
          <a:p>
            <a:pPr lvl="1"/>
            <a:r>
              <a:rPr lang="en-GB" sz="3200" dirty="0">
                <a:effectLst/>
              </a:rPr>
              <a:t>3. Project Delays </a:t>
            </a:r>
          </a:p>
          <a:p>
            <a:pPr lvl="1"/>
            <a:r>
              <a:rPr lang="en-GB" sz="3200" dirty="0">
                <a:effectLst/>
              </a:rPr>
              <a:t>4. Payment Issues</a:t>
            </a:r>
          </a:p>
          <a:p>
            <a:pPr lvl="1"/>
            <a:r>
              <a:rPr lang="en-GB" sz="3200" dirty="0">
                <a:effectLst/>
              </a:rPr>
              <a:t>5. Quality of Work   </a:t>
            </a:r>
          </a:p>
          <a:p>
            <a:pPr lvl="1"/>
            <a:r>
              <a:rPr lang="en-GB" sz="3200" dirty="0">
                <a:effectLst/>
              </a:rPr>
              <a:t>6. Variations and Change Orders</a:t>
            </a:r>
          </a:p>
          <a:p>
            <a:pPr lvl="1"/>
            <a:r>
              <a:rPr lang="en-GB" sz="3200" dirty="0">
                <a:effectLst/>
              </a:rPr>
              <a:t>7. Site Conditions</a:t>
            </a:r>
          </a:p>
          <a:p>
            <a:pPr lvl="1"/>
            <a:r>
              <a:rPr lang="en-GB" sz="3200" dirty="0">
                <a:effectLst/>
              </a:rPr>
              <a:t>8. Performance Issues  </a:t>
            </a:r>
          </a:p>
          <a:p>
            <a:endParaRPr lang="en-GB" sz="3200" dirty="0">
              <a:latin typeface="Helvetica Neue" panose="02000503000000020004" pitchFamily="2" charset="0"/>
            </a:endParaRPr>
          </a:p>
          <a:p>
            <a:endParaRPr lang="en-GB" sz="3200" dirty="0">
              <a:effectLst/>
              <a:latin typeface="Helvetica Neue" panose="02000503000000020004" pitchFamily="2" charset="0"/>
            </a:endParaRPr>
          </a:p>
          <a:p>
            <a:endParaRPr lang="en-GB" sz="3200" dirty="0">
              <a:effectLst/>
              <a:latin typeface="Helvetica Neue" panose="02000503000000020004"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6419" y="0"/>
            <a:ext cx="8761581" cy="10287000"/>
          </a:xfrm>
          <a:custGeom>
            <a:avLst/>
            <a:gdLst/>
            <a:ahLst/>
            <a:cxnLst/>
            <a:rect l="l" t="t" r="r" b="b"/>
            <a:pathLst>
              <a:path w="8761581" h="10287000">
                <a:moveTo>
                  <a:pt x="0" y="0"/>
                </a:moveTo>
                <a:lnTo>
                  <a:pt x="8761581" y="0"/>
                </a:lnTo>
                <a:lnTo>
                  <a:pt x="8761581" y="10287000"/>
                </a:lnTo>
                <a:lnTo>
                  <a:pt x="0" y="10287000"/>
                </a:lnTo>
                <a:lnTo>
                  <a:pt x="0" y="0"/>
                </a:lnTo>
                <a:close/>
              </a:path>
            </a:pathLst>
          </a:custGeom>
          <a:blipFill>
            <a:blip r:embed="rId2"/>
            <a:stretch>
              <a:fillRect l="-58306" r="-17589"/>
            </a:stretch>
          </a:blipFill>
        </p:spPr>
        <p:txBody>
          <a:bodyPr/>
          <a:lstStyle/>
          <a:p>
            <a:endParaRPr lang="en-UG"/>
          </a:p>
        </p:txBody>
      </p:sp>
      <p:grpSp>
        <p:nvGrpSpPr>
          <p:cNvPr id="3" name="Group 3"/>
          <p:cNvGrpSpPr/>
          <p:nvPr/>
        </p:nvGrpSpPr>
        <p:grpSpPr>
          <a:xfrm rot="1590627">
            <a:off x="5333591" y="310987"/>
            <a:ext cx="7620819" cy="9355158"/>
            <a:chOff x="0" y="0"/>
            <a:chExt cx="2007129" cy="2463910"/>
          </a:xfrm>
        </p:grpSpPr>
        <p:sp>
          <p:nvSpPr>
            <p:cNvPr id="4" name="Freeform 4"/>
            <p:cNvSpPr/>
            <p:nvPr/>
          </p:nvSpPr>
          <p:spPr>
            <a:xfrm>
              <a:off x="0" y="0"/>
              <a:ext cx="2007129" cy="2463910"/>
            </a:xfrm>
            <a:custGeom>
              <a:avLst/>
              <a:gdLst/>
              <a:ahLst/>
              <a:cxnLst/>
              <a:rect l="l" t="t" r="r" b="b"/>
              <a:pathLst>
                <a:path w="2007129" h="2463910">
                  <a:moveTo>
                    <a:pt x="203200" y="0"/>
                  </a:moveTo>
                  <a:lnTo>
                    <a:pt x="1803929" y="0"/>
                  </a:lnTo>
                  <a:lnTo>
                    <a:pt x="2007129" y="2463910"/>
                  </a:lnTo>
                  <a:lnTo>
                    <a:pt x="0" y="2463910"/>
                  </a:lnTo>
                  <a:lnTo>
                    <a:pt x="203200" y="0"/>
                  </a:lnTo>
                  <a:close/>
                </a:path>
              </a:pathLst>
            </a:custGeom>
            <a:solidFill>
              <a:srgbClr val="FFFFFF"/>
            </a:solidFill>
          </p:spPr>
          <p:txBody>
            <a:bodyPr/>
            <a:lstStyle/>
            <a:p>
              <a:endParaRPr lang="en-UG"/>
            </a:p>
          </p:txBody>
        </p:sp>
        <p:sp>
          <p:nvSpPr>
            <p:cNvPr id="5" name="TextBox 5"/>
            <p:cNvSpPr txBox="1"/>
            <p:nvPr/>
          </p:nvSpPr>
          <p:spPr>
            <a:xfrm>
              <a:off x="127000" y="9525"/>
              <a:ext cx="1753129" cy="2454385"/>
            </a:xfrm>
            <a:prstGeom prst="rect">
              <a:avLst/>
            </a:prstGeom>
          </p:spPr>
          <p:txBody>
            <a:bodyPr lIns="50800" tIns="50800" rIns="50800" bIns="50800" rtlCol="0" anchor="ctr"/>
            <a:lstStyle/>
            <a:p>
              <a:pPr algn="ctr">
                <a:lnSpc>
                  <a:spcPts val="2879"/>
                </a:lnSpc>
              </a:pPr>
              <a:endParaRPr/>
            </a:p>
          </p:txBody>
        </p:sp>
      </p:grpSp>
      <p:sp>
        <p:nvSpPr>
          <p:cNvPr id="6" name="Freeform 6"/>
          <p:cNvSpPr/>
          <p:nvPr/>
        </p:nvSpPr>
        <p:spPr>
          <a:xfrm>
            <a:off x="601561" y="451939"/>
            <a:ext cx="2787336" cy="962728"/>
          </a:xfrm>
          <a:custGeom>
            <a:avLst/>
            <a:gdLst/>
            <a:ahLst/>
            <a:cxnLst/>
            <a:rect l="l" t="t" r="r" b="b"/>
            <a:pathLst>
              <a:path w="2787336" h="962728">
                <a:moveTo>
                  <a:pt x="0" y="0"/>
                </a:moveTo>
                <a:lnTo>
                  <a:pt x="2787336" y="0"/>
                </a:lnTo>
                <a:lnTo>
                  <a:pt x="2787336" y="962727"/>
                </a:lnTo>
                <a:lnTo>
                  <a:pt x="0" y="962727"/>
                </a:lnTo>
                <a:lnTo>
                  <a:pt x="0" y="0"/>
                </a:lnTo>
                <a:close/>
              </a:path>
            </a:pathLst>
          </a:custGeom>
          <a:blipFill>
            <a:blip r:embed="rId3"/>
            <a:stretch>
              <a:fillRect l="-8021" t="-25905" r="-7309" b="-20724"/>
            </a:stretch>
          </a:blipFill>
        </p:spPr>
        <p:txBody>
          <a:bodyPr/>
          <a:lstStyle/>
          <a:p>
            <a:endParaRPr lang="en-UG"/>
          </a:p>
        </p:txBody>
      </p:sp>
      <p:sp>
        <p:nvSpPr>
          <p:cNvPr id="7" name="TextBox 7"/>
          <p:cNvSpPr txBox="1"/>
          <p:nvPr/>
        </p:nvSpPr>
        <p:spPr>
          <a:xfrm>
            <a:off x="601561" y="1895344"/>
            <a:ext cx="10995290" cy="7114448"/>
          </a:xfrm>
          <a:prstGeom prst="rect">
            <a:avLst/>
          </a:prstGeom>
        </p:spPr>
        <p:txBody>
          <a:bodyPr wrap="square" lIns="0" tIns="0" rIns="0" bIns="0" rtlCol="0" anchor="t">
            <a:spAutoFit/>
          </a:bodyPr>
          <a:lstStyle/>
          <a:p>
            <a:r>
              <a:rPr lang="en-GB" sz="3600" dirty="0">
                <a:effectLst/>
              </a:rPr>
              <a:t>What are Dispute Boards (DBs)?</a:t>
            </a:r>
          </a:p>
          <a:p>
            <a:r>
              <a:rPr lang="en-GB" sz="3600" dirty="0">
                <a:effectLst/>
              </a:rPr>
              <a:t>A Dispute Board is an independent panel of experts formed at the start of a project to help prevent disputes and resolve issues that arise during the course of the project.</a:t>
            </a:r>
            <a:br>
              <a:rPr lang="en-GB" sz="3600" dirty="0">
                <a:effectLst/>
              </a:rPr>
            </a:br>
            <a:endParaRPr lang="en-GB" sz="3600" dirty="0">
              <a:effectLst/>
            </a:endParaRPr>
          </a:p>
          <a:p>
            <a:r>
              <a:rPr lang="en-GB" sz="3600" dirty="0">
                <a:effectLst/>
              </a:rPr>
              <a:t>Types of Dispute Boards</a:t>
            </a:r>
          </a:p>
          <a:p>
            <a:r>
              <a:rPr lang="en-GB" sz="3600" dirty="0">
                <a:effectLst/>
              </a:rPr>
              <a:t>- Dispute Review Boards (DRB) : Provide non-binding recommendations.</a:t>
            </a:r>
          </a:p>
          <a:p>
            <a:r>
              <a:rPr lang="en-GB" sz="3600" dirty="0">
                <a:effectLst/>
              </a:rPr>
              <a:t>- Dispute Adjudication Boards (DAB) : Provide binding decisions.</a:t>
            </a:r>
          </a:p>
          <a:p>
            <a:r>
              <a:rPr lang="en-GB" sz="3600" dirty="0">
                <a:effectLst/>
              </a:rPr>
              <a:t>- Dispute Avoidance /Adjudication Board (DAAB) : Offer both recommendations and decisions.</a:t>
            </a:r>
          </a:p>
          <a:p>
            <a:pPr>
              <a:lnSpc>
                <a:spcPts val="4042"/>
              </a:lnSpc>
            </a:pPr>
            <a:endParaRPr lang="en-US" sz="3286" spc="-115" dirty="0">
              <a:solidFill>
                <a:srgbClr val="545454"/>
              </a:solidFill>
              <a:latin typeface="Montserrat Class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15425" y="0"/>
            <a:ext cx="8772575" cy="10287000"/>
          </a:xfrm>
          <a:custGeom>
            <a:avLst/>
            <a:gdLst/>
            <a:ahLst/>
            <a:cxnLst/>
            <a:rect l="l" t="t" r="r" b="b"/>
            <a:pathLst>
              <a:path w="8772575" h="10287000">
                <a:moveTo>
                  <a:pt x="0" y="0"/>
                </a:moveTo>
                <a:lnTo>
                  <a:pt x="8772575" y="0"/>
                </a:lnTo>
                <a:lnTo>
                  <a:pt x="8772575" y="10287000"/>
                </a:lnTo>
                <a:lnTo>
                  <a:pt x="0" y="10287000"/>
                </a:lnTo>
                <a:lnTo>
                  <a:pt x="0" y="0"/>
                </a:lnTo>
                <a:close/>
              </a:path>
            </a:pathLst>
          </a:custGeom>
          <a:blipFill>
            <a:blip r:embed="rId2"/>
            <a:stretch>
              <a:fillRect l="-48746" r="-59721"/>
            </a:stretch>
          </a:blipFill>
        </p:spPr>
        <p:txBody>
          <a:bodyPr/>
          <a:lstStyle/>
          <a:p>
            <a:endParaRPr lang="en-UG"/>
          </a:p>
        </p:txBody>
      </p:sp>
      <p:grpSp>
        <p:nvGrpSpPr>
          <p:cNvPr id="3" name="Group 3"/>
          <p:cNvGrpSpPr/>
          <p:nvPr/>
        </p:nvGrpSpPr>
        <p:grpSpPr>
          <a:xfrm rot="1590627">
            <a:off x="5333591" y="310987"/>
            <a:ext cx="7620819" cy="9355158"/>
            <a:chOff x="0" y="0"/>
            <a:chExt cx="2007129" cy="2463910"/>
          </a:xfrm>
        </p:grpSpPr>
        <p:sp>
          <p:nvSpPr>
            <p:cNvPr id="4" name="Freeform 4"/>
            <p:cNvSpPr/>
            <p:nvPr/>
          </p:nvSpPr>
          <p:spPr>
            <a:xfrm>
              <a:off x="0" y="0"/>
              <a:ext cx="2007129" cy="2463910"/>
            </a:xfrm>
            <a:custGeom>
              <a:avLst/>
              <a:gdLst/>
              <a:ahLst/>
              <a:cxnLst/>
              <a:rect l="l" t="t" r="r" b="b"/>
              <a:pathLst>
                <a:path w="2007129" h="2463910">
                  <a:moveTo>
                    <a:pt x="203200" y="0"/>
                  </a:moveTo>
                  <a:lnTo>
                    <a:pt x="1803929" y="0"/>
                  </a:lnTo>
                  <a:lnTo>
                    <a:pt x="2007129" y="2463910"/>
                  </a:lnTo>
                  <a:lnTo>
                    <a:pt x="0" y="2463910"/>
                  </a:lnTo>
                  <a:lnTo>
                    <a:pt x="203200" y="0"/>
                  </a:lnTo>
                  <a:close/>
                </a:path>
              </a:pathLst>
            </a:custGeom>
            <a:solidFill>
              <a:srgbClr val="FFFFFF"/>
            </a:solidFill>
          </p:spPr>
          <p:txBody>
            <a:bodyPr/>
            <a:lstStyle/>
            <a:p>
              <a:endParaRPr lang="en-UG"/>
            </a:p>
          </p:txBody>
        </p:sp>
        <p:sp>
          <p:nvSpPr>
            <p:cNvPr id="5" name="TextBox 5"/>
            <p:cNvSpPr txBox="1"/>
            <p:nvPr/>
          </p:nvSpPr>
          <p:spPr>
            <a:xfrm>
              <a:off x="127000" y="9525"/>
              <a:ext cx="1753129" cy="2454385"/>
            </a:xfrm>
            <a:prstGeom prst="rect">
              <a:avLst/>
            </a:prstGeom>
          </p:spPr>
          <p:txBody>
            <a:bodyPr lIns="50800" tIns="50800" rIns="50800" bIns="50800" rtlCol="0" anchor="ctr"/>
            <a:lstStyle/>
            <a:p>
              <a:pPr algn="ctr">
                <a:lnSpc>
                  <a:spcPts val="2879"/>
                </a:lnSpc>
              </a:pPr>
              <a:endParaRPr/>
            </a:p>
          </p:txBody>
        </p:sp>
      </p:grpSp>
      <p:sp>
        <p:nvSpPr>
          <p:cNvPr id="6" name="Freeform 6"/>
          <p:cNvSpPr/>
          <p:nvPr/>
        </p:nvSpPr>
        <p:spPr>
          <a:xfrm>
            <a:off x="601561" y="451939"/>
            <a:ext cx="2787336" cy="962728"/>
          </a:xfrm>
          <a:custGeom>
            <a:avLst/>
            <a:gdLst/>
            <a:ahLst/>
            <a:cxnLst/>
            <a:rect l="l" t="t" r="r" b="b"/>
            <a:pathLst>
              <a:path w="2787336" h="962728">
                <a:moveTo>
                  <a:pt x="0" y="0"/>
                </a:moveTo>
                <a:lnTo>
                  <a:pt x="2787336" y="0"/>
                </a:lnTo>
                <a:lnTo>
                  <a:pt x="2787336" y="962727"/>
                </a:lnTo>
                <a:lnTo>
                  <a:pt x="0" y="962727"/>
                </a:lnTo>
                <a:lnTo>
                  <a:pt x="0" y="0"/>
                </a:lnTo>
                <a:close/>
              </a:path>
            </a:pathLst>
          </a:custGeom>
          <a:blipFill>
            <a:blip r:embed="rId3"/>
            <a:stretch>
              <a:fillRect l="-8021" t="-25905" r="-7309" b="-20724"/>
            </a:stretch>
          </a:blipFill>
        </p:spPr>
        <p:txBody>
          <a:bodyPr/>
          <a:lstStyle/>
          <a:p>
            <a:endParaRPr lang="en-UG"/>
          </a:p>
        </p:txBody>
      </p:sp>
      <p:sp>
        <p:nvSpPr>
          <p:cNvPr id="7" name="TextBox 7"/>
          <p:cNvSpPr txBox="1"/>
          <p:nvPr/>
        </p:nvSpPr>
        <p:spPr>
          <a:xfrm>
            <a:off x="601561" y="1895344"/>
            <a:ext cx="10363160" cy="8776442"/>
          </a:xfrm>
          <a:prstGeom prst="rect">
            <a:avLst/>
          </a:prstGeom>
        </p:spPr>
        <p:txBody>
          <a:bodyPr lIns="0" tIns="0" rIns="0" bIns="0" rtlCol="0" anchor="t">
            <a:spAutoFit/>
          </a:bodyPr>
          <a:lstStyle/>
          <a:p>
            <a:r>
              <a:rPr lang="en-GB" sz="3600" dirty="0">
                <a:effectLst/>
              </a:rPr>
              <a:t>Dispute Boards in FIDIC Contracts</a:t>
            </a:r>
          </a:p>
          <a:p>
            <a:r>
              <a:rPr lang="en-GB" sz="3600" dirty="0">
                <a:effectLst/>
              </a:rPr>
              <a:t>FIDIC Overview- The International Federation of Consulting Engineers (FIDIC) is known for its standard form construction contracts.</a:t>
            </a:r>
          </a:p>
          <a:p>
            <a:endParaRPr lang="en-GB" sz="3600" dirty="0">
              <a:effectLst/>
            </a:endParaRPr>
          </a:p>
          <a:p>
            <a:r>
              <a:rPr lang="en-GB" sz="3600" dirty="0">
                <a:effectLst/>
              </a:rPr>
              <a:t>DBs in FIDIC- Integral part of the FIDIC Red, Yellow, and Silver Books.</a:t>
            </a:r>
          </a:p>
          <a:p>
            <a:r>
              <a:rPr lang="en-GB" sz="3600" dirty="0">
                <a:effectLst/>
              </a:rPr>
              <a:t>- DABs typically provide binding decisions unless referred to arbitration.</a:t>
            </a:r>
          </a:p>
          <a:p>
            <a:endParaRPr lang="en-GB" sz="3600" dirty="0">
              <a:effectLst/>
            </a:endParaRPr>
          </a:p>
          <a:p>
            <a:r>
              <a:rPr lang="en-GB" sz="3600" dirty="0">
                <a:effectLst/>
              </a:rPr>
              <a:t>FIDIC Clause 20</a:t>
            </a:r>
          </a:p>
          <a:p>
            <a:r>
              <a:rPr lang="en-GB" sz="3600" dirty="0">
                <a:effectLst/>
              </a:rPr>
              <a:t>- Details the procedures for dispute resolution through DABs.</a:t>
            </a:r>
          </a:p>
          <a:p>
            <a:r>
              <a:rPr lang="en-GB" sz="3600" dirty="0">
                <a:effectLst/>
              </a:rPr>
              <a:t>- Emphasizes the proactive role of DBs in preventing disputes.</a:t>
            </a:r>
          </a:p>
          <a:p>
            <a:pPr>
              <a:lnSpc>
                <a:spcPts val="4042"/>
              </a:lnSpc>
            </a:pPr>
            <a:endParaRPr lang="en-US" sz="3286" spc="-115" dirty="0">
              <a:solidFill>
                <a:srgbClr val="545454"/>
              </a:solidFill>
              <a:latin typeface="Montserrat Class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79457" y="0"/>
            <a:ext cx="8908543" cy="10287000"/>
          </a:xfrm>
          <a:custGeom>
            <a:avLst/>
            <a:gdLst/>
            <a:ahLst/>
            <a:cxnLst/>
            <a:rect l="l" t="t" r="r" b="b"/>
            <a:pathLst>
              <a:path w="8908543" h="10287000">
                <a:moveTo>
                  <a:pt x="0" y="0"/>
                </a:moveTo>
                <a:lnTo>
                  <a:pt x="8908543" y="0"/>
                </a:lnTo>
                <a:lnTo>
                  <a:pt x="8908543" y="10287000"/>
                </a:lnTo>
                <a:lnTo>
                  <a:pt x="0" y="10287000"/>
                </a:lnTo>
                <a:lnTo>
                  <a:pt x="0" y="0"/>
                </a:lnTo>
                <a:close/>
              </a:path>
            </a:pathLst>
          </a:custGeom>
          <a:blipFill>
            <a:blip r:embed="rId2"/>
            <a:stretch>
              <a:fillRect l="-6221" r="-66772"/>
            </a:stretch>
          </a:blipFill>
        </p:spPr>
        <p:txBody>
          <a:bodyPr/>
          <a:lstStyle/>
          <a:p>
            <a:endParaRPr lang="en-UG"/>
          </a:p>
        </p:txBody>
      </p:sp>
      <p:grpSp>
        <p:nvGrpSpPr>
          <p:cNvPr id="3" name="Group 3"/>
          <p:cNvGrpSpPr/>
          <p:nvPr/>
        </p:nvGrpSpPr>
        <p:grpSpPr>
          <a:xfrm rot="1590627">
            <a:off x="5333591" y="310987"/>
            <a:ext cx="7620819" cy="9355158"/>
            <a:chOff x="0" y="0"/>
            <a:chExt cx="2007129" cy="2463910"/>
          </a:xfrm>
        </p:grpSpPr>
        <p:sp>
          <p:nvSpPr>
            <p:cNvPr id="4" name="Freeform 4"/>
            <p:cNvSpPr/>
            <p:nvPr/>
          </p:nvSpPr>
          <p:spPr>
            <a:xfrm>
              <a:off x="0" y="0"/>
              <a:ext cx="2007129" cy="2463910"/>
            </a:xfrm>
            <a:custGeom>
              <a:avLst/>
              <a:gdLst/>
              <a:ahLst/>
              <a:cxnLst/>
              <a:rect l="l" t="t" r="r" b="b"/>
              <a:pathLst>
                <a:path w="2007129" h="2463910">
                  <a:moveTo>
                    <a:pt x="203200" y="0"/>
                  </a:moveTo>
                  <a:lnTo>
                    <a:pt x="1803929" y="0"/>
                  </a:lnTo>
                  <a:lnTo>
                    <a:pt x="2007129" y="2463910"/>
                  </a:lnTo>
                  <a:lnTo>
                    <a:pt x="0" y="2463910"/>
                  </a:lnTo>
                  <a:lnTo>
                    <a:pt x="203200" y="0"/>
                  </a:lnTo>
                  <a:close/>
                </a:path>
              </a:pathLst>
            </a:custGeom>
            <a:solidFill>
              <a:srgbClr val="FFFFFF"/>
            </a:solidFill>
          </p:spPr>
          <p:txBody>
            <a:bodyPr/>
            <a:lstStyle/>
            <a:p>
              <a:endParaRPr lang="en-UG"/>
            </a:p>
          </p:txBody>
        </p:sp>
        <p:sp>
          <p:nvSpPr>
            <p:cNvPr id="5" name="TextBox 5"/>
            <p:cNvSpPr txBox="1"/>
            <p:nvPr/>
          </p:nvSpPr>
          <p:spPr>
            <a:xfrm>
              <a:off x="127000" y="9525"/>
              <a:ext cx="1753129" cy="2454385"/>
            </a:xfrm>
            <a:prstGeom prst="rect">
              <a:avLst/>
            </a:prstGeom>
          </p:spPr>
          <p:txBody>
            <a:bodyPr lIns="50800" tIns="50800" rIns="50800" bIns="50800" rtlCol="0" anchor="ctr"/>
            <a:lstStyle/>
            <a:p>
              <a:pPr algn="ctr">
                <a:lnSpc>
                  <a:spcPts val="2879"/>
                </a:lnSpc>
              </a:pPr>
              <a:endParaRPr/>
            </a:p>
          </p:txBody>
        </p:sp>
      </p:grpSp>
      <p:sp>
        <p:nvSpPr>
          <p:cNvPr id="6" name="Freeform 6"/>
          <p:cNvSpPr/>
          <p:nvPr/>
        </p:nvSpPr>
        <p:spPr>
          <a:xfrm>
            <a:off x="601561" y="451939"/>
            <a:ext cx="2787336" cy="962728"/>
          </a:xfrm>
          <a:custGeom>
            <a:avLst/>
            <a:gdLst/>
            <a:ahLst/>
            <a:cxnLst/>
            <a:rect l="l" t="t" r="r" b="b"/>
            <a:pathLst>
              <a:path w="2787336" h="962728">
                <a:moveTo>
                  <a:pt x="0" y="0"/>
                </a:moveTo>
                <a:lnTo>
                  <a:pt x="2787336" y="0"/>
                </a:lnTo>
                <a:lnTo>
                  <a:pt x="2787336" y="962727"/>
                </a:lnTo>
                <a:lnTo>
                  <a:pt x="0" y="962727"/>
                </a:lnTo>
                <a:lnTo>
                  <a:pt x="0" y="0"/>
                </a:lnTo>
                <a:close/>
              </a:path>
            </a:pathLst>
          </a:custGeom>
          <a:blipFill>
            <a:blip r:embed="rId3"/>
            <a:stretch>
              <a:fillRect l="-8021" t="-25905" r="-7309" b="-20724"/>
            </a:stretch>
          </a:blipFill>
        </p:spPr>
        <p:txBody>
          <a:bodyPr/>
          <a:lstStyle/>
          <a:p>
            <a:endParaRPr lang="en-UG"/>
          </a:p>
        </p:txBody>
      </p:sp>
      <p:sp>
        <p:nvSpPr>
          <p:cNvPr id="7" name="TextBox 7"/>
          <p:cNvSpPr txBox="1"/>
          <p:nvPr/>
        </p:nvSpPr>
        <p:spPr>
          <a:xfrm>
            <a:off x="601561" y="2612847"/>
            <a:ext cx="10789342" cy="4985980"/>
          </a:xfrm>
          <a:prstGeom prst="rect">
            <a:avLst/>
          </a:prstGeom>
        </p:spPr>
        <p:txBody>
          <a:bodyPr lIns="0" tIns="0" rIns="0" bIns="0" rtlCol="0" anchor="t">
            <a:spAutoFit/>
          </a:bodyPr>
          <a:lstStyle/>
          <a:p>
            <a:r>
              <a:rPr lang="en-GB" sz="3600" dirty="0">
                <a:effectLst/>
              </a:rPr>
              <a:t>Dispute Boards in PPDA Contracts</a:t>
            </a:r>
          </a:p>
          <a:p>
            <a:r>
              <a:rPr lang="en-GB" sz="3600" dirty="0">
                <a:effectLst/>
              </a:rPr>
              <a:t>PPDA Overview</a:t>
            </a:r>
          </a:p>
          <a:p>
            <a:r>
              <a:rPr lang="en-GB" sz="3600" dirty="0">
                <a:effectLst/>
              </a:rPr>
              <a:t>- Public Procurement and Disposal of Public Assets (PPDA) Act governs public procurement in various jurisdictions.</a:t>
            </a:r>
          </a:p>
          <a:p>
            <a:endParaRPr lang="en-GB" sz="3600" dirty="0">
              <a:effectLst/>
            </a:endParaRPr>
          </a:p>
          <a:p>
            <a:r>
              <a:rPr lang="en-GB" sz="3600" dirty="0">
                <a:effectLst/>
              </a:rPr>
              <a:t>DBs in PPDA Contracts- Often mandated to ensure fairness, transparency, and efficiency.</a:t>
            </a:r>
          </a:p>
          <a:p>
            <a:r>
              <a:rPr lang="en-GB" sz="3600" dirty="0">
                <a:effectLst/>
              </a:rPr>
              <a:t>- DBs help in resolving disputes quickly to avoid project delays and cost overruns.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97830" y="0"/>
            <a:ext cx="8690170" cy="10287000"/>
          </a:xfrm>
          <a:custGeom>
            <a:avLst/>
            <a:gdLst/>
            <a:ahLst/>
            <a:cxnLst/>
            <a:rect l="l" t="t" r="r" b="b"/>
            <a:pathLst>
              <a:path w="8690170" h="10287000">
                <a:moveTo>
                  <a:pt x="0" y="0"/>
                </a:moveTo>
                <a:lnTo>
                  <a:pt x="8690170" y="0"/>
                </a:lnTo>
                <a:lnTo>
                  <a:pt x="8690170" y="10287000"/>
                </a:lnTo>
                <a:lnTo>
                  <a:pt x="0" y="10287000"/>
                </a:lnTo>
                <a:lnTo>
                  <a:pt x="0" y="0"/>
                </a:lnTo>
                <a:close/>
              </a:path>
            </a:pathLst>
          </a:custGeom>
          <a:blipFill>
            <a:blip r:embed="rId2"/>
            <a:stretch>
              <a:fillRect l="-15175" r="-12797"/>
            </a:stretch>
          </a:blipFill>
        </p:spPr>
        <p:txBody>
          <a:bodyPr/>
          <a:lstStyle/>
          <a:p>
            <a:endParaRPr lang="en-UG"/>
          </a:p>
        </p:txBody>
      </p:sp>
      <p:grpSp>
        <p:nvGrpSpPr>
          <p:cNvPr id="3" name="Group 3"/>
          <p:cNvGrpSpPr/>
          <p:nvPr/>
        </p:nvGrpSpPr>
        <p:grpSpPr>
          <a:xfrm rot="1590627">
            <a:off x="5333591" y="310987"/>
            <a:ext cx="7620819" cy="9355158"/>
            <a:chOff x="0" y="0"/>
            <a:chExt cx="2007129" cy="2463910"/>
          </a:xfrm>
        </p:grpSpPr>
        <p:sp>
          <p:nvSpPr>
            <p:cNvPr id="4" name="Freeform 4"/>
            <p:cNvSpPr/>
            <p:nvPr/>
          </p:nvSpPr>
          <p:spPr>
            <a:xfrm>
              <a:off x="0" y="0"/>
              <a:ext cx="2007129" cy="2463910"/>
            </a:xfrm>
            <a:custGeom>
              <a:avLst/>
              <a:gdLst/>
              <a:ahLst/>
              <a:cxnLst/>
              <a:rect l="l" t="t" r="r" b="b"/>
              <a:pathLst>
                <a:path w="2007129" h="2463910">
                  <a:moveTo>
                    <a:pt x="203200" y="0"/>
                  </a:moveTo>
                  <a:lnTo>
                    <a:pt x="1803929" y="0"/>
                  </a:lnTo>
                  <a:lnTo>
                    <a:pt x="2007129" y="2463910"/>
                  </a:lnTo>
                  <a:lnTo>
                    <a:pt x="0" y="2463910"/>
                  </a:lnTo>
                  <a:lnTo>
                    <a:pt x="203200" y="0"/>
                  </a:lnTo>
                  <a:close/>
                </a:path>
              </a:pathLst>
            </a:custGeom>
            <a:solidFill>
              <a:srgbClr val="FFFFFF"/>
            </a:solidFill>
          </p:spPr>
          <p:txBody>
            <a:bodyPr/>
            <a:lstStyle/>
            <a:p>
              <a:endParaRPr lang="en-UG"/>
            </a:p>
          </p:txBody>
        </p:sp>
        <p:sp>
          <p:nvSpPr>
            <p:cNvPr id="5" name="TextBox 5"/>
            <p:cNvSpPr txBox="1"/>
            <p:nvPr/>
          </p:nvSpPr>
          <p:spPr>
            <a:xfrm>
              <a:off x="127000" y="9525"/>
              <a:ext cx="1753129" cy="2454385"/>
            </a:xfrm>
            <a:prstGeom prst="rect">
              <a:avLst/>
            </a:prstGeom>
          </p:spPr>
          <p:txBody>
            <a:bodyPr lIns="50800" tIns="50800" rIns="50800" bIns="50800" rtlCol="0" anchor="ctr"/>
            <a:lstStyle/>
            <a:p>
              <a:pPr algn="ctr">
                <a:lnSpc>
                  <a:spcPts val="2879"/>
                </a:lnSpc>
              </a:pPr>
              <a:endParaRPr/>
            </a:p>
          </p:txBody>
        </p:sp>
      </p:grpSp>
      <p:sp>
        <p:nvSpPr>
          <p:cNvPr id="6" name="Freeform 6"/>
          <p:cNvSpPr/>
          <p:nvPr/>
        </p:nvSpPr>
        <p:spPr>
          <a:xfrm>
            <a:off x="601561" y="451939"/>
            <a:ext cx="2787336" cy="962728"/>
          </a:xfrm>
          <a:custGeom>
            <a:avLst/>
            <a:gdLst/>
            <a:ahLst/>
            <a:cxnLst/>
            <a:rect l="l" t="t" r="r" b="b"/>
            <a:pathLst>
              <a:path w="2787336" h="962728">
                <a:moveTo>
                  <a:pt x="0" y="0"/>
                </a:moveTo>
                <a:lnTo>
                  <a:pt x="2787336" y="0"/>
                </a:lnTo>
                <a:lnTo>
                  <a:pt x="2787336" y="962727"/>
                </a:lnTo>
                <a:lnTo>
                  <a:pt x="0" y="962727"/>
                </a:lnTo>
                <a:lnTo>
                  <a:pt x="0" y="0"/>
                </a:lnTo>
                <a:close/>
              </a:path>
            </a:pathLst>
          </a:custGeom>
          <a:blipFill>
            <a:blip r:embed="rId3"/>
            <a:stretch>
              <a:fillRect l="-8021" t="-25905" r="-7309" b="-20724"/>
            </a:stretch>
          </a:blipFill>
        </p:spPr>
        <p:txBody>
          <a:bodyPr/>
          <a:lstStyle/>
          <a:p>
            <a:endParaRPr lang="en-UG"/>
          </a:p>
        </p:txBody>
      </p:sp>
      <p:sp>
        <p:nvSpPr>
          <p:cNvPr id="7" name="TextBox 7"/>
          <p:cNvSpPr txBox="1"/>
          <p:nvPr/>
        </p:nvSpPr>
        <p:spPr>
          <a:xfrm>
            <a:off x="601561" y="2612847"/>
            <a:ext cx="10789342" cy="4985980"/>
          </a:xfrm>
          <a:prstGeom prst="rect">
            <a:avLst/>
          </a:prstGeom>
        </p:spPr>
        <p:txBody>
          <a:bodyPr lIns="0" tIns="0" rIns="0" bIns="0" rtlCol="0" anchor="t">
            <a:spAutoFit/>
          </a:bodyPr>
          <a:lstStyle/>
          <a:p>
            <a:r>
              <a:rPr lang="en-GB" sz="3600" dirty="0">
                <a:effectLst/>
              </a:rPr>
              <a:t>Functions of Dispute Boards</a:t>
            </a:r>
          </a:p>
          <a:p>
            <a:r>
              <a:rPr lang="en-GB" sz="3600" dirty="0">
                <a:effectLst/>
              </a:rPr>
              <a:t>Preventive Role</a:t>
            </a:r>
          </a:p>
          <a:p>
            <a:r>
              <a:rPr lang="en-GB" sz="3600" dirty="0">
                <a:effectLst/>
              </a:rPr>
              <a:t>- Regular site visits and meetings.</a:t>
            </a:r>
          </a:p>
          <a:p>
            <a:r>
              <a:rPr lang="en-GB" sz="3600" dirty="0">
                <a:effectLst/>
              </a:rPr>
              <a:t>- Early identification of potential issues.</a:t>
            </a:r>
          </a:p>
          <a:p>
            <a:r>
              <a:rPr lang="en-GB" sz="3600" dirty="0">
                <a:effectLst/>
              </a:rPr>
              <a:t>- Informal advice to avoid disputes escalating.</a:t>
            </a:r>
          </a:p>
          <a:p>
            <a:endParaRPr lang="en-GB" sz="3600" dirty="0">
              <a:effectLst/>
            </a:endParaRPr>
          </a:p>
          <a:p>
            <a:r>
              <a:rPr lang="en-GB" sz="3600" dirty="0">
                <a:effectLst/>
              </a:rPr>
              <a:t>Dispute Resolution Role</a:t>
            </a:r>
          </a:p>
          <a:p>
            <a:r>
              <a:rPr lang="en-GB" sz="3600" dirty="0">
                <a:effectLst/>
              </a:rPr>
              <a:t>- Formal hearing and review of disputes.</a:t>
            </a:r>
          </a:p>
          <a:p>
            <a:r>
              <a:rPr lang="en-GB" sz="3600" dirty="0">
                <a:effectLst/>
              </a:rPr>
              <a:t>- Issuing recommendations or binding decisions.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TotalTime>
  <Words>949</Words>
  <Application>Microsoft Office PowerPoint</Application>
  <PresentationFormat>Custom</PresentationFormat>
  <Paragraphs>115</Paragraphs>
  <Slides>13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Montserrat Bold</vt:lpstr>
      <vt:lpstr>Montserrat Medium</vt:lpstr>
      <vt:lpstr>Nunito Sans Heavy</vt:lpstr>
      <vt:lpstr>Arial</vt:lpstr>
      <vt:lpstr>Nunito Sans Ultra-Bold</vt:lpstr>
      <vt:lpstr>Helvetica Neue</vt:lpstr>
      <vt:lpstr>Montserrat Classic</vt:lpstr>
      <vt:lpstr>Calibri</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CLI</dc:title>
  <dc:creator>DELL</dc:creator>
  <cp:lastModifiedBy>bree grace</cp:lastModifiedBy>
  <cp:revision>8</cp:revision>
  <dcterms:created xsi:type="dcterms:W3CDTF">2006-08-16T00:00:00Z</dcterms:created>
  <dcterms:modified xsi:type="dcterms:W3CDTF">2024-06-11T12:42:04Z</dcterms:modified>
  <dc:identifier>DAGDQCuDJzU</dc:identifier>
</cp:coreProperties>
</file>